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70502c6007d54160" /><Relationship Type="http://schemas.openxmlformats.org/officeDocument/2006/relationships/extended-properties" Target="/docProps/app.xml" Id="Ra264db537eac4bcd" /><Relationship Type="http://schemas.openxmlformats.org/officeDocument/2006/relationships/officeDocument" Target="/ppt/presentation.xml" Id="R805a212079234c31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353eddfc729645c7"/>
  </p:sldMasterIdLst>
  <p:notesMasterIdLst>
    <p:notesMasterId xmlns:r="http://schemas.openxmlformats.org/officeDocument/2006/relationships" r:id="R197a2f89117040b2"/>
  </p:notesMasterIdLst>
  <p:sldIdLst>
    <p:sldId xmlns:r="http://schemas.openxmlformats.org/officeDocument/2006/relationships" id="256" r:id="R188d99080b0d41e7"/>
    <p:sldId xmlns:r="http://schemas.openxmlformats.org/officeDocument/2006/relationships" id="257" r:id="Rc6c14a08ed9f4cb4"/>
    <p:sldId xmlns:r="http://schemas.openxmlformats.org/officeDocument/2006/relationships" id="258" r:id="R7ece2efcb5114bca"/>
    <p:sldId xmlns:r="http://schemas.openxmlformats.org/officeDocument/2006/relationships" id="259" r:id="R606c52711ccc44be"/>
    <p:sldId xmlns:r="http://schemas.openxmlformats.org/officeDocument/2006/relationships" id="260" r:id="Rfc5b3893bf454aea"/>
    <p:sldId xmlns:r="http://schemas.openxmlformats.org/officeDocument/2006/relationships" id="261" r:id="R1bb9a6caa0c74b8d"/>
    <p:sldId xmlns:r="http://schemas.openxmlformats.org/officeDocument/2006/relationships" id="262" r:id="R3f590b83937b4012"/>
    <p:sldId xmlns:r="http://schemas.openxmlformats.org/officeDocument/2006/relationships" id="263" r:id="R73795c4ccd9d4ccc"/>
    <p:sldId xmlns:r="http://schemas.openxmlformats.org/officeDocument/2006/relationships" id="264" r:id="Ra602d0fb5a474e60"/>
    <p:sldId xmlns:r="http://schemas.openxmlformats.org/officeDocument/2006/relationships" id="265" r:id="R50a4f9c3db8d4d0c"/>
    <p:sldId xmlns:r="http://schemas.openxmlformats.org/officeDocument/2006/relationships" id="266" r:id="R27e31531241a4702"/>
    <p:sldId xmlns:r="http://schemas.openxmlformats.org/officeDocument/2006/relationships" id="267" r:id="R55ba3fea9a0542ab"/>
    <p:sldId xmlns:r="http://schemas.openxmlformats.org/officeDocument/2006/relationships" id="268" r:id="Ra9a76799f4534ed2"/>
    <p:sldId xmlns:r="http://schemas.openxmlformats.org/officeDocument/2006/relationships" id="269" r:id="R0cfcb8ae7c7f4815"/>
    <p:sldId xmlns:r="http://schemas.openxmlformats.org/officeDocument/2006/relationships" id="270" r:id="R904ca22c64f5452d"/>
    <p:sldId xmlns:r="http://schemas.openxmlformats.org/officeDocument/2006/relationships" id="271" r:id="R0370103dad8c4c42"/>
    <p:sldId xmlns:r="http://schemas.openxmlformats.org/officeDocument/2006/relationships" id="272" r:id="Rfdb6f8085b0d4abc"/>
  </p:sldIdLst>
  <p:sldSz cx="12192000" cy="6858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d2fc1b344c444e9c" /><Relationship Type="http://schemas.openxmlformats.org/officeDocument/2006/relationships/slideMaster" Target="/ppt/slideMasters/slideMaster1.xml" Id="R353eddfc729645c7" /><Relationship Type="http://schemas.openxmlformats.org/officeDocument/2006/relationships/notesMaster" Target="/ppt/notesMasters/notesMaster1.xml" Id="R197a2f89117040b2" /><Relationship Type="http://schemas.openxmlformats.org/officeDocument/2006/relationships/presProps" Target="/ppt/presProps.xml" Id="R32ae599920a443ad" /><Relationship Type="http://schemas.openxmlformats.org/officeDocument/2006/relationships/tableStyles" Target="/ppt/tableStyles.xml" Id="Ra2134a3538094298" /><Relationship Type="http://schemas.openxmlformats.org/officeDocument/2006/relationships/slide" Target="/ppt/slides/slide1.xml" Id="R188d99080b0d41e7" /><Relationship Type="http://schemas.openxmlformats.org/officeDocument/2006/relationships/slide" Target="/ppt/slides/slide2.xml" Id="Rc6c14a08ed9f4cb4" /><Relationship Type="http://schemas.openxmlformats.org/officeDocument/2006/relationships/slide" Target="/ppt/slides/slide3.xml" Id="R7ece2efcb5114bca" /><Relationship Type="http://schemas.openxmlformats.org/officeDocument/2006/relationships/slide" Target="/ppt/slides/slide4.xml" Id="R606c52711ccc44be" /><Relationship Type="http://schemas.openxmlformats.org/officeDocument/2006/relationships/slide" Target="/ppt/slides/slide5.xml" Id="Rfc5b3893bf454aea" /><Relationship Type="http://schemas.openxmlformats.org/officeDocument/2006/relationships/slide" Target="/ppt/slides/slide6.xml" Id="R1bb9a6caa0c74b8d" /><Relationship Type="http://schemas.openxmlformats.org/officeDocument/2006/relationships/slide" Target="/ppt/slides/slide7.xml" Id="R3f590b83937b4012" /><Relationship Type="http://schemas.openxmlformats.org/officeDocument/2006/relationships/slide" Target="/ppt/slides/slide8.xml" Id="R73795c4ccd9d4ccc" /><Relationship Type="http://schemas.openxmlformats.org/officeDocument/2006/relationships/slide" Target="/ppt/slides/slide9.xml" Id="Ra602d0fb5a474e60" /><Relationship Type="http://schemas.openxmlformats.org/officeDocument/2006/relationships/slide" Target="/ppt/slides/slide10.xml" Id="R50a4f9c3db8d4d0c" /><Relationship Type="http://schemas.openxmlformats.org/officeDocument/2006/relationships/slide" Target="/ppt/slides/slide11.xml" Id="R27e31531241a4702" /><Relationship Type="http://schemas.openxmlformats.org/officeDocument/2006/relationships/slide" Target="/ppt/slides/slide12.xml" Id="R55ba3fea9a0542ab" /><Relationship Type="http://schemas.openxmlformats.org/officeDocument/2006/relationships/slide" Target="/ppt/slides/slide13.xml" Id="Ra9a76799f4534ed2" /><Relationship Type="http://schemas.openxmlformats.org/officeDocument/2006/relationships/slide" Target="/ppt/slides/slide14.xml" Id="R0cfcb8ae7c7f4815" /><Relationship Type="http://schemas.openxmlformats.org/officeDocument/2006/relationships/slide" Target="/ppt/slides/slide15.xml" Id="R904ca22c64f5452d" /><Relationship Type="http://schemas.openxmlformats.org/officeDocument/2006/relationships/slide" Target="/ppt/slides/slide16.xml" Id="R0370103dad8c4c42" /><Relationship Type="http://schemas.openxmlformats.org/officeDocument/2006/relationships/slide" Target="/ppt/slides/slide17.xml" Id="Rfdb6f8085b0d4abc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afa2a4a9eac54c8e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63fb2275da5d46d8" /><Relationship Type="http://schemas.openxmlformats.org/officeDocument/2006/relationships/notesMaster" Target="/ppt/notesMasters/notesMaster1.xml" Id="R78e99a5789c04ab4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f98c1340182c419f" /><Relationship Type="http://schemas.openxmlformats.org/officeDocument/2006/relationships/notesMaster" Target="/ppt/notesMasters/notesMaster1.xml" Id="R16e0815a457b42f8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cae3a68b9f474b6d" /><Relationship Type="http://schemas.openxmlformats.org/officeDocument/2006/relationships/notesMaster" Target="/ppt/notesMasters/notesMaster1.xml" Id="R689e1040f3b9490b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381b71a101114833" /><Relationship Type="http://schemas.openxmlformats.org/officeDocument/2006/relationships/notesMaster" Target="/ppt/notesMasters/notesMaster1.xml" Id="R38d40083fead469f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f473b47a487140d3" /><Relationship Type="http://schemas.openxmlformats.org/officeDocument/2006/relationships/notesMaster" Target="/ppt/notesMasters/notesMaster1.xml" Id="R11a621b823df4b2b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e6018e5c99e7469a" /><Relationship Type="http://schemas.openxmlformats.org/officeDocument/2006/relationships/notesMaster" Target="/ppt/notesMasters/notesMaster1.xml" Id="Rf170182b9d0d4aa9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0789e10e2773496d" /><Relationship Type="http://schemas.openxmlformats.org/officeDocument/2006/relationships/notesMaster" Target="/ppt/notesMasters/notesMaster1.xml" Id="Rd89bc039a7ad42df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c30c9537e5a34058" /><Relationship Type="http://schemas.openxmlformats.org/officeDocument/2006/relationships/notesMaster" Target="/ppt/notesMasters/notesMaster1.xml" Id="Rb19b35af3e5c401d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d20038ccafd94204" /><Relationship Type="http://schemas.openxmlformats.org/officeDocument/2006/relationships/notesMaster" Target="/ppt/notesMasters/notesMaster1.xml" Id="Rad3f574113364ee5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f790d2a23fb948d1" /><Relationship Type="http://schemas.openxmlformats.org/officeDocument/2006/relationships/notesMaster" Target="/ppt/notesMasters/notesMaster1.xml" Id="R35c5a73d3d694cc9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30dc38aa5f104d92" /><Relationship Type="http://schemas.openxmlformats.org/officeDocument/2006/relationships/notesMaster" Target="/ppt/notesMasters/notesMaster1.xml" Id="Rb64a59d83b02496f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0797a456ef6343c9" /><Relationship Type="http://schemas.openxmlformats.org/officeDocument/2006/relationships/notesMaster" Target="/ppt/notesMasters/notesMaster1.xml" Id="R0d05ec62c8974695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f90d088b52b048da" /><Relationship Type="http://schemas.openxmlformats.org/officeDocument/2006/relationships/notesMaster" Target="/ppt/notesMasters/notesMaster1.xml" Id="R0acbf10a3e1e4012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20cdcf01389c45f0" /><Relationship Type="http://schemas.openxmlformats.org/officeDocument/2006/relationships/notesMaster" Target="/ppt/notesMasters/notesMaster1.xml" Id="R9c8ad6482afa43fc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0d9b0f3b479a45e1" /><Relationship Type="http://schemas.openxmlformats.org/officeDocument/2006/relationships/notesMaster" Target="/ppt/notesMasters/notesMaster1.xml" Id="R1874ee9bba894e4f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c93d0b32682f429f" /><Relationship Type="http://schemas.openxmlformats.org/officeDocument/2006/relationships/notesMaster" Target="/ppt/notesMasters/notesMaster1.xml" Id="R8f3008792f064e8d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16b892d3642444ed" /><Relationship Type="http://schemas.openxmlformats.org/officeDocument/2006/relationships/notesMaster" Target="/ppt/notesMasters/notesMaster1.xml" Id="R4f368b2883c04dfe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Frame the week's central inquiry and make the scholarship lens explicit.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Preview the 2 meeting sequence without summarizing the week's answer. Connect the inquiry to the course question about power, place, and memory.</a:t>
            </a:r>
          </a:p>
          <a:p xmlns:a="http://schemas.openxmlformats.org/drawingml/2006/main">
            <a:r>
              <a:t>Anticipated student thinking: Students should be able to name the week's historical problem and recognize that the reading supplies an interpretation to test.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https://www.nps.gov/alca/learn/historyculture/we-hold-the-rock.htm</a:t>
            </a:r>
          </a:p>
          <a:p xmlns:a="http://schemas.openxmlformats.org/drawingml/2006/main">
            <a:r>
              <a:t>- https://academic.oup.com/whq/pages/About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Orient students to the day's problem and its place in the weekly inquiry.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Name the meeting's problem, identify the evidence students will handle, and avoid resolving the inquiry before the opening prompt.</a:t>
            </a:r>
          </a:p>
          <a:p xmlns:a="http://schemas.openxmlformats.org/drawingml/2006/main">
            <a:r>
              <a:t>Anticipated student thinking: Students should connect the meeting topic to the weekly question and recall the previous meeting's unresolved issue.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https://www.nps.gov/alca/learn/historyculture/we-hold-the-rock.htm</a:t>
            </a:r>
          </a:p>
          <a:p xmlns:a="http://schemas.openxmlformats.org/drawingml/2006/main">
            <a:r>
              <a:t>- https://academic.oup.com/whq/pages/About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Elicit an initial interpretation that can be revised through evidence.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Give silent writing time before discussion. Ask two students to explain the reasoning behind different answers; record the contrast without declaring a winner.</a:t>
            </a:r>
          </a:p>
          <a:p xmlns:a="http://schemas.openxmlformats.org/drawingml/2006/main">
            <a:r>
              <a:t>Anticipated student thinking: Listen for unstated spatial, national, racial, environmental, or legal assumptions. Preserve contrasting answers for the exit comparison.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https://www.nps.gov/alca/learn/historyculture/we-hold-the-rock.htm</a:t>
            </a:r>
          </a:p>
          <a:p xmlns:a="http://schemas.openxmlformats.org/drawingml/2006/main">
            <a:r>
              <a:t>- https://academic.oup.com/whq/pages/About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Supply the minimum vocabulary and orientation needed for the lecture and source work.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Define terms through the day's case rather than as a glossary. Ask students which term names an actor, institution, process, or analytical category.</a:t>
            </a:r>
          </a:p>
          <a:p xmlns:a="http://schemas.openxmlformats.org/drawingml/2006/main">
            <a:r>
              <a:t>Anticipated student thinking: Students may treat analytical categories as neutral descriptions; return to how each term organizes evidence and power.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https://www.nps.gov/alca/learn/historyculture/we-hold-the-rock.htm</a:t>
            </a:r>
          </a:p>
          <a:p xmlns:a="http://schemas.openxmlformats.org/drawingml/2006/main">
            <a:r>
              <a:t>- https://academic.oup.com/whq/pages/About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State the lecture's interpretive argument in a form students can test against evidence.</a:t>
            </a:r>
          </a:p>
          <a:p xmlns:a="http://schemas.openxmlformats.org/drawingml/2006/main">
            <a:r>
              <a:t>Suggested timing: 8 minutes</a:t>
            </a:r>
          </a:p>
          <a:p xmlns:a="http://schemas.openxmlformats.org/drawingml/2006/main">
            <a:r>
              <a:t>Presenter guidance: Unpack the claim one clause at a time. Identify the causal language and contrast it with a simpler textbook narrative.</a:t>
            </a:r>
          </a:p>
          <a:p xmlns:a="http://schemas.openxmlformats.org/drawingml/2006/main">
            <a:r>
              <a:t>Anticipated student thinking: Students should be able to distinguish the claim from a topic statement and identify which evidence would strengthen or weaken it.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https://www.nps.gov/alca/learn/historyculture/we-hold-the-rock.htm</a:t>
            </a:r>
          </a:p>
          <a:p xmlns:a="http://schemas.openxmlformats.org/drawingml/2006/main">
            <a:r>
              <a:t>- https://academic.oup.com/whq/pages/About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Develop the working claim with three distinct bodies of evidence.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For each point, identify the actor, institution, or relationship that produced the evidence. Pause after the second point and ask which one most changes the opening answer.</a:t>
            </a:r>
          </a:p>
          <a:p xmlns:a="http://schemas.openxmlformats.org/drawingml/2006/main">
            <a:r>
              <a:t>Anticipated student thinking: Students should connect each evidence point to a specific clause in the working claim rather than treating the list as background information.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https://www.nps.gov/alca/learn/historyculture/we-hold-the-rock.htm</a:t>
            </a:r>
          </a:p>
          <a:p xmlns:a="http://schemas.openxmlformats.org/drawingml/2006/main">
            <a:r>
              <a:t>- https://academic.oup.com/whq/pages/About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Prepare students to source and corroborate the primary evidence displayed or distributed in class.</a:t>
            </a:r>
          </a:p>
          <a:p xmlns:a="http://schemas.openxmlformats.org/drawingml/2006/main">
            <a:r>
              <a:t>Suggested timing: 12 minutes</a:t>
            </a:r>
          </a:p>
          <a:p xmlns:a="http://schemas.openxmlformats.org/drawingml/2006/main">
            <a:r>
              <a:t>Presenter guidance: Display or distribute the item-level course source connected to the meeting. Require observation, source, context, purpose, and corroboration in that order.</a:t>
            </a:r>
          </a:p>
          <a:p xmlns:a="http://schemas.openxmlformats.org/drawingml/2006/main">
            <a:r>
              <a:t>Anticipated student thinking: Students may jump directly to content. Redirect them to provenance and audience before evaluating factual claims.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https://www.nps.gov/alca/learn/historyculture/we-hold-the-rock.htm</a:t>
            </a:r>
          </a:p>
          <a:p xmlns:a="http://schemas.openxmlformats.org/drawingml/2006/main">
            <a:r>
              <a:t>- https://academic.oup.com/whq/pages/About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Move students from receiving the lecture claim to constructing and qualifying an interpretation.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Use pairs or groups of three. Ask each group to produce one evidence-based claim and one explicit limitation. Invite contrasting claims before summarizing.</a:t>
            </a:r>
          </a:p>
          <a:p xmlns:a="http://schemas.openxmlformats.org/drawingml/2006/main">
            <a:r>
              <a:t>Anticipated student thinking: A strong response cites a specific source feature, explains its relevance, and names uncertainty without abandoning interpretation.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https://www.nps.gov/alca/learn/historyculture/we-hold-the-rock.htm</a:t>
            </a:r>
          </a:p>
          <a:p xmlns:a="http://schemas.openxmlformats.org/drawingml/2006/main">
            <a:r>
              <a:t>- https://academic.oup.com/whq/pages/About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Collect an independent, evidence-based revision of the opening interpretation.</a:t>
            </a:r>
          </a:p>
          <a:p xmlns:a="http://schemas.openxmlformats.org/drawingml/2006/main">
            <a:r>
              <a:t>Suggested timing: 4 minutes, with approximately 15 minutes of discussion, questions, and transition flexibility across the 75-minute meeting</a:t>
            </a:r>
          </a:p>
          <a:p xmlns:a="http://schemas.openxmlformats.org/drawingml/2006/main">
            <a:r>
              <a:t>Presenter guidance: Collect or photograph responses. Compare them with the opening prompt during the next meeting; do not supply a model response before students write.</a:t>
            </a:r>
          </a:p>
          <a:p xmlns:a="http://schemas.openxmlformats.org/drawingml/2006/main">
            <a:r>
              <a:t>Anticipated student thinking: A successful response makes a claim, cites evidence from the meeting, and names a remaining limit or question.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https://www.nps.gov/alca/learn/historyculture/we-hold-the-rock.htm</a:t>
            </a:r>
          </a:p>
          <a:p xmlns:a="http://schemas.openxmlformats.org/drawingml/2006/main">
            <a:r>
              <a:t>- https://academic.oup.com/whq/pages/About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Orient students to the day's problem and its place in the weekly inquiry.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Name the meeting's problem, identify the evidence students will handle, and avoid resolving the inquiry before the opening prompt.</a:t>
            </a:r>
          </a:p>
          <a:p xmlns:a="http://schemas.openxmlformats.org/drawingml/2006/main">
            <a:r>
              <a:t>Anticipated student thinking: Students should connect the meeting topic to the weekly question and recall the previous meeting's unresolved issue.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https://www.nps.gov/alca/learn/historyculture/we-hold-the-rock.htm</a:t>
            </a:r>
          </a:p>
          <a:p xmlns:a="http://schemas.openxmlformats.org/drawingml/2006/main">
            <a:r>
              <a:t>- https://academic.oup.com/whq/pages/About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Elicit an initial interpretation that can be revised through evidence.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Give silent writing time before discussion. Ask two students to explain the reasoning behind different answers; record the contrast without declaring a winner.</a:t>
            </a:r>
          </a:p>
          <a:p xmlns:a="http://schemas.openxmlformats.org/drawingml/2006/main">
            <a:r>
              <a:t>Anticipated student thinking: Listen for unstated spatial, national, racial, environmental, or legal assumptions. Preserve contrasting answers for the exit comparison.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https://www.nps.gov/alca/learn/historyculture/we-hold-the-rock.htm</a:t>
            </a:r>
          </a:p>
          <a:p xmlns:a="http://schemas.openxmlformats.org/drawingml/2006/main">
            <a:r>
              <a:t>- https://academic.oup.com/whq/pages/About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Supply the minimum vocabulary and orientation needed for the lecture and source work.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Define terms through the day's case rather than as a glossary. Ask students which term names an actor, institution, process, or analytical category.</a:t>
            </a:r>
          </a:p>
          <a:p xmlns:a="http://schemas.openxmlformats.org/drawingml/2006/main">
            <a:r>
              <a:t>Anticipated student thinking: Students may treat analytical categories as neutral descriptions; return to how each term organizes evidence and power.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https://www.nps.gov/alca/learn/historyculture/we-hold-the-rock.htm</a:t>
            </a:r>
          </a:p>
          <a:p xmlns:a="http://schemas.openxmlformats.org/drawingml/2006/main">
            <a:r>
              <a:t>- https://academic.oup.com/whq/pages/About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State the lecture's interpretive argument in a form students can test against evidence.</a:t>
            </a:r>
          </a:p>
          <a:p xmlns:a="http://schemas.openxmlformats.org/drawingml/2006/main">
            <a:r>
              <a:t>Suggested timing: 8 minutes</a:t>
            </a:r>
          </a:p>
          <a:p xmlns:a="http://schemas.openxmlformats.org/drawingml/2006/main">
            <a:r>
              <a:t>Presenter guidance: Unpack the claim one clause at a time. Identify the causal language and contrast it with a simpler textbook narrative.</a:t>
            </a:r>
          </a:p>
          <a:p xmlns:a="http://schemas.openxmlformats.org/drawingml/2006/main">
            <a:r>
              <a:t>Anticipated student thinking: Students should be able to distinguish the claim from a topic statement and identify which evidence would strengthen or weaken it.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https://www.nps.gov/alca/learn/historyculture/we-hold-the-rock.htm</a:t>
            </a:r>
          </a:p>
          <a:p xmlns:a="http://schemas.openxmlformats.org/drawingml/2006/main">
            <a:r>
              <a:t>- https://academic.oup.com/whq/pages/About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Develop the working claim with three distinct bodies of evidence.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For each point, identify the actor, institution, or relationship that produced the evidence. Pause after the second point and ask which one most changes the opening answer.</a:t>
            </a:r>
          </a:p>
          <a:p xmlns:a="http://schemas.openxmlformats.org/drawingml/2006/main">
            <a:r>
              <a:t>Anticipated student thinking: Students should connect each evidence point to a specific clause in the working claim rather than treating the list as background information.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https://www.nps.gov/alca/learn/historyculture/we-hold-the-rock.htm</a:t>
            </a:r>
          </a:p>
          <a:p xmlns:a="http://schemas.openxmlformats.org/drawingml/2006/main">
            <a:r>
              <a:t>- https://academic.oup.com/whq/pages/About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Prepare students to source and corroborate the primary evidence displayed or distributed in class.</a:t>
            </a:r>
          </a:p>
          <a:p xmlns:a="http://schemas.openxmlformats.org/drawingml/2006/main">
            <a:r>
              <a:t>Suggested timing: 12 minutes</a:t>
            </a:r>
          </a:p>
          <a:p xmlns:a="http://schemas.openxmlformats.org/drawingml/2006/main">
            <a:r>
              <a:t>Presenter guidance: Display or distribute the item-level course source connected to the meeting. Require observation, source, context, purpose, and corroboration in that order.</a:t>
            </a:r>
          </a:p>
          <a:p xmlns:a="http://schemas.openxmlformats.org/drawingml/2006/main">
            <a:r>
              <a:t>Anticipated student thinking: Students may jump directly to content. Redirect them to provenance and audience before evaluating factual claims.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https://www.nps.gov/alca/learn/historyculture/we-hold-the-rock.htm</a:t>
            </a:r>
          </a:p>
          <a:p xmlns:a="http://schemas.openxmlformats.org/drawingml/2006/main">
            <a:r>
              <a:t>- https://academic.oup.com/whq/pages/About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Move students from receiving the lecture claim to constructing and qualifying an interpretation.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Use pairs or groups of three. Ask each group to produce one evidence-based claim and one explicit limitation. Invite contrasting claims before summarizing.</a:t>
            </a:r>
          </a:p>
          <a:p xmlns:a="http://schemas.openxmlformats.org/drawingml/2006/main">
            <a:r>
              <a:t>Anticipated student thinking: A strong response cites a specific source feature, explains its relevance, and names uncertainty without abandoning interpretation.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https://www.nps.gov/alca/learn/historyculture/we-hold-the-rock.htm</a:t>
            </a:r>
          </a:p>
          <a:p xmlns:a="http://schemas.openxmlformats.org/drawingml/2006/main">
            <a:r>
              <a:t>- https://academic.oup.com/whq/pages/About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Collect an independent, evidence-based revision of the opening interpretation.</a:t>
            </a:r>
          </a:p>
          <a:p xmlns:a="http://schemas.openxmlformats.org/drawingml/2006/main">
            <a:r>
              <a:t>Suggested timing: 4 minutes, with approximately 15 minutes of discussion, questions, and transition flexibility across the 75-minute meeting</a:t>
            </a:r>
          </a:p>
          <a:p xmlns:a="http://schemas.openxmlformats.org/drawingml/2006/main">
            <a:r>
              <a:t>Presenter guidance: Collect or photograph responses. Compare them with the opening prompt during the next meeting; do not supply a model response before students write.</a:t>
            </a:r>
          </a:p>
          <a:p xmlns:a="http://schemas.openxmlformats.org/drawingml/2006/main">
            <a:r>
              <a:t>Anticipated student thinking: A successful response makes a claim, cites evidence from the meeting, and names a remaining limit or question.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https://www.nps.gov/alca/learn/historyculture/we-hold-the-rock.htm</a:t>
            </a:r>
          </a:p>
          <a:p xmlns:a="http://schemas.openxmlformats.org/drawingml/2006/main">
            <a:r>
              <a:t>- https://academic.oup.com/whq/pages/About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5769ff8bca347fc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9bf7206c5ce94e02" /><Relationship Type="http://schemas.openxmlformats.org/officeDocument/2006/relationships/slideLayout" Target="/ppt/slideLayouts/slideLayout1.xml" Id="Rc2313239b0d744ec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c2313239b0d744ec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5891c95cb284bcc" /><Relationship Type="http://schemas.openxmlformats.org/officeDocument/2006/relationships/notesSlide" Target="/ppt/notesSlides/notesSlide1.xml" Id="R76e757005aa74e9d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dbfc3663b37469c" /><Relationship Type="http://schemas.openxmlformats.org/officeDocument/2006/relationships/notesSlide" Target="/ppt/notesSlides/notesSlide10.xml" Id="R5f7c4ec16dd54a7e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69c683b8a45413b" /><Relationship Type="http://schemas.openxmlformats.org/officeDocument/2006/relationships/notesSlide" Target="/ppt/notesSlides/notesSlide11.xml" Id="Rf0e45204de7648de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89bbe10e77148da" /><Relationship Type="http://schemas.openxmlformats.org/officeDocument/2006/relationships/notesSlide" Target="/ppt/notesSlides/notesSlide12.xml" Id="R105c8820a58747e1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9dab428fe4b4a06" /><Relationship Type="http://schemas.openxmlformats.org/officeDocument/2006/relationships/notesSlide" Target="/ppt/notesSlides/notesSlide13.xml" Id="Rcdc21fb5d54b472c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a0f28cc7fa945ea" /><Relationship Type="http://schemas.openxmlformats.org/officeDocument/2006/relationships/notesSlide" Target="/ppt/notesSlides/notesSlide14.xml" Id="Re52ecad5efaf4fcd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5a59aa6ad734054" /><Relationship Type="http://schemas.openxmlformats.org/officeDocument/2006/relationships/notesSlide" Target="/ppt/notesSlides/notesSlide15.xml" Id="R20e26a8d79574a4f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6154f0662154e50" /><Relationship Type="http://schemas.openxmlformats.org/officeDocument/2006/relationships/notesSlide" Target="/ppt/notesSlides/notesSlide16.xml" Id="R045c0df257754463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23345941ea54e48" /><Relationship Type="http://schemas.openxmlformats.org/officeDocument/2006/relationships/notesSlide" Target="/ppt/notesSlides/notesSlide17.xml" Id="Re9cf1dc8859e4ee6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7fd0cf5eae64d31" /><Relationship Type="http://schemas.openxmlformats.org/officeDocument/2006/relationships/notesSlide" Target="/ppt/notesSlides/notesSlide2.xml" Id="R4e74a06800e74c44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28e04acb069441d" /><Relationship Type="http://schemas.openxmlformats.org/officeDocument/2006/relationships/notesSlide" Target="/ppt/notesSlides/notesSlide3.xml" Id="Rbc2e00645cb24785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4bd572132f14a04" /><Relationship Type="http://schemas.openxmlformats.org/officeDocument/2006/relationships/notesSlide" Target="/ppt/notesSlides/notesSlide4.xml" Id="R405c72c928614fab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22988393a8448b2" /><Relationship Type="http://schemas.openxmlformats.org/officeDocument/2006/relationships/notesSlide" Target="/ppt/notesSlides/notesSlide5.xml" Id="R3d94024d91eb4c54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83d7c6f70a240f6" /><Relationship Type="http://schemas.openxmlformats.org/officeDocument/2006/relationships/notesSlide" Target="/ppt/notesSlides/notesSlide6.xml" Id="R4fb86ef5f9f4457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0168645d7d54d5f" /><Relationship Type="http://schemas.openxmlformats.org/officeDocument/2006/relationships/notesSlide" Target="/ppt/notesSlides/notesSlide7.xml" Id="R4fdd08374c3542fa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b64688f378d45f8" /><Relationship Type="http://schemas.openxmlformats.org/officeDocument/2006/relationships/notesSlide" Target="/ppt/notesSlides/notesSlide8.xml" Id="Rb741a284ebf74adf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7bdce7e5b414cd9" /><Relationship Type="http://schemas.openxmlformats.org/officeDocument/2006/relationships/notesSlide" Target="/ppt/notesSlides/notesSlide9.xml" Id="R25b12c066f8b4fc6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24364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rust-band">
            <a:extLst xmlns:a="http://schemas.openxmlformats.org/drawingml/2006/main">
              <a:ext uri="{FF2B5EF4-FFF2-40B4-BE49-F238E27FC236}">
                <a16:creationId xmlns:a16="http://schemas.microsoft.com/office/drawing/2014/main" id="{77F17B81-7909-4E84-BC4D-574A97CEB3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2476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week-eyebrow">
            <a:extLst xmlns:a="http://schemas.openxmlformats.org/drawingml/2006/main">
              <a:ext uri="{FF2B5EF4-FFF2-40B4-BE49-F238E27FC236}">
                <a16:creationId xmlns:a16="http://schemas.microsoft.com/office/drawing/2014/main" id="{D7578B56-55E6-4289-87DA-EEB5476DED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742950"/>
            <a:ext cx="9810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WEEK 15  ·  NOVEMBER 30–DECEMBER 4, 2026</a:t>
            </a:r>
          </a:p>
        </p:txBody>
      </p:sp>
      <p:sp>
        <p:nvSpPr>
          <p:cNvPr id="3" name="week-title">
            <a:extLst xmlns:a="http://schemas.openxmlformats.org/drawingml/2006/main">
              <a:ext uri="{FF2B5EF4-FFF2-40B4-BE49-F238E27FC236}">
                <a16:creationId xmlns:a16="http://schemas.microsoft.com/office/drawing/2014/main" id="{D2822B42-DA7A-4D09-B392-9887CBB7B6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409700"/>
            <a:ext cx="10287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4050" b="1" i="0">
                <a:solidFill>
                  <a:srgbClr val="FFFFFF"/>
                </a:solidFill>
              </a:defRPr>
            </a:pPr>
            <a:r>
              <a:rPr sz="4050" b="1" i="0">
                <a:solidFill>
                  <a:srgbClr val="FFFFFF"/>
                </a:solidFill>
              </a:rPr>
              <a:t>The Contemporary West and the Politics of Memory</a:t>
            </a:r>
          </a:p>
        </p:txBody>
      </p:sp>
      <p:sp>
        <p:nvSpPr>
          <p:cNvPr id="4" name="rule-82-330">
            <a:extLst xmlns:a="http://schemas.openxmlformats.org/drawingml/2006/main">
              <a:ext uri="{FF2B5EF4-FFF2-40B4-BE49-F238E27FC236}">
                <a16:creationId xmlns:a16="http://schemas.microsoft.com/office/drawing/2014/main" id="{EC8D8037-63A0-40AD-8A8B-774423F9EE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143250"/>
            <a:ext cx="156210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week-inquiry">
            <a:extLst xmlns:a="http://schemas.openxmlformats.org/drawingml/2006/main">
              <a:ext uri="{FF2B5EF4-FFF2-40B4-BE49-F238E27FC236}">
                <a16:creationId xmlns:a16="http://schemas.microsoft.com/office/drawing/2014/main" id="{2B159551-97ED-4C5D-A9B1-C715CFB11E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562350"/>
            <a:ext cx="96202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175" b="0" i="0">
                <a:solidFill>
                  <a:srgbClr val="EDF0F3"/>
                </a:solidFill>
              </a:defRPr>
            </a:pPr>
            <a:r>
              <a:rPr sz="2175" b="0" i="0">
                <a:solidFill>
                  <a:srgbClr val="EDF0F3"/>
                </a:solidFill>
              </a:rPr>
              <a:t>How do sovereignty, migration, water, climate, and public memory continue to remake the West?</a:t>
            </a:r>
          </a:p>
        </p:txBody>
      </p:sp>
      <p:sp>
        <p:nvSpPr>
          <p:cNvPr id="6" name="week-scholarship">
            <a:extLst xmlns:a="http://schemas.openxmlformats.org/drawingml/2006/main">
              <a:ext uri="{FF2B5EF4-FFF2-40B4-BE49-F238E27FC236}">
                <a16:creationId xmlns:a16="http://schemas.microsoft.com/office/drawing/2014/main" id="{95351719-D098-4DD8-9C24-41C3475A19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5334000"/>
            <a:ext cx="10096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CBD3DC"/>
                </a:solidFill>
              </a:defRPr>
            </a:pPr>
            <a:r>
              <a:rPr sz="1350" b="0" i="0">
                <a:solidFill>
                  <a:srgbClr val="CBD3DC"/>
                </a:solidFill>
              </a:rPr>
              <a:t>Scholarship lens: One recent Western Historical Quarterly article selected to match student capstone themes.</a:t>
            </a:r>
          </a:p>
        </p:txBody>
      </p:sp>
      <p:sp>
        <p:nvSpPr>
          <p:cNvPr id="7" name="rule-72-666">
            <a:extLst xmlns:a="http://schemas.openxmlformats.org/drawingml/2006/main">
              <a:ext uri="{FF2B5EF4-FFF2-40B4-BE49-F238E27FC236}">
                <a16:creationId xmlns:a16="http://schemas.microsoft.com/office/drawing/2014/main" id="{770D8AF6-207D-412E-8819-72FA09D19F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2F23EFFC-0C33-46C2-98B1-DCBC8B405A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15</a:t>
            </a:r>
          </a:p>
        </p:txBody>
      </p:sp>
      <p:sp>
        <p:nvSpPr>
          <p:cNvPr id="9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6C05BD30-277F-4979-B813-84A3ADADC6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 / 17</a:t>
            </a:r>
          </a:p>
        </p:txBody>
      </p:sp>
    </p:spTree>
    <p:extLst>
      <p:ext uri="{BB962C8B-B14F-4D97-AF65-F5344CB8AC3E}">
        <p14:creationId xmlns:p14="http://schemas.microsoft.com/office/powerpoint/2010/main" val="11684670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meeting-date">
            <a:extLst xmlns:a="http://schemas.openxmlformats.org/drawingml/2006/main">
              <a:ext uri="{FF2B5EF4-FFF2-40B4-BE49-F238E27FC236}">
                <a16:creationId xmlns:a16="http://schemas.microsoft.com/office/drawing/2014/main" id="{DA0C99C3-F519-411E-8CC7-6110685FE7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1028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THURSDAY  ·  DECEMBER 3, 2026</a:t>
            </a:r>
          </a:p>
        </p:txBody>
      </p:sp>
      <p:sp>
        <p:nvSpPr>
          <p:cNvPr id="2" name="meeting-plan">
            <a:extLst xmlns:a="http://schemas.openxmlformats.org/drawingml/2006/main">
              <a:ext uri="{FF2B5EF4-FFF2-40B4-BE49-F238E27FC236}">
                <a16:creationId xmlns:a16="http://schemas.microsoft.com/office/drawing/2014/main" id="{B4042FF2-2751-43CD-AB65-C86667C10B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1638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24364B"/>
                </a:solidFill>
              </a:defRPr>
            </a:pPr>
            <a:r>
              <a:rPr sz="3225" b="1" i="0">
                <a:solidFill>
                  <a:srgbClr val="24364B"/>
                </a:solidFill>
              </a:rPr>
              <a:t>Politics of memory; capstone showcase/defenses; redraw the Week 1 map and synthesize the course.</a:t>
            </a:r>
          </a:p>
        </p:txBody>
      </p:sp>
      <p:sp>
        <p:nvSpPr>
          <p:cNvPr id="3" name="rule-72-358">
            <a:extLst xmlns:a="http://schemas.openxmlformats.org/drawingml/2006/main">
              <a:ext uri="{FF2B5EF4-FFF2-40B4-BE49-F238E27FC236}">
                <a16:creationId xmlns:a16="http://schemas.microsoft.com/office/drawing/2014/main" id="{C2E51775-5F3E-4092-862E-F3F58B2AA2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09950"/>
            <a:ext cx="14097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meeting-inquiry">
            <a:extLst xmlns:a="http://schemas.openxmlformats.org/drawingml/2006/main">
              <a:ext uri="{FF2B5EF4-FFF2-40B4-BE49-F238E27FC236}">
                <a16:creationId xmlns:a16="http://schemas.microsoft.com/office/drawing/2014/main" id="{13672171-3D69-4543-B9EC-6C9E45DE7B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29050"/>
            <a:ext cx="981075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How do sovereignty, migration, water, climate, and public memory continue to remake the West?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3F55CF7F-5961-4DE5-9974-2FE400D162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2C6E38A9-9743-4BAA-89FC-E339B83559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15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B5C44F2B-686A-4539-98D2-C5CC079B42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10 / 17</a:t>
            </a:r>
          </a:p>
        </p:txBody>
      </p:sp>
    </p:spTree>
    <p:extLst>
      <p:ext uri="{BB962C8B-B14F-4D97-AF65-F5344CB8AC3E}">
        <p14:creationId xmlns:p14="http://schemas.microsoft.com/office/powerpoint/2010/main" val="1821113258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A04E3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prompt-eyebrow">
            <a:extLst xmlns:a="http://schemas.openxmlformats.org/drawingml/2006/main">
              <a:ext uri="{FF2B5EF4-FFF2-40B4-BE49-F238E27FC236}">
                <a16:creationId xmlns:a16="http://schemas.microsoft.com/office/drawing/2014/main" id="{CEF1BC7F-493A-46B6-858F-D19D39EBB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85800"/>
            <a:ext cx="9906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F6D9C9"/>
                </a:solidFill>
              </a:defRPr>
            </a:pPr>
            <a:r>
              <a:rPr sz="1350" b="1" i="0">
                <a:solidFill>
                  <a:srgbClr val="F6D9C9"/>
                </a:solidFill>
              </a:rPr>
              <a:t>BEGIN WITH A CLAIM</a:t>
            </a:r>
          </a:p>
        </p:txBody>
      </p:sp>
      <p:sp>
        <p:nvSpPr>
          <p:cNvPr id="2" name="prompt">
            <a:extLst xmlns:a="http://schemas.openxmlformats.org/drawingml/2006/main">
              <a:ext uri="{FF2B5EF4-FFF2-40B4-BE49-F238E27FC236}">
                <a16:creationId xmlns:a16="http://schemas.microsoft.com/office/drawing/2014/main" id="{5CAEF450-968B-4B6A-A193-AF99101BE7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90650"/>
            <a:ext cx="10287000" cy="2952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FFFFFF"/>
                </a:solidFill>
              </a:defRPr>
            </a:pPr>
            <a:r>
              <a:rPr sz="3225" b="1" i="0">
                <a:solidFill>
                  <a:srgbClr val="FFFFFF"/>
                </a:solidFill>
              </a:rPr>
              <a:t>What should an audience understand—or question—after encountering your artifact?</a:t>
            </a:r>
          </a:p>
        </p:txBody>
      </p:sp>
      <p:sp>
        <p:nvSpPr>
          <p:cNvPr id="3" name="prompt-direction">
            <a:extLst xmlns:a="http://schemas.openxmlformats.org/drawingml/2006/main">
              <a:ext uri="{FF2B5EF4-FFF2-40B4-BE49-F238E27FC236}">
                <a16:creationId xmlns:a16="http://schemas.microsoft.com/office/drawing/2014/main" id="{05AE56B9-16A9-4608-8170-B51E5CE4F2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43500"/>
            <a:ext cx="9810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FBEDE6"/>
                </a:solidFill>
              </a:defRPr>
            </a:pPr>
            <a:r>
              <a:rPr sz="1650" b="0" i="0">
                <a:solidFill>
                  <a:srgbClr val="FBEDE6"/>
                </a:solidFill>
              </a:rPr>
              <a:t>Write for one minute. Then compare the rule, assumption, or evidence behind your answer.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C9238F8E-3D9F-4148-95B2-1D85DE9DB6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6CE210F7-E057-43FC-9E19-739941F0C9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15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16785060-FFF8-447C-AFDC-19DFE5A19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11 / 17</a:t>
            </a:r>
          </a:p>
        </p:txBody>
      </p:sp>
    </p:spTree>
    <p:extLst>
      <p:ext uri="{BB962C8B-B14F-4D97-AF65-F5344CB8AC3E}">
        <p14:creationId xmlns:p14="http://schemas.microsoft.com/office/powerpoint/2010/main" val="1000924454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oordinates-title">
            <a:extLst xmlns:a="http://schemas.openxmlformats.org/drawingml/2006/main">
              <a:ext uri="{FF2B5EF4-FFF2-40B4-BE49-F238E27FC236}">
                <a16:creationId xmlns:a16="http://schemas.microsoft.com/office/drawing/2014/main" id="{F9A97EE0-8F7A-45CF-BA1E-07738A3803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0550"/>
            <a:ext cx="8953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Coordinates for today</a:t>
            </a:r>
          </a:p>
        </p:txBody>
      </p:sp>
      <p:sp>
        <p:nvSpPr>
          <p:cNvPr id="2" name="rule-72-128">
            <a:extLst xmlns:a="http://schemas.openxmlformats.org/drawingml/2006/main">
              <a:ext uri="{FF2B5EF4-FFF2-40B4-BE49-F238E27FC236}">
                <a16:creationId xmlns:a16="http://schemas.microsoft.com/office/drawing/2014/main" id="{84AC0470-1F09-4732-ABB4-A98F4A823D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0287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ordinate-number-0">
            <a:extLst xmlns:a="http://schemas.openxmlformats.org/drawingml/2006/main">
              <a:ext uri="{FF2B5EF4-FFF2-40B4-BE49-F238E27FC236}">
                <a16:creationId xmlns:a16="http://schemas.microsoft.com/office/drawing/2014/main" id="{37545920-7649-4A8B-BDF6-CC93A5699B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19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01</a:t>
            </a:r>
          </a:p>
        </p:txBody>
      </p:sp>
      <p:sp>
        <p:nvSpPr>
          <p:cNvPr id="4" name="coordinate-0">
            <a:extLst xmlns:a="http://schemas.openxmlformats.org/drawingml/2006/main">
              <a:ext uri="{FF2B5EF4-FFF2-40B4-BE49-F238E27FC236}">
                <a16:creationId xmlns:a16="http://schemas.microsoft.com/office/drawing/2014/main" id="{22649CB5-C36E-4376-B1F1-23212E124E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1581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Capstone showcase</a:t>
            </a:r>
          </a:p>
        </p:txBody>
      </p:sp>
      <p:sp>
        <p:nvSpPr>
          <p:cNvPr id="5" name="rule-150-229">
            <a:extLst xmlns:a="http://schemas.openxmlformats.org/drawingml/2006/main">
              <a:ext uri="{FF2B5EF4-FFF2-40B4-BE49-F238E27FC236}">
                <a16:creationId xmlns:a16="http://schemas.microsoft.com/office/drawing/2014/main" id="{180768CF-3179-4D08-9C9F-3ECED9DD3A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1812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ordinate-number-1">
            <a:extLst xmlns:a="http://schemas.openxmlformats.org/drawingml/2006/main">
              <a:ext uri="{FF2B5EF4-FFF2-40B4-BE49-F238E27FC236}">
                <a16:creationId xmlns:a16="http://schemas.microsoft.com/office/drawing/2014/main" id="{3C98932D-4E8A-47C5-941C-46A38046DC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765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02</a:t>
            </a:r>
          </a:p>
        </p:txBody>
      </p:sp>
      <p:sp>
        <p:nvSpPr>
          <p:cNvPr id="7" name="coordinate-1">
            <a:extLst xmlns:a="http://schemas.openxmlformats.org/drawingml/2006/main">
              <a:ext uri="{FF2B5EF4-FFF2-40B4-BE49-F238E27FC236}">
                <a16:creationId xmlns:a16="http://schemas.microsoft.com/office/drawing/2014/main" id="{0422E1DC-80CD-4C86-A150-D65D4B5B53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4384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oral defenses</a:t>
            </a:r>
          </a:p>
        </p:txBody>
      </p:sp>
      <p:sp>
        <p:nvSpPr>
          <p:cNvPr id="8" name="rule-150-319">
            <a:extLst xmlns:a="http://schemas.openxmlformats.org/drawingml/2006/main">
              <a:ext uri="{FF2B5EF4-FFF2-40B4-BE49-F238E27FC236}">
                <a16:creationId xmlns:a16="http://schemas.microsoft.com/office/drawing/2014/main" id="{F39D7166-A568-40C7-B3E9-B78FF333C6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0384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coordinate-number-2">
            <a:extLst xmlns:a="http://schemas.openxmlformats.org/drawingml/2006/main">
              <a:ext uri="{FF2B5EF4-FFF2-40B4-BE49-F238E27FC236}">
                <a16:creationId xmlns:a16="http://schemas.microsoft.com/office/drawing/2014/main" id="{0EE1FD2A-649A-4895-8F31-D1D11FCDDD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337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03</a:t>
            </a:r>
          </a:p>
        </p:txBody>
      </p:sp>
      <p:sp>
        <p:nvSpPr>
          <p:cNvPr id="10" name="coordinate-2">
            <a:extLst xmlns:a="http://schemas.openxmlformats.org/drawingml/2006/main">
              <a:ext uri="{FF2B5EF4-FFF2-40B4-BE49-F238E27FC236}">
                <a16:creationId xmlns:a16="http://schemas.microsoft.com/office/drawing/2014/main" id="{566AFCE3-62C6-4407-842C-F7EB26B7EC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2956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gallery feedback</a:t>
            </a:r>
          </a:p>
        </p:txBody>
      </p:sp>
      <p:sp>
        <p:nvSpPr>
          <p:cNvPr id="11" name="rule-150-409">
            <a:extLst xmlns:a="http://schemas.openxmlformats.org/drawingml/2006/main">
              <a:ext uri="{FF2B5EF4-FFF2-40B4-BE49-F238E27FC236}">
                <a16:creationId xmlns:a16="http://schemas.microsoft.com/office/drawing/2014/main" id="{DB3743CB-0F73-4BF7-8AEC-A780BFE85D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8957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coordinate-number-3">
            <a:extLst xmlns:a="http://schemas.openxmlformats.org/drawingml/2006/main">
              <a:ext uri="{FF2B5EF4-FFF2-40B4-BE49-F238E27FC236}">
                <a16:creationId xmlns:a16="http://schemas.microsoft.com/office/drawing/2014/main" id="{33C40234-99EF-4FAC-95D1-5ADBD45CAB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1910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04</a:t>
            </a:r>
          </a:p>
        </p:txBody>
      </p:sp>
      <p:sp>
        <p:nvSpPr>
          <p:cNvPr id="13" name="coordinate-3">
            <a:extLst xmlns:a="http://schemas.openxmlformats.org/drawingml/2006/main">
              <a:ext uri="{FF2B5EF4-FFF2-40B4-BE49-F238E27FC236}">
                <a16:creationId xmlns:a16="http://schemas.microsoft.com/office/drawing/2014/main" id="{101DC7DE-C730-4DCF-87FC-F65B758BFA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1529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redraw the Week 1 map</a:t>
            </a:r>
          </a:p>
        </p:txBody>
      </p:sp>
      <p:sp>
        <p:nvSpPr>
          <p:cNvPr id="14" name="rule-150-499">
            <a:extLst xmlns:a="http://schemas.openxmlformats.org/drawingml/2006/main">
              <a:ext uri="{FF2B5EF4-FFF2-40B4-BE49-F238E27FC236}">
                <a16:creationId xmlns:a16="http://schemas.microsoft.com/office/drawing/2014/main" id="{C4C77D05-7D65-4F3D-BCCC-EF946986F9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529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coordinate-number-4">
            <a:extLst xmlns:a="http://schemas.openxmlformats.org/drawingml/2006/main">
              <a:ext uri="{FF2B5EF4-FFF2-40B4-BE49-F238E27FC236}">
                <a16:creationId xmlns:a16="http://schemas.microsoft.com/office/drawing/2014/main" id="{BBE81879-0DFA-46FA-B321-BCA4517AA1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048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05</a:t>
            </a:r>
          </a:p>
        </p:txBody>
      </p:sp>
      <p:sp>
        <p:nvSpPr>
          <p:cNvPr id="16" name="coordinate-4">
            <a:extLst xmlns:a="http://schemas.openxmlformats.org/drawingml/2006/main">
              <a:ext uri="{FF2B5EF4-FFF2-40B4-BE49-F238E27FC236}">
                <a16:creationId xmlns:a16="http://schemas.microsoft.com/office/drawing/2014/main" id="{67413558-D07D-4440-AA76-0F95393364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5010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complete the final synthesis</a:t>
            </a:r>
          </a:p>
        </p:txBody>
      </p:sp>
      <p:sp>
        <p:nvSpPr>
          <p:cNvPr id="17" name="rule-72-666">
            <a:extLst xmlns:a="http://schemas.openxmlformats.org/drawingml/2006/main">
              <a:ext uri="{FF2B5EF4-FFF2-40B4-BE49-F238E27FC236}">
                <a16:creationId xmlns:a16="http://schemas.microsoft.com/office/drawing/2014/main" id="{A9AF2C11-E009-4D45-A0E0-AAEE60786B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CC78905E-EFD6-48D9-92DC-621A4C743A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15</a:t>
            </a:r>
          </a:p>
        </p:txBody>
      </p:sp>
      <p:sp>
        <p:nvSpPr>
          <p:cNvPr id="19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18B9C30C-3997-4D89-AE56-1276C6A199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12 / 17</a:t>
            </a:r>
          </a:p>
        </p:txBody>
      </p:sp>
    </p:spTree>
    <p:extLst>
      <p:ext uri="{BB962C8B-B14F-4D97-AF65-F5344CB8AC3E}">
        <p14:creationId xmlns:p14="http://schemas.microsoft.com/office/powerpoint/2010/main" val="1829031027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17253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laim-eyebrow">
            <a:extLst xmlns:a="http://schemas.openxmlformats.org/drawingml/2006/main">
              <a:ext uri="{FF2B5EF4-FFF2-40B4-BE49-F238E27FC236}">
                <a16:creationId xmlns:a16="http://schemas.microsoft.com/office/drawing/2014/main" id="{8602263A-43B7-4977-AD14-F8453F5989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66750"/>
            <a:ext cx="9906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WORKING CLAIM</a:t>
            </a:r>
          </a:p>
        </p:txBody>
      </p:sp>
      <p:sp>
        <p:nvSpPr>
          <p:cNvPr id="2" name="claim">
            <a:extLst xmlns:a="http://schemas.openxmlformats.org/drawingml/2006/main">
              <a:ext uri="{FF2B5EF4-FFF2-40B4-BE49-F238E27FC236}">
                <a16:creationId xmlns:a16="http://schemas.microsoft.com/office/drawing/2014/main" id="{07EFAD36-4FCD-4948-9D9F-14FB329EBB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3124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FFFFFF"/>
                </a:solidFill>
              </a:defRPr>
            </a:pPr>
            <a:r>
              <a:rPr sz="3150" b="1" i="0">
                <a:solidFill>
                  <a:srgbClr val="FFFFFF"/>
                </a:solidFill>
              </a:rPr>
              <a:t>Public history is an argument made through selection, sequence, design, citation, and accountability to audiences and communities.</a:t>
            </a:r>
          </a:p>
        </p:txBody>
      </p:sp>
      <p:sp>
        <p:nvSpPr>
          <p:cNvPr id="3" name="claim-direction">
            <a:extLst xmlns:a="http://schemas.openxmlformats.org/drawingml/2006/main">
              <a:ext uri="{FF2B5EF4-FFF2-40B4-BE49-F238E27FC236}">
                <a16:creationId xmlns:a16="http://schemas.microsoft.com/office/drawing/2014/main" id="{18286A02-2C60-4D6E-A490-C88B21D277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9334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C7D0DA"/>
                </a:solidFill>
              </a:defRPr>
            </a:pPr>
            <a:r>
              <a:rPr sz="1650" b="0" i="0">
                <a:solidFill>
                  <a:srgbClr val="C7D0DA"/>
                </a:solidFill>
              </a:rPr>
              <a:t>Treat this as an interpretation to test—not a conclusion to memorize.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CA2547E3-8BF2-4CD4-9110-F56FFE08BB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53A39F3F-260C-47A1-93C1-B8F4A20C26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15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4C064726-01D7-454F-9939-662DE82A8E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13 / 17</a:t>
            </a:r>
          </a:p>
        </p:txBody>
      </p:sp>
    </p:spTree>
    <p:extLst>
      <p:ext uri="{BB962C8B-B14F-4D97-AF65-F5344CB8AC3E}">
        <p14:creationId xmlns:p14="http://schemas.microsoft.com/office/powerpoint/2010/main" val="1032283093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vidence-title">
            <a:extLst xmlns:a="http://schemas.openxmlformats.org/drawingml/2006/main">
              <a:ext uri="{FF2B5EF4-FFF2-40B4-BE49-F238E27FC236}">
                <a16:creationId xmlns:a16="http://schemas.microsoft.com/office/drawing/2014/main" id="{A28EF91A-A436-4FB9-8D15-41ABC13E60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98107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Evidence that tests the claim</a:t>
            </a:r>
          </a:p>
        </p:txBody>
      </p:sp>
      <p:sp>
        <p:nvSpPr>
          <p:cNvPr id="2" name="rule-72-126">
            <a:extLst xmlns:a="http://schemas.openxmlformats.org/drawingml/2006/main">
              <a:ext uri="{FF2B5EF4-FFF2-40B4-BE49-F238E27FC236}">
                <a16:creationId xmlns:a16="http://schemas.microsoft.com/office/drawing/2014/main" id="{41E059DE-1578-4E36-969A-9C2062B5BD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1143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evidence-number-0">
            <a:extLst xmlns:a="http://schemas.openxmlformats.org/drawingml/2006/main">
              <a:ext uri="{FF2B5EF4-FFF2-40B4-BE49-F238E27FC236}">
                <a16:creationId xmlns:a16="http://schemas.microsoft.com/office/drawing/2014/main" id="{1FB8A2AC-D9AE-4B6D-8FDA-6E4919CC67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573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1</a:t>
            </a:r>
          </a:p>
        </p:txBody>
      </p:sp>
      <p:sp>
        <p:nvSpPr>
          <p:cNvPr id="4" name="evidence-0">
            <a:extLst xmlns:a="http://schemas.openxmlformats.org/drawingml/2006/main">
              <a:ext uri="{FF2B5EF4-FFF2-40B4-BE49-F238E27FC236}">
                <a16:creationId xmlns:a16="http://schemas.microsoft.com/office/drawing/2014/main" id="{52B9741E-BD15-45FC-A970-D197CEC106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6383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Every format foregrounds some evidence and compresses other evidence.</a:t>
            </a:r>
          </a:p>
        </p:txBody>
      </p:sp>
      <p:sp>
        <p:nvSpPr>
          <p:cNvPr id="5" name="rule-158-280">
            <a:extLst xmlns:a="http://schemas.openxmlformats.org/drawingml/2006/main">
              <a:ext uri="{FF2B5EF4-FFF2-40B4-BE49-F238E27FC236}">
                <a16:creationId xmlns:a16="http://schemas.microsoft.com/office/drawing/2014/main" id="{93448A28-A649-4B36-9291-498EE342CE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66700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evidence-number-1">
            <a:extLst xmlns:a="http://schemas.openxmlformats.org/drawingml/2006/main">
              <a:ext uri="{FF2B5EF4-FFF2-40B4-BE49-F238E27FC236}">
                <a16:creationId xmlns:a16="http://schemas.microsoft.com/office/drawing/2014/main" id="{02E07525-B692-4A60-9568-9A25B159F5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0990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2</a:t>
            </a:r>
          </a:p>
        </p:txBody>
      </p:sp>
      <p:sp>
        <p:nvSpPr>
          <p:cNvPr id="7" name="evidence-1">
            <a:extLst xmlns:a="http://schemas.openxmlformats.org/drawingml/2006/main">
              <a:ext uri="{FF2B5EF4-FFF2-40B4-BE49-F238E27FC236}">
                <a16:creationId xmlns:a16="http://schemas.microsoft.com/office/drawing/2014/main" id="{B9EC6776-E4F3-4D08-B212-E44FA46C15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99085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Design choices shape credibility and accessibility.</a:t>
            </a:r>
          </a:p>
        </p:txBody>
      </p:sp>
      <p:sp>
        <p:nvSpPr>
          <p:cNvPr id="8" name="rule-158-422">
            <a:extLst xmlns:a="http://schemas.openxmlformats.org/drawingml/2006/main">
              <a:ext uri="{FF2B5EF4-FFF2-40B4-BE49-F238E27FC236}">
                <a16:creationId xmlns:a16="http://schemas.microsoft.com/office/drawing/2014/main" id="{94960AFB-95FF-4EBE-B7C9-8271B35F8D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evidence-number-2">
            <a:extLst xmlns:a="http://schemas.openxmlformats.org/drawingml/2006/main">
              <a:ext uri="{FF2B5EF4-FFF2-40B4-BE49-F238E27FC236}">
                <a16:creationId xmlns:a16="http://schemas.microsoft.com/office/drawing/2014/main" id="{730AF645-40F3-414C-A133-9696BC3B71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3</a:t>
            </a:r>
          </a:p>
        </p:txBody>
      </p:sp>
      <p:sp>
        <p:nvSpPr>
          <p:cNvPr id="10" name="evidence-2">
            <a:extLst xmlns:a="http://schemas.openxmlformats.org/drawingml/2006/main">
              <a:ext uri="{FF2B5EF4-FFF2-40B4-BE49-F238E27FC236}">
                <a16:creationId xmlns:a16="http://schemas.microsoft.com/office/drawing/2014/main" id="{E5EA4DEF-938C-407D-B335-2C87E8F34A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3434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Boundaries changed as analytical questions changed.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8D93DEAC-6A73-413C-AAA9-1A188C0DFD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59C51B11-0426-4202-9559-602CBB743B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15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67A42BE9-5CDF-4E82-B51D-9521D1F131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14 / 17</a:t>
            </a:r>
          </a:p>
        </p:txBody>
      </p:sp>
    </p:spTree>
    <p:extLst>
      <p:ext uri="{BB962C8B-B14F-4D97-AF65-F5344CB8AC3E}">
        <p14:creationId xmlns:p14="http://schemas.microsoft.com/office/powerpoint/2010/main" val="1531963414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source-title">
            <a:extLst xmlns:a="http://schemas.openxmlformats.org/drawingml/2006/main">
              <a:ext uri="{FF2B5EF4-FFF2-40B4-BE49-F238E27FC236}">
                <a16:creationId xmlns:a16="http://schemas.microsoft.com/office/drawing/2014/main" id="{A7EAC28E-A211-4089-887E-4871B915BD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9525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24364B"/>
                </a:solidFill>
              </a:defRPr>
            </a:pPr>
            <a:r>
              <a:rPr sz="3000" b="1" i="0">
                <a:solidFill>
                  <a:srgbClr val="24364B"/>
                </a:solidFill>
              </a:rPr>
              <a:t>A source is not a window</a:t>
            </a:r>
          </a:p>
        </p:txBody>
      </p:sp>
      <p:sp>
        <p:nvSpPr>
          <p:cNvPr id="2" name="source-question">
            <a:extLst xmlns:a="http://schemas.openxmlformats.org/drawingml/2006/main">
              <a:ext uri="{FF2B5EF4-FFF2-40B4-BE49-F238E27FC236}">
                <a16:creationId xmlns:a16="http://schemas.microsoft.com/office/drawing/2014/main" id="{F9AE92C3-4844-4717-8ACB-7B442BEA72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24000"/>
            <a:ext cx="1000125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What can this source show about capstone showcase—and what must be corroborated elsewhere?</a:t>
            </a:r>
          </a:p>
        </p:txBody>
      </p:sp>
      <p:sp>
        <p:nvSpPr>
          <p:cNvPr id="3" name="source-label-0">
            <a:extLst xmlns:a="http://schemas.openxmlformats.org/drawingml/2006/main">
              <a:ext uri="{FF2B5EF4-FFF2-40B4-BE49-F238E27FC236}">
                <a16:creationId xmlns:a16="http://schemas.microsoft.com/office/drawing/2014/main" id="{2747DE94-ACE2-427A-967C-5F630FA9A8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813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SOURCE</a:t>
            </a:r>
          </a:p>
        </p:txBody>
      </p:sp>
      <p:sp>
        <p:nvSpPr>
          <p:cNvPr id="4" name="source-move-0">
            <a:extLst xmlns:a="http://schemas.openxmlformats.org/drawingml/2006/main">
              <a:ext uri="{FF2B5EF4-FFF2-40B4-BE49-F238E27FC236}">
                <a16:creationId xmlns:a16="http://schemas.microsoft.com/office/drawing/2014/main" id="{C3D73AE8-640B-4CD5-8D83-442E1C336D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1432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Who created it—and whose authority made it legible?</a:t>
            </a:r>
          </a:p>
        </p:txBody>
      </p:sp>
      <p:sp>
        <p:nvSpPr>
          <p:cNvPr id="5" name="source-label-1">
            <a:extLst xmlns:a="http://schemas.openxmlformats.org/drawingml/2006/main">
              <a:ext uri="{FF2B5EF4-FFF2-40B4-BE49-F238E27FC236}">
                <a16:creationId xmlns:a16="http://schemas.microsoft.com/office/drawing/2014/main" id="{49FB0A54-3541-4E27-98D8-CFA81E3300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671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CONTEXT</a:t>
            </a:r>
          </a:p>
        </p:txBody>
      </p:sp>
      <p:sp>
        <p:nvSpPr>
          <p:cNvPr id="6" name="source-move-1">
            <a:extLst xmlns:a="http://schemas.openxmlformats.org/drawingml/2006/main">
              <a:ext uri="{FF2B5EF4-FFF2-40B4-BE49-F238E27FC236}">
                <a16:creationId xmlns:a16="http://schemas.microsoft.com/office/drawing/2014/main" id="{AD52F9F5-FE22-414F-98AD-8DCEDA84A9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8290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conditions shaped what could be recorded?</a:t>
            </a:r>
          </a:p>
        </p:txBody>
      </p:sp>
      <p:sp>
        <p:nvSpPr>
          <p:cNvPr id="7" name="source-label-2">
            <a:extLst xmlns:a="http://schemas.openxmlformats.org/drawingml/2006/main">
              <a:ext uri="{FF2B5EF4-FFF2-40B4-BE49-F238E27FC236}">
                <a16:creationId xmlns:a16="http://schemas.microsoft.com/office/drawing/2014/main" id="{4F864732-9944-4DA7-84C9-0785A401C9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529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PURPOSE</a:t>
            </a:r>
          </a:p>
        </p:txBody>
      </p:sp>
      <p:sp>
        <p:nvSpPr>
          <p:cNvPr id="8" name="source-move-2">
            <a:extLst xmlns:a="http://schemas.openxmlformats.org/drawingml/2006/main">
              <a:ext uri="{FF2B5EF4-FFF2-40B4-BE49-F238E27FC236}">
                <a16:creationId xmlns:a16="http://schemas.microsoft.com/office/drawing/2014/main" id="{8C5C710D-7588-4809-ABA5-96365CF9D4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45148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action or belief did the source seek to produce?</a:t>
            </a:r>
          </a:p>
        </p:txBody>
      </p:sp>
      <p:sp>
        <p:nvSpPr>
          <p:cNvPr id="9" name="source-label-3">
            <a:extLst xmlns:a="http://schemas.openxmlformats.org/drawingml/2006/main">
              <a:ext uri="{FF2B5EF4-FFF2-40B4-BE49-F238E27FC236}">
                <a16:creationId xmlns:a16="http://schemas.microsoft.com/office/drawing/2014/main" id="{6D369E5A-9305-4017-8E07-A73313FEC4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CORROBORATE</a:t>
            </a:r>
          </a:p>
        </p:txBody>
      </p:sp>
      <p:sp>
        <p:nvSpPr>
          <p:cNvPr id="10" name="source-move-3">
            <a:extLst xmlns:a="http://schemas.openxmlformats.org/drawingml/2006/main">
              <a:ext uri="{FF2B5EF4-FFF2-40B4-BE49-F238E27FC236}">
                <a16:creationId xmlns:a16="http://schemas.microsoft.com/office/drawing/2014/main" id="{8777363D-2C12-49DE-A219-97A8811B50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52006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different source would test its limits?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15639C2C-EF23-432F-B9DA-6D9A6DF477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DFB2039E-9AE0-4768-A9CB-1B8DAEA902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15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6540833F-5FE5-4EE2-920B-A9CD7B6C16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15 / 17</a:t>
            </a:r>
          </a:p>
        </p:txBody>
      </p:sp>
    </p:spTree>
    <p:extLst>
      <p:ext uri="{BB962C8B-B14F-4D97-AF65-F5344CB8AC3E}">
        <p14:creationId xmlns:p14="http://schemas.microsoft.com/office/powerpoint/2010/main" val="1331390290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53604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activity-eyebrow">
            <a:extLst xmlns:a="http://schemas.openxmlformats.org/drawingml/2006/main">
              <a:ext uri="{FF2B5EF4-FFF2-40B4-BE49-F238E27FC236}">
                <a16:creationId xmlns:a16="http://schemas.microsoft.com/office/drawing/2014/main" id="{EDC5C3AC-D98B-41F6-90FD-C90A2A7A5D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28650"/>
            <a:ext cx="9525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E1D4AE"/>
                </a:solidFill>
              </a:defRPr>
            </a:pPr>
            <a:r>
              <a:rPr sz="1350" b="1" i="0">
                <a:solidFill>
                  <a:srgbClr val="E1D4AE"/>
                </a:solidFill>
              </a:rPr>
              <a:t>MAKE THE INTERPRETATION</a:t>
            </a:r>
          </a:p>
        </p:txBody>
      </p:sp>
      <p:sp>
        <p:nvSpPr>
          <p:cNvPr id="2" name="activity-prompt">
            <a:extLst xmlns:a="http://schemas.openxmlformats.org/drawingml/2006/main">
              <a:ext uri="{FF2B5EF4-FFF2-40B4-BE49-F238E27FC236}">
                <a16:creationId xmlns:a16="http://schemas.microsoft.com/office/drawing/2014/main" id="{6D2974EC-4985-44E6-9855-54205E15DB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76350"/>
            <a:ext cx="10287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700" b="1" i="0">
                <a:solidFill>
                  <a:srgbClr val="FFFFFF"/>
                </a:solidFill>
              </a:defRPr>
            </a:pPr>
            <a:r>
              <a:rPr sz="2700" b="1" i="0">
                <a:solidFill>
                  <a:srgbClr val="FFFFFF"/>
                </a:solidFill>
              </a:rPr>
              <a:t>Gallery round two and map comparison: explain one revision between your Week 1 and Week 15 maps.</a:t>
            </a:r>
          </a:p>
        </p:txBody>
      </p:sp>
      <p:sp>
        <p:nvSpPr>
          <p:cNvPr id="3" name="activity-step-1">
            <a:extLst xmlns:a="http://schemas.openxmlformats.org/drawingml/2006/main">
              <a:ext uri="{FF2B5EF4-FFF2-40B4-BE49-F238E27FC236}">
                <a16:creationId xmlns:a16="http://schemas.microsoft.com/office/drawing/2014/main" id="{87B21245-FCE0-4A4D-AEB7-90CA8AFB47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48100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1  OBSERVE</a:t>
            </a:r>
          </a:p>
        </p:txBody>
      </p:sp>
      <p:sp>
        <p:nvSpPr>
          <p:cNvPr id="4" name="activity-step-2">
            <a:extLst xmlns:a="http://schemas.openxmlformats.org/drawingml/2006/main">
              <a:ext uri="{FF2B5EF4-FFF2-40B4-BE49-F238E27FC236}">
                <a16:creationId xmlns:a16="http://schemas.microsoft.com/office/drawing/2014/main" id="{B2D9EDFA-4584-4D00-852F-F4D3491B82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2  TEST A CLAIM</a:t>
            </a:r>
          </a:p>
        </p:txBody>
      </p:sp>
      <p:sp>
        <p:nvSpPr>
          <p:cNvPr id="5" name="activity-step-3">
            <a:extLst xmlns:a="http://schemas.openxmlformats.org/drawingml/2006/main">
              <a:ext uri="{FF2B5EF4-FFF2-40B4-BE49-F238E27FC236}">
                <a16:creationId xmlns:a16="http://schemas.microsoft.com/office/drawing/2014/main" id="{7FB62051-D0C3-4049-AF28-138891BE0E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3  RECORD A LIMIT</a:t>
            </a:r>
          </a:p>
        </p:txBody>
      </p:sp>
      <p:sp>
        <p:nvSpPr>
          <p:cNvPr id="6" name="activity-detail-1">
            <a:extLst xmlns:a="http://schemas.openxmlformats.org/drawingml/2006/main">
              <a:ext uri="{FF2B5EF4-FFF2-40B4-BE49-F238E27FC236}">
                <a16:creationId xmlns:a16="http://schemas.microsoft.com/office/drawing/2014/main" id="{42FDF2C1-9078-4695-8DB1-8FC77CA1DF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2857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Observe before interpreting.</a:t>
            </a:r>
          </a:p>
        </p:txBody>
      </p:sp>
      <p:sp>
        <p:nvSpPr>
          <p:cNvPr id="7" name="activity-detail-2">
            <a:extLst xmlns:a="http://schemas.openxmlformats.org/drawingml/2006/main">
              <a:ext uri="{FF2B5EF4-FFF2-40B4-BE49-F238E27FC236}">
                <a16:creationId xmlns:a16="http://schemas.microsoft.com/office/drawing/2014/main" id="{6E9554C2-BFE8-47E4-8A24-8A6ED8D9FB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Use specific evidence to support or revise the working claim.</a:t>
            </a:r>
          </a:p>
        </p:txBody>
      </p:sp>
      <p:sp>
        <p:nvSpPr>
          <p:cNvPr id="8" name="activity-detail-3">
            <a:extLst xmlns:a="http://schemas.openxmlformats.org/drawingml/2006/main">
              <a:ext uri="{FF2B5EF4-FFF2-40B4-BE49-F238E27FC236}">
                <a16:creationId xmlns:a16="http://schemas.microsoft.com/office/drawing/2014/main" id="{20A5F6AE-589B-40E7-B2DA-04400DB92D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Identify uncertainty, missing voices, or a source constraint.</a:t>
            </a:r>
          </a:p>
        </p:txBody>
      </p:sp>
      <p:sp>
        <p:nvSpPr>
          <p:cNvPr id="9" name="rule-72-666">
            <a:extLst xmlns:a="http://schemas.openxmlformats.org/drawingml/2006/main">
              <a:ext uri="{FF2B5EF4-FFF2-40B4-BE49-F238E27FC236}">
                <a16:creationId xmlns:a16="http://schemas.microsoft.com/office/drawing/2014/main" id="{354EB8EC-0593-4FBA-831F-C09E1DD771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11A3F1C3-45DF-47F7-92B9-AD9E391451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15</a:t>
            </a:r>
          </a:p>
        </p:txBody>
      </p:sp>
      <p:sp>
        <p:nvSpPr>
          <p:cNvPr id="11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B4AEEA08-8198-4332-977E-8B3E9014EB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16 / 17</a:t>
            </a:r>
          </a:p>
        </p:txBody>
      </p:sp>
    </p:spTree>
    <p:extLst>
      <p:ext uri="{BB962C8B-B14F-4D97-AF65-F5344CB8AC3E}">
        <p14:creationId xmlns:p14="http://schemas.microsoft.com/office/powerpoint/2010/main" val="1735618278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xit-eyebrow">
            <a:extLst xmlns:a="http://schemas.openxmlformats.org/drawingml/2006/main">
              <a:ext uri="{FF2B5EF4-FFF2-40B4-BE49-F238E27FC236}">
                <a16:creationId xmlns:a16="http://schemas.microsoft.com/office/drawing/2014/main" id="{D7D64EEA-6F00-4E22-B3C1-BB7C1E8E8D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933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EXIT: REVISE THE OPENING</a:t>
            </a:r>
          </a:p>
        </p:txBody>
      </p:sp>
      <p:sp>
        <p:nvSpPr>
          <p:cNvPr id="2" name="exit-question">
            <a:extLst xmlns:a="http://schemas.openxmlformats.org/drawingml/2006/main">
              <a:ext uri="{FF2B5EF4-FFF2-40B4-BE49-F238E27FC236}">
                <a16:creationId xmlns:a16="http://schemas.microsoft.com/office/drawing/2014/main" id="{C0F52508-78AA-4112-8A21-5D4096BFEA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2457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24364B"/>
                </a:solidFill>
              </a:defRPr>
            </a:pPr>
            <a:r>
              <a:rPr sz="3150" b="1" i="0">
                <a:solidFill>
                  <a:srgbClr val="24364B"/>
                </a:solidFill>
              </a:rPr>
              <a:t>Complete the sentence: “The American West was made through…, but it remains contested because…”</a:t>
            </a:r>
          </a:p>
        </p:txBody>
      </p:sp>
      <p:sp>
        <p:nvSpPr>
          <p:cNvPr id="3" name="rule-72-474">
            <a:extLst xmlns:a="http://schemas.openxmlformats.org/drawingml/2006/main">
              <a:ext uri="{FF2B5EF4-FFF2-40B4-BE49-F238E27FC236}">
                <a16:creationId xmlns:a16="http://schemas.microsoft.com/office/drawing/2014/main" id="{7DD1F632-43D5-4EB6-9F9A-D3B72A4548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14850"/>
            <a:ext cx="14287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exit-direction">
            <a:extLst xmlns:a="http://schemas.openxmlformats.org/drawingml/2006/main">
              <a:ext uri="{FF2B5EF4-FFF2-40B4-BE49-F238E27FC236}">
                <a16:creationId xmlns:a16="http://schemas.microsoft.com/office/drawing/2014/main" id="{6DAE9E98-BBCC-411A-8615-075E9A793A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3395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Use one piece of evidence. Name one remaining uncertainty.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C077FF23-2CE6-4A9F-A27E-3C70DFBB24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9D96F323-25F9-4173-B4D5-A72A2612DF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15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CC8EE04C-E616-4E88-9288-0103427E8E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17 / 17</a:t>
            </a:r>
          </a:p>
        </p:txBody>
      </p:sp>
    </p:spTree>
    <p:extLst>
      <p:ext uri="{BB962C8B-B14F-4D97-AF65-F5344CB8AC3E}">
        <p14:creationId xmlns:p14="http://schemas.microsoft.com/office/powerpoint/2010/main" val="819284529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meeting-date">
            <a:extLst xmlns:a="http://schemas.openxmlformats.org/drawingml/2006/main">
              <a:ext uri="{FF2B5EF4-FFF2-40B4-BE49-F238E27FC236}">
                <a16:creationId xmlns:a16="http://schemas.microsoft.com/office/drawing/2014/main" id="{FFFB6EE7-A4D3-48FF-A4FB-FB866DCFB1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1028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TUESDAY  ·  DECEMBER 1, 2026</a:t>
            </a:r>
          </a:p>
        </p:txBody>
      </p:sp>
      <p:sp>
        <p:nvSpPr>
          <p:cNvPr id="2" name="meeting-plan">
            <a:extLst xmlns:a="http://schemas.openxmlformats.org/drawingml/2006/main">
              <a:ext uri="{FF2B5EF4-FFF2-40B4-BE49-F238E27FC236}">
                <a16:creationId xmlns:a16="http://schemas.microsoft.com/office/drawing/2014/main" id="{387A05DA-19F6-42CA-8F2F-198A8372CE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1638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24364B"/>
                </a:solidFill>
              </a:defRPr>
            </a:pPr>
            <a:r>
              <a:rPr sz="3225" b="1" i="0">
                <a:solidFill>
                  <a:srgbClr val="24364B"/>
                </a:solidFill>
              </a:rPr>
              <a:t>Contemporary sovereignty, migration, water, climate, extraction, and capstone showcase/defenses.</a:t>
            </a:r>
          </a:p>
        </p:txBody>
      </p:sp>
      <p:sp>
        <p:nvSpPr>
          <p:cNvPr id="3" name="rule-72-358">
            <a:extLst xmlns:a="http://schemas.openxmlformats.org/drawingml/2006/main">
              <a:ext uri="{FF2B5EF4-FFF2-40B4-BE49-F238E27FC236}">
                <a16:creationId xmlns:a16="http://schemas.microsoft.com/office/drawing/2014/main" id="{D32E5C3D-C154-4D35-9FB9-DCFE523499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09950"/>
            <a:ext cx="14097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meeting-inquiry">
            <a:extLst xmlns:a="http://schemas.openxmlformats.org/drawingml/2006/main">
              <a:ext uri="{FF2B5EF4-FFF2-40B4-BE49-F238E27FC236}">
                <a16:creationId xmlns:a16="http://schemas.microsoft.com/office/drawing/2014/main" id="{5FEC5C1F-0D38-4BAA-A1F4-709A21FD2D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29050"/>
            <a:ext cx="981075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How do sovereignty, migration, water, climate, and public memory continue to remake the West?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28199574-B16D-493F-B99A-B22A7A8A13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8FD6ED1E-82B8-42B9-9E80-A4D5CEC2DC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15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D9814E9D-2288-4B8E-ACE5-821F7FE97E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2 / 17</a:t>
            </a:r>
          </a:p>
        </p:txBody>
      </p:sp>
    </p:spTree>
    <p:extLst>
      <p:ext uri="{BB962C8B-B14F-4D97-AF65-F5344CB8AC3E}">
        <p14:creationId xmlns:p14="http://schemas.microsoft.com/office/powerpoint/2010/main" val="76492162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A04E3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prompt-eyebrow">
            <a:extLst xmlns:a="http://schemas.openxmlformats.org/drawingml/2006/main">
              <a:ext uri="{FF2B5EF4-FFF2-40B4-BE49-F238E27FC236}">
                <a16:creationId xmlns:a16="http://schemas.microsoft.com/office/drawing/2014/main" id="{0353974F-428F-45FE-B2E3-6A5F82B824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85800"/>
            <a:ext cx="9906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F6D9C9"/>
                </a:solidFill>
              </a:defRPr>
            </a:pPr>
            <a:r>
              <a:rPr sz="1350" b="1" i="0">
                <a:solidFill>
                  <a:srgbClr val="F6D9C9"/>
                </a:solidFill>
              </a:rPr>
              <a:t>BEGIN WITH A CLAIM</a:t>
            </a:r>
          </a:p>
        </p:txBody>
      </p:sp>
      <p:sp>
        <p:nvSpPr>
          <p:cNvPr id="2" name="prompt">
            <a:extLst xmlns:a="http://schemas.openxmlformats.org/drawingml/2006/main">
              <a:ext uri="{FF2B5EF4-FFF2-40B4-BE49-F238E27FC236}">
                <a16:creationId xmlns:a16="http://schemas.microsoft.com/office/drawing/2014/main" id="{AE3DE6AC-A284-48BB-9BBB-4A7C9B5685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90650"/>
            <a:ext cx="10287000" cy="2952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FFFFFF"/>
                </a:solidFill>
              </a:defRPr>
            </a:pPr>
            <a:r>
              <a:rPr sz="3225" b="1" i="0">
                <a:solidFill>
                  <a:srgbClr val="FFFFFF"/>
                </a:solidFill>
              </a:rPr>
              <a:t>Which contemporary western issue is most misunderstood when separated from history?</a:t>
            </a:r>
          </a:p>
        </p:txBody>
      </p:sp>
      <p:sp>
        <p:nvSpPr>
          <p:cNvPr id="3" name="prompt-direction">
            <a:extLst xmlns:a="http://schemas.openxmlformats.org/drawingml/2006/main">
              <a:ext uri="{FF2B5EF4-FFF2-40B4-BE49-F238E27FC236}">
                <a16:creationId xmlns:a16="http://schemas.microsoft.com/office/drawing/2014/main" id="{F9012B8B-2EE6-4551-8EF2-74922D2AFC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43500"/>
            <a:ext cx="9810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FBEDE6"/>
                </a:solidFill>
              </a:defRPr>
            </a:pPr>
            <a:r>
              <a:rPr sz="1650" b="0" i="0">
                <a:solidFill>
                  <a:srgbClr val="FBEDE6"/>
                </a:solidFill>
              </a:rPr>
              <a:t>Write for one minute. Then compare the rule, assumption, or evidence behind your answer.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8AD65624-76F6-4604-98CC-5898047DD0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36F15D2F-1F15-4C67-8D5E-57F0BD6DA4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15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91E917E1-95DF-44C3-92E5-40440C4F61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3 / 17</a:t>
            </a:r>
          </a:p>
        </p:txBody>
      </p:sp>
    </p:spTree>
    <p:extLst>
      <p:ext uri="{BB962C8B-B14F-4D97-AF65-F5344CB8AC3E}">
        <p14:creationId xmlns:p14="http://schemas.microsoft.com/office/powerpoint/2010/main" val="67985946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oordinates-title">
            <a:extLst xmlns:a="http://schemas.openxmlformats.org/drawingml/2006/main">
              <a:ext uri="{FF2B5EF4-FFF2-40B4-BE49-F238E27FC236}">
                <a16:creationId xmlns:a16="http://schemas.microsoft.com/office/drawing/2014/main" id="{8C6AC174-A119-46F0-9D58-A9E0C7AD59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0550"/>
            <a:ext cx="8953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Coordinates for today</a:t>
            </a:r>
          </a:p>
        </p:txBody>
      </p:sp>
      <p:sp>
        <p:nvSpPr>
          <p:cNvPr id="2" name="rule-72-128">
            <a:extLst xmlns:a="http://schemas.openxmlformats.org/drawingml/2006/main">
              <a:ext uri="{FF2B5EF4-FFF2-40B4-BE49-F238E27FC236}">
                <a16:creationId xmlns:a16="http://schemas.microsoft.com/office/drawing/2014/main" id="{AE3B93E1-6066-429F-9E7A-6D537A37EE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0287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ordinate-number-0">
            <a:extLst xmlns:a="http://schemas.openxmlformats.org/drawingml/2006/main">
              <a:ext uri="{FF2B5EF4-FFF2-40B4-BE49-F238E27FC236}">
                <a16:creationId xmlns:a16="http://schemas.microsoft.com/office/drawing/2014/main" id="{886BB808-432E-4908-9FFE-57D9F7D886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19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01</a:t>
            </a:r>
          </a:p>
        </p:txBody>
      </p:sp>
      <p:sp>
        <p:nvSpPr>
          <p:cNvPr id="4" name="coordinate-0">
            <a:extLst xmlns:a="http://schemas.openxmlformats.org/drawingml/2006/main">
              <a:ext uri="{FF2B5EF4-FFF2-40B4-BE49-F238E27FC236}">
                <a16:creationId xmlns:a16="http://schemas.microsoft.com/office/drawing/2014/main" id="{3E433DE3-DA57-4C24-8DA0-6389DF2E9C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1581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Contemporary sovereignty</a:t>
            </a:r>
          </a:p>
        </p:txBody>
      </p:sp>
      <p:sp>
        <p:nvSpPr>
          <p:cNvPr id="5" name="rule-150-229">
            <a:extLst xmlns:a="http://schemas.openxmlformats.org/drawingml/2006/main">
              <a:ext uri="{FF2B5EF4-FFF2-40B4-BE49-F238E27FC236}">
                <a16:creationId xmlns:a16="http://schemas.microsoft.com/office/drawing/2014/main" id="{8143222D-9A88-4BB4-9BA1-DC7CDC7032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1812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ordinate-number-1">
            <a:extLst xmlns:a="http://schemas.openxmlformats.org/drawingml/2006/main">
              <a:ext uri="{FF2B5EF4-FFF2-40B4-BE49-F238E27FC236}">
                <a16:creationId xmlns:a16="http://schemas.microsoft.com/office/drawing/2014/main" id="{B6AEF70A-F3D8-4DD7-B387-BD6AEF1854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765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02</a:t>
            </a:r>
          </a:p>
        </p:txBody>
      </p:sp>
      <p:sp>
        <p:nvSpPr>
          <p:cNvPr id="7" name="coordinate-1">
            <a:extLst xmlns:a="http://schemas.openxmlformats.org/drawingml/2006/main">
              <a:ext uri="{FF2B5EF4-FFF2-40B4-BE49-F238E27FC236}">
                <a16:creationId xmlns:a16="http://schemas.microsoft.com/office/drawing/2014/main" id="{16096CEE-7F95-41C5-A9C1-A551E38CB7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4384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migration</a:t>
            </a:r>
          </a:p>
        </p:txBody>
      </p:sp>
      <p:sp>
        <p:nvSpPr>
          <p:cNvPr id="8" name="rule-150-319">
            <a:extLst xmlns:a="http://schemas.openxmlformats.org/drawingml/2006/main">
              <a:ext uri="{FF2B5EF4-FFF2-40B4-BE49-F238E27FC236}">
                <a16:creationId xmlns:a16="http://schemas.microsoft.com/office/drawing/2014/main" id="{33D8173F-88DA-4F73-863F-2EA72E0D0F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0384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coordinate-number-2">
            <a:extLst xmlns:a="http://schemas.openxmlformats.org/drawingml/2006/main">
              <a:ext uri="{FF2B5EF4-FFF2-40B4-BE49-F238E27FC236}">
                <a16:creationId xmlns:a16="http://schemas.microsoft.com/office/drawing/2014/main" id="{2BF98099-1294-4BA5-957A-9CF49DADDD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337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03</a:t>
            </a:r>
          </a:p>
        </p:txBody>
      </p:sp>
      <p:sp>
        <p:nvSpPr>
          <p:cNvPr id="10" name="coordinate-2">
            <a:extLst xmlns:a="http://schemas.openxmlformats.org/drawingml/2006/main">
              <a:ext uri="{FF2B5EF4-FFF2-40B4-BE49-F238E27FC236}">
                <a16:creationId xmlns:a16="http://schemas.microsoft.com/office/drawing/2014/main" id="{12152A58-1550-478E-A05A-8D6B76244C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2956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water</a:t>
            </a:r>
          </a:p>
        </p:txBody>
      </p:sp>
      <p:sp>
        <p:nvSpPr>
          <p:cNvPr id="11" name="rule-150-409">
            <a:extLst xmlns:a="http://schemas.openxmlformats.org/drawingml/2006/main">
              <a:ext uri="{FF2B5EF4-FFF2-40B4-BE49-F238E27FC236}">
                <a16:creationId xmlns:a16="http://schemas.microsoft.com/office/drawing/2014/main" id="{53DF5643-A2F2-43BF-83CA-D3E995C781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8957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coordinate-number-3">
            <a:extLst xmlns:a="http://schemas.openxmlformats.org/drawingml/2006/main">
              <a:ext uri="{FF2B5EF4-FFF2-40B4-BE49-F238E27FC236}">
                <a16:creationId xmlns:a16="http://schemas.microsoft.com/office/drawing/2014/main" id="{7A6E15E1-D939-429D-8E99-187D79EB0B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1910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04</a:t>
            </a:r>
          </a:p>
        </p:txBody>
      </p:sp>
      <p:sp>
        <p:nvSpPr>
          <p:cNvPr id="13" name="coordinate-3">
            <a:extLst xmlns:a="http://schemas.openxmlformats.org/drawingml/2006/main">
              <a:ext uri="{FF2B5EF4-FFF2-40B4-BE49-F238E27FC236}">
                <a16:creationId xmlns:a16="http://schemas.microsoft.com/office/drawing/2014/main" id="{440D65C5-6DF3-40B5-B671-47BA653826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1529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climate</a:t>
            </a:r>
          </a:p>
        </p:txBody>
      </p:sp>
      <p:sp>
        <p:nvSpPr>
          <p:cNvPr id="14" name="rule-150-499">
            <a:extLst xmlns:a="http://schemas.openxmlformats.org/drawingml/2006/main">
              <a:ext uri="{FF2B5EF4-FFF2-40B4-BE49-F238E27FC236}">
                <a16:creationId xmlns:a16="http://schemas.microsoft.com/office/drawing/2014/main" id="{9CB642AE-321F-4C59-A07A-EB43C4CB5F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529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coordinate-number-4">
            <a:extLst xmlns:a="http://schemas.openxmlformats.org/drawingml/2006/main">
              <a:ext uri="{FF2B5EF4-FFF2-40B4-BE49-F238E27FC236}">
                <a16:creationId xmlns:a16="http://schemas.microsoft.com/office/drawing/2014/main" id="{A556E5C1-E520-40A3-88A9-88AC9DE3F8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048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05</a:t>
            </a:r>
          </a:p>
        </p:txBody>
      </p:sp>
      <p:sp>
        <p:nvSpPr>
          <p:cNvPr id="16" name="coordinate-4">
            <a:extLst xmlns:a="http://schemas.openxmlformats.org/drawingml/2006/main">
              <a:ext uri="{FF2B5EF4-FFF2-40B4-BE49-F238E27FC236}">
                <a16:creationId xmlns:a16="http://schemas.microsoft.com/office/drawing/2014/main" id="{EE321CC4-3B83-41E7-BDDB-D8A8B0CFF0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5010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extraction</a:t>
            </a:r>
          </a:p>
        </p:txBody>
      </p:sp>
      <p:sp>
        <p:nvSpPr>
          <p:cNvPr id="17" name="rule-72-666">
            <a:extLst xmlns:a="http://schemas.openxmlformats.org/drawingml/2006/main">
              <a:ext uri="{FF2B5EF4-FFF2-40B4-BE49-F238E27FC236}">
                <a16:creationId xmlns:a16="http://schemas.microsoft.com/office/drawing/2014/main" id="{D6012D48-3ADE-4557-A453-3C0816FF04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45E26990-3BBE-4704-B311-089C3DFDFE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15</a:t>
            </a:r>
          </a:p>
        </p:txBody>
      </p:sp>
      <p:sp>
        <p:nvSpPr>
          <p:cNvPr id="19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0EDC3F3F-517E-445D-8E31-636A55DA0A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4 / 17</a:t>
            </a:r>
          </a:p>
        </p:txBody>
      </p:sp>
    </p:spTree>
    <p:extLst>
      <p:ext uri="{BB962C8B-B14F-4D97-AF65-F5344CB8AC3E}">
        <p14:creationId xmlns:p14="http://schemas.microsoft.com/office/powerpoint/2010/main" val="1827616467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17253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laim-eyebrow">
            <a:extLst xmlns:a="http://schemas.openxmlformats.org/drawingml/2006/main">
              <a:ext uri="{FF2B5EF4-FFF2-40B4-BE49-F238E27FC236}">
                <a16:creationId xmlns:a16="http://schemas.microsoft.com/office/drawing/2014/main" id="{CB84F815-3CFE-4AE0-BDA1-0DEE176A8B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66750"/>
            <a:ext cx="9906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WORKING CLAIM</a:t>
            </a:r>
          </a:p>
        </p:txBody>
      </p:sp>
      <p:sp>
        <p:nvSpPr>
          <p:cNvPr id="2" name="claim">
            <a:extLst xmlns:a="http://schemas.openxmlformats.org/drawingml/2006/main">
              <a:ext uri="{FF2B5EF4-FFF2-40B4-BE49-F238E27FC236}">
                <a16:creationId xmlns:a16="http://schemas.microsoft.com/office/drawing/2014/main" id="{90BFE81D-7C33-403E-94CD-952C59946B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3124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FFFFFF"/>
                </a:solidFill>
              </a:defRPr>
            </a:pPr>
            <a:r>
              <a:rPr sz="3150" b="1" i="0">
                <a:solidFill>
                  <a:srgbClr val="FFFFFF"/>
                </a:solidFill>
              </a:rPr>
              <a:t>Contemporary conflicts over land, water, migration, extraction, and monuments carry older structures forward while creating new political possibilities.</a:t>
            </a:r>
          </a:p>
        </p:txBody>
      </p:sp>
      <p:sp>
        <p:nvSpPr>
          <p:cNvPr id="3" name="claim-direction">
            <a:extLst xmlns:a="http://schemas.openxmlformats.org/drawingml/2006/main">
              <a:ext uri="{FF2B5EF4-FFF2-40B4-BE49-F238E27FC236}">
                <a16:creationId xmlns:a16="http://schemas.microsoft.com/office/drawing/2014/main" id="{469BD5D7-1DBD-4F84-9BCF-6B7C86C041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9334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C7D0DA"/>
                </a:solidFill>
              </a:defRPr>
            </a:pPr>
            <a:r>
              <a:rPr sz="1650" b="0" i="0">
                <a:solidFill>
                  <a:srgbClr val="C7D0DA"/>
                </a:solidFill>
              </a:rPr>
              <a:t>Treat this as an interpretation to test—not a conclusion to memorize.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22F430C4-D310-413C-B36B-3A46267A5D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7B4D6F38-DD0F-46CC-B870-751BB4DDCD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15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B7D7B12E-A5D7-46B9-A0B3-68B22C0B82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5 / 17</a:t>
            </a:r>
          </a:p>
        </p:txBody>
      </p:sp>
    </p:spTree>
    <p:extLst>
      <p:ext uri="{BB962C8B-B14F-4D97-AF65-F5344CB8AC3E}">
        <p14:creationId xmlns:p14="http://schemas.microsoft.com/office/powerpoint/2010/main" val="1972466531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vidence-title">
            <a:extLst xmlns:a="http://schemas.openxmlformats.org/drawingml/2006/main">
              <a:ext uri="{FF2B5EF4-FFF2-40B4-BE49-F238E27FC236}">
                <a16:creationId xmlns:a16="http://schemas.microsoft.com/office/drawing/2014/main" id="{7DB0B3F2-8F15-472C-8532-4CB0718C4D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98107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Evidence that tests the claim</a:t>
            </a:r>
          </a:p>
        </p:txBody>
      </p:sp>
      <p:sp>
        <p:nvSpPr>
          <p:cNvPr id="2" name="rule-72-126">
            <a:extLst xmlns:a="http://schemas.openxmlformats.org/drawingml/2006/main">
              <a:ext uri="{FF2B5EF4-FFF2-40B4-BE49-F238E27FC236}">
                <a16:creationId xmlns:a16="http://schemas.microsoft.com/office/drawing/2014/main" id="{DAED7FE6-7E0D-4DA2-AAC8-4F22E6DB70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1143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evidence-number-0">
            <a:extLst xmlns:a="http://schemas.openxmlformats.org/drawingml/2006/main">
              <a:ext uri="{FF2B5EF4-FFF2-40B4-BE49-F238E27FC236}">
                <a16:creationId xmlns:a16="http://schemas.microsoft.com/office/drawing/2014/main" id="{BC31B868-0015-40BF-85CE-D922590AEF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573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1</a:t>
            </a:r>
          </a:p>
        </p:txBody>
      </p:sp>
      <p:sp>
        <p:nvSpPr>
          <p:cNvPr id="4" name="evidence-0">
            <a:extLst xmlns:a="http://schemas.openxmlformats.org/drawingml/2006/main">
              <a:ext uri="{FF2B5EF4-FFF2-40B4-BE49-F238E27FC236}">
                <a16:creationId xmlns:a16="http://schemas.microsoft.com/office/drawing/2014/main" id="{BB53087D-305E-4474-87E1-DD2F3A5E03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6383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Treaty and jurisdictional claims remain active.</a:t>
            </a:r>
          </a:p>
        </p:txBody>
      </p:sp>
      <p:sp>
        <p:nvSpPr>
          <p:cNvPr id="5" name="rule-158-280">
            <a:extLst xmlns:a="http://schemas.openxmlformats.org/drawingml/2006/main">
              <a:ext uri="{FF2B5EF4-FFF2-40B4-BE49-F238E27FC236}">
                <a16:creationId xmlns:a16="http://schemas.microsoft.com/office/drawing/2014/main" id="{0B824A55-A8B2-46B4-9364-DE67D78D0E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66700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evidence-number-1">
            <a:extLst xmlns:a="http://schemas.openxmlformats.org/drawingml/2006/main">
              <a:ext uri="{FF2B5EF4-FFF2-40B4-BE49-F238E27FC236}">
                <a16:creationId xmlns:a16="http://schemas.microsoft.com/office/drawing/2014/main" id="{E9AC377F-3EFF-4C15-8756-262E8BBCBB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0990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2</a:t>
            </a:r>
          </a:p>
        </p:txBody>
      </p:sp>
      <p:sp>
        <p:nvSpPr>
          <p:cNvPr id="7" name="evidence-1">
            <a:extLst xmlns:a="http://schemas.openxmlformats.org/drawingml/2006/main">
              <a:ext uri="{FF2B5EF4-FFF2-40B4-BE49-F238E27FC236}">
                <a16:creationId xmlns:a16="http://schemas.microsoft.com/office/drawing/2014/main" id="{741B9F43-A365-485D-95D4-A0316B4085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99085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Climate stress exposes historically unequal allocations.</a:t>
            </a:r>
          </a:p>
        </p:txBody>
      </p:sp>
      <p:sp>
        <p:nvSpPr>
          <p:cNvPr id="8" name="rule-158-422">
            <a:extLst xmlns:a="http://schemas.openxmlformats.org/drawingml/2006/main">
              <a:ext uri="{FF2B5EF4-FFF2-40B4-BE49-F238E27FC236}">
                <a16:creationId xmlns:a16="http://schemas.microsoft.com/office/drawing/2014/main" id="{5DAC7415-AAA2-4D6B-A1DD-89A8C80FF4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evidence-number-2">
            <a:extLst xmlns:a="http://schemas.openxmlformats.org/drawingml/2006/main">
              <a:ext uri="{FF2B5EF4-FFF2-40B4-BE49-F238E27FC236}">
                <a16:creationId xmlns:a16="http://schemas.microsoft.com/office/drawing/2014/main" id="{143121D0-F381-4A4D-B7D0-7FCF89B20F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3</a:t>
            </a:r>
          </a:p>
        </p:txBody>
      </p:sp>
      <p:sp>
        <p:nvSpPr>
          <p:cNvPr id="10" name="evidence-2">
            <a:extLst xmlns:a="http://schemas.openxmlformats.org/drawingml/2006/main">
              <a:ext uri="{FF2B5EF4-FFF2-40B4-BE49-F238E27FC236}">
                <a16:creationId xmlns:a16="http://schemas.microsoft.com/office/drawing/2014/main" id="{B70B00CE-E6A7-4998-9DD0-E9FE542FDF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3434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Public memory determines which histories authorize present action.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7E74712A-66A2-4476-94FD-2515B18EAC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C0FFDD1B-49AC-4117-B403-9E27660800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15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D83813E8-B99D-4DC3-8E68-3F1F688F29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6 / 17</a:t>
            </a:r>
          </a:p>
        </p:txBody>
      </p:sp>
    </p:spTree>
    <p:extLst>
      <p:ext uri="{BB962C8B-B14F-4D97-AF65-F5344CB8AC3E}">
        <p14:creationId xmlns:p14="http://schemas.microsoft.com/office/powerpoint/2010/main" val="94000953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source-title">
            <a:extLst xmlns:a="http://schemas.openxmlformats.org/drawingml/2006/main">
              <a:ext uri="{FF2B5EF4-FFF2-40B4-BE49-F238E27FC236}">
                <a16:creationId xmlns:a16="http://schemas.microsoft.com/office/drawing/2014/main" id="{5EA78973-2ADE-4FBD-80F3-A571AFC9CD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9525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24364B"/>
                </a:solidFill>
              </a:defRPr>
            </a:pPr>
            <a:r>
              <a:rPr sz="3000" b="1" i="0">
                <a:solidFill>
                  <a:srgbClr val="24364B"/>
                </a:solidFill>
              </a:rPr>
              <a:t>A source is not a window</a:t>
            </a:r>
          </a:p>
        </p:txBody>
      </p:sp>
      <p:sp>
        <p:nvSpPr>
          <p:cNvPr id="2" name="source-question">
            <a:extLst xmlns:a="http://schemas.openxmlformats.org/drawingml/2006/main">
              <a:ext uri="{FF2B5EF4-FFF2-40B4-BE49-F238E27FC236}">
                <a16:creationId xmlns:a16="http://schemas.microsoft.com/office/drawing/2014/main" id="{8951F930-5C7F-4694-B2BF-3C8C49C4F0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24000"/>
            <a:ext cx="1000125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What can this source show about contemporary sovereignty—and what must be corroborated elsewhere?</a:t>
            </a:r>
          </a:p>
        </p:txBody>
      </p:sp>
      <p:sp>
        <p:nvSpPr>
          <p:cNvPr id="3" name="source-label-0">
            <a:extLst xmlns:a="http://schemas.openxmlformats.org/drawingml/2006/main">
              <a:ext uri="{FF2B5EF4-FFF2-40B4-BE49-F238E27FC236}">
                <a16:creationId xmlns:a16="http://schemas.microsoft.com/office/drawing/2014/main" id="{017B0863-D357-4174-B38F-315E6BD7E4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813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SOURCE</a:t>
            </a:r>
          </a:p>
        </p:txBody>
      </p:sp>
      <p:sp>
        <p:nvSpPr>
          <p:cNvPr id="4" name="source-move-0">
            <a:extLst xmlns:a="http://schemas.openxmlformats.org/drawingml/2006/main">
              <a:ext uri="{FF2B5EF4-FFF2-40B4-BE49-F238E27FC236}">
                <a16:creationId xmlns:a16="http://schemas.microsoft.com/office/drawing/2014/main" id="{C2558649-B772-40D2-8C21-B1CA71AE9A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1432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Who created it—and whose authority made it legible?</a:t>
            </a:r>
          </a:p>
        </p:txBody>
      </p:sp>
      <p:sp>
        <p:nvSpPr>
          <p:cNvPr id="5" name="source-label-1">
            <a:extLst xmlns:a="http://schemas.openxmlformats.org/drawingml/2006/main">
              <a:ext uri="{FF2B5EF4-FFF2-40B4-BE49-F238E27FC236}">
                <a16:creationId xmlns:a16="http://schemas.microsoft.com/office/drawing/2014/main" id="{C34BEDC2-DA8F-4340-9C2C-246B96C5BF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671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CONTEXT</a:t>
            </a:r>
          </a:p>
        </p:txBody>
      </p:sp>
      <p:sp>
        <p:nvSpPr>
          <p:cNvPr id="6" name="source-move-1">
            <a:extLst xmlns:a="http://schemas.openxmlformats.org/drawingml/2006/main">
              <a:ext uri="{FF2B5EF4-FFF2-40B4-BE49-F238E27FC236}">
                <a16:creationId xmlns:a16="http://schemas.microsoft.com/office/drawing/2014/main" id="{2196AC6B-12B4-42CB-8F15-DAFA21FB11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8290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conditions shaped what could be recorded?</a:t>
            </a:r>
          </a:p>
        </p:txBody>
      </p:sp>
      <p:sp>
        <p:nvSpPr>
          <p:cNvPr id="7" name="source-label-2">
            <a:extLst xmlns:a="http://schemas.openxmlformats.org/drawingml/2006/main">
              <a:ext uri="{FF2B5EF4-FFF2-40B4-BE49-F238E27FC236}">
                <a16:creationId xmlns:a16="http://schemas.microsoft.com/office/drawing/2014/main" id="{F7D3D9E4-DBBB-430C-9016-2B5268A36F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529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PURPOSE</a:t>
            </a:r>
          </a:p>
        </p:txBody>
      </p:sp>
      <p:sp>
        <p:nvSpPr>
          <p:cNvPr id="8" name="source-move-2">
            <a:extLst xmlns:a="http://schemas.openxmlformats.org/drawingml/2006/main">
              <a:ext uri="{FF2B5EF4-FFF2-40B4-BE49-F238E27FC236}">
                <a16:creationId xmlns:a16="http://schemas.microsoft.com/office/drawing/2014/main" id="{A10505CF-60E6-4DC9-81F8-647232FE66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45148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action or belief did the source seek to produce?</a:t>
            </a:r>
          </a:p>
        </p:txBody>
      </p:sp>
      <p:sp>
        <p:nvSpPr>
          <p:cNvPr id="9" name="source-label-3">
            <a:extLst xmlns:a="http://schemas.openxmlformats.org/drawingml/2006/main">
              <a:ext uri="{FF2B5EF4-FFF2-40B4-BE49-F238E27FC236}">
                <a16:creationId xmlns:a16="http://schemas.microsoft.com/office/drawing/2014/main" id="{B7E211CB-805E-4C29-992D-4BD158D654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CORROBORATE</a:t>
            </a:r>
          </a:p>
        </p:txBody>
      </p:sp>
      <p:sp>
        <p:nvSpPr>
          <p:cNvPr id="10" name="source-move-3">
            <a:extLst xmlns:a="http://schemas.openxmlformats.org/drawingml/2006/main">
              <a:ext uri="{FF2B5EF4-FFF2-40B4-BE49-F238E27FC236}">
                <a16:creationId xmlns:a16="http://schemas.microsoft.com/office/drawing/2014/main" id="{C3778C0A-D2E4-449A-9FBC-B6C24D22DB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52006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different source would test its limits?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AA4875BE-0BD1-4AFA-AB11-E59752B787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3C266F0C-C60D-4051-91BC-0B966F5818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15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5378D2EC-665F-47A3-B8AD-79600D3132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7 / 17</a:t>
            </a:r>
          </a:p>
        </p:txBody>
      </p:sp>
    </p:spTree>
    <p:extLst>
      <p:ext uri="{BB962C8B-B14F-4D97-AF65-F5344CB8AC3E}">
        <p14:creationId xmlns:p14="http://schemas.microsoft.com/office/powerpoint/2010/main" val="692694450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53604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activity-eyebrow">
            <a:extLst xmlns:a="http://schemas.openxmlformats.org/drawingml/2006/main">
              <a:ext uri="{FF2B5EF4-FFF2-40B4-BE49-F238E27FC236}">
                <a16:creationId xmlns:a16="http://schemas.microsoft.com/office/drawing/2014/main" id="{4C936C53-0D96-4D0D-B5DF-42EE94A462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28650"/>
            <a:ext cx="9525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E1D4AE"/>
                </a:solidFill>
              </a:defRPr>
            </a:pPr>
            <a:r>
              <a:rPr sz="1350" b="1" i="0">
                <a:solidFill>
                  <a:srgbClr val="E1D4AE"/>
                </a:solidFill>
              </a:rPr>
              <a:t>MAKE THE INTERPRETATION</a:t>
            </a:r>
          </a:p>
        </p:txBody>
      </p:sp>
      <p:sp>
        <p:nvSpPr>
          <p:cNvPr id="2" name="activity-prompt">
            <a:extLst xmlns:a="http://schemas.openxmlformats.org/drawingml/2006/main">
              <a:ext uri="{FF2B5EF4-FFF2-40B4-BE49-F238E27FC236}">
                <a16:creationId xmlns:a16="http://schemas.microsoft.com/office/drawing/2014/main" id="{C1E5F751-06E1-4E64-8B20-EEF36D8441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76350"/>
            <a:ext cx="10287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700" b="1" i="0">
                <a:solidFill>
                  <a:srgbClr val="FFFFFF"/>
                </a:solidFill>
              </a:defRPr>
            </a:pPr>
            <a:r>
              <a:rPr sz="2700" b="1" i="0">
                <a:solidFill>
                  <a:srgbClr val="FFFFFF"/>
                </a:solidFill>
              </a:rPr>
              <a:t>Audit your capstone claim for historical depth, living stakeholders, source ethics, and uncertainty.</a:t>
            </a:r>
          </a:p>
        </p:txBody>
      </p:sp>
      <p:sp>
        <p:nvSpPr>
          <p:cNvPr id="3" name="activity-step-1">
            <a:extLst xmlns:a="http://schemas.openxmlformats.org/drawingml/2006/main">
              <a:ext uri="{FF2B5EF4-FFF2-40B4-BE49-F238E27FC236}">
                <a16:creationId xmlns:a16="http://schemas.microsoft.com/office/drawing/2014/main" id="{B8FC02EE-F50D-4D1E-8402-26FE345389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48100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1  OBSERVE</a:t>
            </a:r>
          </a:p>
        </p:txBody>
      </p:sp>
      <p:sp>
        <p:nvSpPr>
          <p:cNvPr id="4" name="activity-step-2">
            <a:extLst xmlns:a="http://schemas.openxmlformats.org/drawingml/2006/main">
              <a:ext uri="{FF2B5EF4-FFF2-40B4-BE49-F238E27FC236}">
                <a16:creationId xmlns:a16="http://schemas.microsoft.com/office/drawing/2014/main" id="{6A268F2F-67A9-492E-83C9-59D92C5714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2  TEST A CLAIM</a:t>
            </a:r>
          </a:p>
        </p:txBody>
      </p:sp>
      <p:sp>
        <p:nvSpPr>
          <p:cNvPr id="5" name="activity-step-3">
            <a:extLst xmlns:a="http://schemas.openxmlformats.org/drawingml/2006/main">
              <a:ext uri="{FF2B5EF4-FFF2-40B4-BE49-F238E27FC236}">
                <a16:creationId xmlns:a16="http://schemas.microsoft.com/office/drawing/2014/main" id="{81962F99-FCEC-4D1B-9BB0-B1B501C33B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3  RECORD A LIMIT</a:t>
            </a:r>
          </a:p>
        </p:txBody>
      </p:sp>
      <p:sp>
        <p:nvSpPr>
          <p:cNvPr id="6" name="activity-detail-1">
            <a:extLst xmlns:a="http://schemas.openxmlformats.org/drawingml/2006/main">
              <a:ext uri="{FF2B5EF4-FFF2-40B4-BE49-F238E27FC236}">
                <a16:creationId xmlns:a16="http://schemas.microsoft.com/office/drawing/2014/main" id="{4A9D5D8E-DDF0-4E32-962D-C89148B01F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2857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Observe before interpreting.</a:t>
            </a:r>
          </a:p>
        </p:txBody>
      </p:sp>
      <p:sp>
        <p:nvSpPr>
          <p:cNvPr id="7" name="activity-detail-2">
            <a:extLst xmlns:a="http://schemas.openxmlformats.org/drawingml/2006/main">
              <a:ext uri="{FF2B5EF4-FFF2-40B4-BE49-F238E27FC236}">
                <a16:creationId xmlns:a16="http://schemas.microsoft.com/office/drawing/2014/main" id="{6AAF58BD-0AA7-4B1C-BD70-1A4E96E9C4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Use specific evidence to support or revise the working claim.</a:t>
            </a:r>
          </a:p>
        </p:txBody>
      </p:sp>
      <p:sp>
        <p:nvSpPr>
          <p:cNvPr id="8" name="activity-detail-3">
            <a:extLst xmlns:a="http://schemas.openxmlformats.org/drawingml/2006/main">
              <a:ext uri="{FF2B5EF4-FFF2-40B4-BE49-F238E27FC236}">
                <a16:creationId xmlns:a16="http://schemas.microsoft.com/office/drawing/2014/main" id="{F2B69067-07CA-4167-867F-B78EA76928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Identify uncertainty, missing voices, or a source constraint.</a:t>
            </a:r>
          </a:p>
        </p:txBody>
      </p:sp>
      <p:sp>
        <p:nvSpPr>
          <p:cNvPr id="9" name="rule-72-666">
            <a:extLst xmlns:a="http://schemas.openxmlformats.org/drawingml/2006/main">
              <a:ext uri="{FF2B5EF4-FFF2-40B4-BE49-F238E27FC236}">
                <a16:creationId xmlns:a16="http://schemas.microsoft.com/office/drawing/2014/main" id="{F8A8E8FC-8192-47F8-8FE8-5D869C0BE3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7FF2220D-6C05-40AD-817E-47406905F5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15</a:t>
            </a:r>
          </a:p>
        </p:txBody>
      </p:sp>
      <p:sp>
        <p:nvSpPr>
          <p:cNvPr id="11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FC055142-D515-4CF3-B72B-245A82B17E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8 / 17</a:t>
            </a:r>
          </a:p>
        </p:txBody>
      </p:sp>
    </p:spTree>
    <p:extLst>
      <p:ext uri="{BB962C8B-B14F-4D97-AF65-F5344CB8AC3E}">
        <p14:creationId xmlns:p14="http://schemas.microsoft.com/office/powerpoint/2010/main" val="2102176930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xit-eyebrow">
            <a:extLst xmlns:a="http://schemas.openxmlformats.org/drawingml/2006/main">
              <a:ext uri="{FF2B5EF4-FFF2-40B4-BE49-F238E27FC236}">
                <a16:creationId xmlns:a16="http://schemas.microsoft.com/office/drawing/2014/main" id="{0586BA71-C033-4FB7-B16E-C62DCB97B2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933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EXIT: REVISE THE OPENING</a:t>
            </a:r>
          </a:p>
        </p:txBody>
      </p:sp>
      <p:sp>
        <p:nvSpPr>
          <p:cNvPr id="2" name="exit-question">
            <a:extLst xmlns:a="http://schemas.openxmlformats.org/drawingml/2006/main">
              <a:ext uri="{FF2B5EF4-FFF2-40B4-BE49-F238E27FC236}">
                <a16:creationId xmlns:a16="http://schemas.microsoft.com/office/drawing/2014/main" id="{C52421DF-1E74-4C14-9E47-46E340E8A1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2457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24364B"/>
                </a:solidFill>
              </a:defRPr>
            </a:pPr>
            <a:r>
              <a:rPr sz="3150" b="1" i="0">
                <a:solidFill>
                  <a:srgbClr val="24364B"/>
                </a:solidFill>
              </a:rPr>
              <a:t>Name the historical relationship—not just the topic—that your project makes visible.</a:t>
            </a:r>
          </a:p>
        </p:txBody>
      </p:sp>
      <p:sp>
        <p:nvSpPr>
          <p:cNvPr id="3" name="rule-72-474">
            <a:extLst xmlns:a="http://schemas.openxmlformats.org/drawingml/2006/main">
              <a:ext uri="{FF2B5EF4-FFF2-40B4-BE49-F238E27FC236}">
                <a16:creationId xmlns:a16="http://schemas.microsoft.com/office/drawing/2014/main" id="{04B88B5D-A063-4C37-A9CA-27F1190BC4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14850"/>
            <a:ext cx="14287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exit-direction">
            <a:extLst xmlns:a="http://schemas.openxmlformats.org/drawingml/2006/main">
              <a:ext uri="{FF2B5EF4-FFF2-40B4-BE49-F238E27FC236}">
                <a16:creationId xmlns:a16="http://schemas.microsoft.com/office/drawing/2014/main" id="{57F2DC61-3025-4CDA-9D36-25C961DC94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3395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Use one piece of evidence. Name one remaining uncertainty.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EEB5E649-6B18-4ED5-A48A-31BB86B26C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5D0CB041-C4D3-436B-871A-57770615E3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15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8077A377-F09B-44AB-B68C-28C4D4BBF7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9 / 17</a:t>
            </a:r>
          </a:p>
        </p:txBody>
      </p:sp>
    </p:spTree>
    <p:extLst>
      <p:ext uri="{BB962C8B-B14F-4D97-AF65-F5344CB8AC3E}">
        <p14:creationId xmlns:p14="http://schemas.microsoft.com/office/powerpoint/2010/main" val="114734185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2026-08-05T21:47:38.6240000Z</dcterms:created>
  <dcterms:modified xsi:type="dcterms:W3CDTF">2026-08-05T21:47:38.6240000Z</dcterms:modified>
</coreProperties>
</file>