
<file path=[Content_Types].xml><?xml version="1.0" encoding="utf-8"?>
<Types xmlns="http://schemas.openxmlformats.org/package/2006/content-types">
  <Default Extension="xml" ContentType="application/vnd.openxmlformats-package.core-properties+xml"/>
  <Default Extension="jpeg" ContentType="image/jpeg"/>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dddc153596384be1" /><Relationship Type="http://schemas.openxmlformats.org/officeDocument/2006/relationships/extended-properties" Target="/docProps/app.xml" Id="R83f01e9eb5164d1b" /><Relationship Type="http://schemas.openxmlformats.org/officeDocument/2006/relationships/officeDocument" Target="/ppt/presentation.xml" Id="Rdfc169f0a2184a5d" /></Relationships>
</file>

<file path=ppt/presentation.xml><?xml version="1.0" encoding="utf-8"?>
<p:presentation xmlns:p="http://schemas.openxmlformats.org/presentationml/2006/main">
  <p:sldMasterIdLst>
    <p:sldMasterId xmlns:r="http://schemas.openxmlformats.org/officeDocument/2006/relationships" id="2147483648" r:id="Rf3bcb899b4834ee1"/>
  </p:sldMasterIdLst>
  <p:notesMasterIdLst>
    <p:notesMasterId xmlns:r="http://schemas.openxmlformats.org/officeDocument/2006/relationships" r:id="R90ef16ea76c144ba"/>
  </p:notesMasterIdLst>
  <p:sldIdLst>
    <p:sldId xmlns:r="http://schemas.openxmlformats.org/officeDocument/2006/relationships" id="256" r:id="Ree4e7b941b07425a"/>
    <p:sldId xmlns:r="http://schemas.openxmlformats.org/officeDocument/2006/relationships" id="257" r:id="R9f3b6c9024454178"/>
    <p:sldId xmlns:r="http://schemas.openxmlformats.org/officeDocument/2006/relationships" id="258" r:id="Re323e8ea374d4a91"/>
    <p:sldId xmlns:r="http://schemas.openxmlformats.org/officeDocument/2006/relationships" id="259" r:id="Rbeb69290535844e5"/>
    <p:sldId xmlns:r="http://schemas.openxmlformats.org/officeDocument/2006/relationships" id="260" r:id="R7d558f5239594a34"/>
    <p:sldId xmlns:r="http://schemas.openxmlformats.org/officeDocument/2006/relationships" id="261" r:id="Rf3c87fb4aa714fdf"/>
    <p:sldId xmlns:r="http://schemas.openxmlformats.org/officeDocument/2006/relationships" id="262" r:id="Rc4a7550e3723470e"/>
    <p:sldId xmlns:r="http://schemas.openxmlformats.org/officeDocument/2006/relationships" id="263" r:id="Ra4ebbbf31d784518"/>
    <p:sldId xmlns:r="http://schemas.openxmlformats.org/officeDocument/2006/relationships" id="264" r:id="R640bb21aa4f24d48"/>
    <p:sldId xmlns:r="http://schemas.openxmlformats.org/officeDocument/2006/relationships" id="265" r:id="Rad0d178d1e424de7"/>
    <p:sldId xmlns:r="http://schemas.openxmlformats.org/officeDocument/2006/relationships" id="266" r:id="R8c0d6ed209134833"/>
    <p:sldId xmlns:r="http://schemas.openxmlformats.org/officeDocument/2006/relationships" id="267" r:id="Radfb88fb0f9a4e4e"/>
    <p:sldId xmlns:r="http://schemas.openxmlformats.org/officeDocument/2006/relationships" id="268" r:id="R14bceb9878bf4e3d"/>
    <p:sldId xmlns:r="http://schemas.openxmlformats.org/officeDocument/2006/relationships" id="269" r:id="Raf35906e72354762"/>
    <p:sldId xmlns:r="http://schemas.openxmlformats.org/officeDocument/2006/relationships" id="270" r:id="R3660a92275de48f1"/>
    <p:sldId xmlns:r="http://schemas.openxmlformats.org/officeDocument/2006/relationships" id="271" r:id="Rf68d59c9b75047dc"/>
    <p:sldId xmlns:r="http://schemas.openxmlformats.org/officeDocument/2006/relationships" id="272" r:id="R36093eb257554f0f"/>
  </p:sldIdLst>
  <p:sldSz cx="12192000" cy="6858000"/>
  <p:notesSz cx="6858000" cy="9144000"/>
  <p:defaultTextStyle>
    <a:defPPr xmlns:a="http://schemas.openxmlformats.org/drawingml/2006/main">
      <a:defRPr lang="en-US"/>
    </a:defPPr>
    <a:lvl1pPr xmlns:a="http://schemas.openxmlformats.org/drawingml/2006/main" marL="0" indent="0" algn="l" defTabSz="914400">
      <a:defRPr sz="1800" kern="1200">
        <a:solidFill>
          <a:schemeClr val="tx1"/>
        </a:solidFill>
        <a:latin typeface="+mn-lt"/>
        <a:ea typeface="+mn-ea"/>
        <a:cs typeface="+mn-cs"/>
      </a:defRPr>
    </a:lvl1pPr>
    <a:lvl2pPr xmlns:a="http://schemas.openxmlformats.org/drawingml/2006/main" marL="457200" indent="0" algn="l" defTabSz="914400">
      <a:defRPr sz="1800" kern="1200">
        <a:solidFill>
          <a:schemeClr val="tx1"/>
        </a:solidFill>
        <a:latin typeface="+mn-lt"/>
        <a:ea typeface="+mn-ea"/>
        <a:cs typeface="+mn-cs"/>
      </a:defRPr>
    </a:lvl2pPr>
    <a:lvl3pPr xmlns:a="http://schemas.openxmlformats.org/drawingml/2006/main" marL="914400" indent="0" algn="l" defTabSz="914400">
      <a:defRPr sz="1800" kern="1200">
        <a:solidFill>
          <a:schemeClr val="tx1"/>
        </a:solidFill>
        <a:latin typeface="+mn-lt"/>
        <a:ea typeface="+mn-ea"/>
        <a:cs typeface="+mn-cs"/>
      </a:defRPr>
    </a:lvl3pPr>
    <a:lvl4pPr xmlns:a="http://schemas.openxmlformats.org/drawingml/2006/main" marL="1371600" indent="0" algn="l" defTabSz="914400">
      <a:defRPr sz="1800" kern="1200">
        <a:solidFill>
          <a:schemeClr val="tx1"/>
        </a:solidFill>
        <a:latin typeface="+mn-lt"/>
        <a:ea typeface="+mn-ea"/>
        <a:cs typeface="+mn-cs"/>
      </a:defRPr>
    </a:lvl4pPr>
    <a:lvl5pPr xmlns:a="http://schemas.openxmlformats.org/drawingml/2006/main" marL="1828800" indent="0" algn="l" defTabSz="914400">
      <a:defRPr sz="1800" kern="1200">
        <a:solidFill>
          <a:schemeClr val="tx1"/>
        </a:solidFill>
        <a:latin typeface="+mn-lt"/>
        <a:ea typeface="+mn-ea"/>
        <a:cs typeface="+mn-cs"/>
      </a:defRPr>
    </a:lvl5pPr>
    <a:lvl6pPr xmlns:a="http://schemas.openxmlformats.org/drawingml/2006/main" marL="2286000" indent="0" algn="l" defTabSz="914400">
      <a:defRPr sz="1800" kern="1200">
        <a:solidFill>
          <a:schemeClr val="tx1"/>
        </a:solidFill>
        <a:latin typeface="+mn-lt"/>
        <a:ea typeface="+mn-ea"/>
        <a:cs typeface="+mn-cs"/>
      </a:defRPr>
    </a:lvl6pPr>
    <a:lvl7pPr xmlns:a="http://schemas.openxmlformats.org/drawingml/2006/main" marL="2743200" indent="0" algn="l" defTabSz="914400">
      <a:defRPr sz="1800" kern="1200">
        <a:solidFill>
          <a:schemeClr val="tx1"/>
        </a:solidFill>
        <a:latin typeface="+mn-lt"/>
        <a:ea typeface="+mn-ea"/>
        <a:cs typeface="+mn-cs"/>
      </a:defRPr>
    </a:lvl7pPr>
    <a:lvl8pPr xmlns:a="http://schemas.openxmlformats.org/drawingml/2006/main" marL="3200400" indent="0" algn="l" defTabSz="914400">
      <a:defRPr sz="1800" kern="1200">
        <a:solidFill>
          <a:schemeClr val="tx1"/>
        </a:solidFill>
        <a:latin typeface="+mn-lt"/>
        <a:ea typeface="+mn-ea"/>
        <a:cs typeface="+mn-cs"/>
      </a:defRPr>
    </a:lvl8pPr>
    <a:lvl9pPr xmlns:a="http://schemas.openxmlformats.org/drawingml/2006/main" marL="3657600" indent="0" algn="l" defTabSz="914400">
      <a:defRPr sz="1800" kern="1200">
        <a:solidFill>
          <a:schemeClr val="tx1"/>
        </a:solidFill>
        <a:latin typeface="+mn-lt"/>
        <a:ea typeface="+mn-ea"/>
        <a:cs typeface="+mn-cs"/>
      </a:defRPr>
    </a:lvl9pPr>
  </p:defaultTextStyle>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db4f0a625bb94e57" /><Relationship Type="http://schemas.openxmlformats.org/officeDocument/2006/relationships/slideMaster" Target="/ppt/slideMasters/slideMaster1.xml" Id="Rf3bcb899b4834ee1" /><Relationship Type="http://schemas.openxmlformats.org/officeDocument/2006/relationships/notesMaster" Target="/ppt/notesMasters/notesMaster1.xml" Id="R90ef16ea76c144ba" /><Relationship Type="http://schemas.openxmlformats.org/officeDocument/2006/relationships/presProps" Target="/ppt/presProps.xml" Id="Rae952b1a83fc476a" /><Relationship Type="http://schemas.openxmlformats.org/officeDocument/2006/relationships/tableStyles" Target="/ppt/tableStyles.xml" Id="R7c643f734bd54686" /><Relationship Type="http://schemas.openxmlformats.org/officeDocument/2006/relationships/slide" Target="/ppt/slides/slide1.xml" Id="Ree4e7b941b07425a" /><Relationship Type="http://schemas.openxmlformats.org/officeDocument/2006/relationships/slide" Target="/ppt/slides/slide2.xml" Id="R9f3b6c9024454178" /><Relationship Type="http://schemas.openxmlformats.org/officeDocument/2006/relationships/slide" Target="/ppt/slides/slide3.xml" Id="Re323e8ea374d4a91" /><Relationship Type="http://schemas.openxmlformats.org/officeDocument/2006/relationships/slide" Target="/ppt/slides/slide4.xml" Id="Rbeb69290535844e5" /><Relationship Type="http://schemas.openxmlformats.org/officeDocument/2006/relationships/slide" Target="/ppt/slides/slide5.xml" Id="R7d558f5239594a34" /><Relationship Type="http://schemas.openxmlformats.org/officeDocument/2006/relationships/slide" Target="/ppt/slides/slide6.xml" Id="Rf3c87fb4aa714fdf" /><Relationship Type="http://schemas.openxmlformats.org/officeDocument/2006/relationships/slide" Target="/ppt/slides/slide7.xml" Id="Rc4a7550e3723470e" /><Relationship Type="http://schemas.openxmlformats.org/officeDocument/2006/relationships/slide" Target="/ppt/slides/slide8.xml" Id="Ra4ebbbf31d784518" /><Relationship Type="http://schemas.openxmlformats.org/officeDocument/2006/relationships/slide" Target="/ppt/slides/slide9.xml" Id="R640bb21aa4f24d48" /><Relationship Type="http://schemas.openxmlformats.org/officeDocument/2006/relationships/slide" Target="/ppt/slides/slide10.xml" Id="Rad0d178d1e424de7" /><Relationship Type="http://schemas.openxmlformats.org/officeDocument/2006/relationships/slide" Target="/ppt/slides/slide11.xml" Id="R8c0d6ed209134833" /><Relationship Type="http://schemas.openxmlformats.org/officeDocument/2006/relationships/slide" Target="/ppt/slides/slide12.xml" Id="Radfb88fb0f9a4e4e" /><Relationship Type="http://schemas.openxmlformats.org/officeDocument/2006/relationships/slide" Target="/ppt/slides/slide13.xml" Id="R14bceb9878bf4e3d" /><Relationship Type="http://schemas.openxmlformats.org/officeDocument/2006/relationships/slide" Target="/ppt/slides/slide14.xml" Id="Raf35906e72354762" /><Relationship Type="http://schemas.openxmlformats.org/officeDocument/2006/relationships/slide" Target="/ppt/slides/slide15.xml" Id="R3660a92275de48f1" /><Relationship Type="http://schemas.openxmlformats.org/officeDocument/2006/relationships/slide" Target="/ppt/slides/slide16.xml" Id="Rf68d59c9b75047dc" /><Relationship Type="http://schemas.openxmlformats.org/officeDocument/2006/relationships/slide" Target="/ppt/slides/slide17.xml" Id="R36093eb257554f0f"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e41fc3de022d4e8b"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59b31d75d12742e9" /><Relationship Type="http://schemas.openxmlformats.org/officeDocument/2006/relationships/notesMaster" Target="/ppt/notesMasters/notesMaster1.xml" Id="R5b4b3272261d45fe"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2e704ad6cfa84e28" /><Relationship Type="http://schemas.openxmlformats.org/officeDocument/2006/relationships/notesMaster" Target="/ppt/notesMasters/notesMaster1.xml" Id="R90bd050c372245ae"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52e3bef001c745d1" /><Relationship Type="http://schemas.openxmlformats.org/officeDocument/2006/relationships/notesMaster" Target="/ppt/notesMasters/notesMaster1.xml" Id="R2fd357a5b8fc4c30"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d53ef53b468643f7" /><Relationship Type="http://schemas.openxmlformats.org/officeDocument/2006/relationships/notesMaster" Target="/ppt/notesMasters/notesMaster1.xml" Id="Rf8fe75cf62bf4a3f"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9193848abebf4c4c" /><Relationship Type="http://schemas.openxmlformats.org/officeDocument/2006/relationships/notesMaster" Target="/ppt/notesMasters/notesMaster1.xml" Id="Re4916022551946e9" /></Relationships>
</file>

<file path=ppt/notesSlides/_rels/notesSlide14.xml.rels>&#65279;<?xml version="1.0" encoding="utf-8"?><Relationships xmlns="http://schemas.openxmlformats.org/package/2006/relationships"><Relationship Type="http://schemas.openxmlformats.org/officeDocument/2006/relationships/slide" Target="/ppt/slides/slide14.xml" Id="Rdf9b0dd417c84913" /><Relationship Type="http://schemas.openxmlformats.org/officeDocument/2006/relationships/notesMaster" Target="/ppt/notesMasters/notesMaster1.xml" Id="R9fa1f1fd86b94b39" /></Relationships>
</file>

<file path=ppt/notesSlides/_rels/notesSlide15.xml.rels>&#65279;<?xml version="1.0" encoding="utf-8"?><Relationships xmlns="http://schemas.openxmlformats.org/package/2006/relationships"><Relationship Type="http://schemas.openxmlformats.org/officeDocument/2006/relationships/slide" Target="/ppt/slides/slide15.xml" Id="R3131ba8c530548d1" /><Relationship Type="http://schemas.openxmlformats.org/officeDocument/2006/relationships/notesMaster" Target="/ppt/notesMasters/notesMaster1.xml" Id="R510304a8d8ab44a7" /></Relationships>
</file>

<file path=ppt/notesSlides/_rels/notesSlide16.xml.rels>&#65279;<?xml version="1.0" encoding="utf-8"?><Relationships xmlns="http://schemas.openxmlformats.org/package/2006/relationships"><Relationship Type="http://schemas.openxmlformats.org/officeDocument/2006/relationships/slide" Target="/ppt/slides/slide16.xml" Id="R17656c58e94642e9" /><Relationship Type="http://schemas.openxmlformats.org/officeDocument/2006/relationships/notesMaster" Target="/ppt/notesMasters/notesMaster1.xml" Id="R2282dd3a778c48a8" /></Relationships>
</file>

<file path=ppt/notesSlides/_rels/notesSlide17.xml.rels>&#65279;<?xml version="1.0" encoding="utf-8"?><Relationships xmlns="http://schemas.openxmlformats.org/package/2006/relationships"><Relationship Type="http://schemas.openxmlformats.org/officeDocument/2006/relationships/slide" Target="/ppt/slides/slide17.xml" Id="R492ad34546b94344" /><Relationship Type="http://schemas.openxmlformats.org/officeDocument/2006/relationships/notesMaster" Target="/ppt/notesMasters/notesMaster1.xml" Id="Rb6aa7818b56f42ab" /></Relationships>
</file>

<file path=ppt/notesSlides/_rels/notesSlide2.xml.rels>&#65279;<?xml version="1.0" encoding="utf-8"?><Relationships xmlns="http://schemas.openxmlformats.org/package/2006/relationships"><Relationship Type="http://schemas.openxmlformats.org/officeDocument/2006/relationships/slide" Target="/ppt/slides/slide2.xml" Id="R835b5771ea614736" /><Relationship Type="http://schemas.openxmlformats.org/officeDocument/2006/relationships/notesMaster" Target="/ppt/notesMasters/notesMaster1.xml" Id="Rb571a056cacc4a34" /></Relationships>
</file>

<file path=ppt/notesSlides/_rels/notesSlide3.xml.rels>&#65279;<?xml version="1.0" encoding="utf-8"?><Relationships xmlns="http://schemas.openxmlformats.org/package/2006/relationships"><Relationship Type="http://schemas.openxmlformats.org/officeDocument/2006/relationships/slide" Target="/ppt/slides/slide3.xml" Id="Rd028e2ff29d74c06" /><Relationship Type="http://schemas.openxmlformats.org/officeDocument/2006/relationships/notesMaster" Target="/ppt/notesMasters/notesMaster1.xml" Id="Rbee07fa549c942ba" /></Relationships>
</file>

<file path=ppt/notesSlides/_rels/notesSlide4.xml.rels>&#65279;<?xml version="1.0" encoding="utf-8"?><Relationships xmlns="http://schemas.openxmlformats.org/package/2006/relationships"><Relationship Type="http://schemas.openxmlformats.org/officeDocument/2006/relationships/slide" Target="/ppt/slides/slide4.xml" Id="Rac6a6543ff7644e4" /><Relationship Type="http://schemas.openxmlformats.org/officeDocument/2006/relationships/notesMaster" Target="/ppt/notesMasters/notesMaster1.xml" Id="Rb6db01bcf9fd4c72" /></Relationships>
</file>

<file path=ppt/notesSlides/_rels/notesSlide5.xml.rels>&#65279;<?xml version="1.0" encoding="utf-8"?><Relationships xmlns="http://schemas.openxmlformats.org/package/2006/relationships"><Relationship Type="http://schemas.openxmlformats.org/officeDocument/2006/relationships/slide" Target="/ppt/slides/slide5.xml" Id="Rbb1f9aaa7e6343cd" /><Relationship Type="http://schemas.openxmlformats.org/officeDocument/2006/relationships/notesMaster" Target="/ppt/notesMasters/notesMaster1.xml" Id="R5cdf42143c9c411a" /></Relationships>
</file>

<file path=ppt/notesSlides/_rels/notesSlide6.xml.rels>&#65279;<?xml version="1.0" encoding="utf-8"?><Relationships xmlns="http://schemas.openxmlformats.org/package/2006/relationships"><Relationship Type="http://schemas.openxmlformats.org/officeDocument/2006/relationships/slide" Target="/ppt/slides/slide6.xml" Id="R30d5a2aca2014bbf" /><Relationship Type="http://schemas.openxmlformats.org/officeDocument/2006/relationships/notesMaster" Target="/ppt/notesMasters/notesMaster1.xml" Id="R92b3835b708a4c08" /></Relationships>
</file>

<file path=ppt/notesSlides/_rels/notesSlide7.xml.rels>&#65279;<?xml version="1.0" encoding="utf-8"?><Relationships xmlns="http://schemas.openxmlformats.org/package/2006/relationships"><Relationship Type="http://schemas.openxmlformats.org/officeDocument/2006/relationships/slide" Target="/ppt/slides/slide7.xml" Id="R699a140d335044ce" /><Relationship Type="http://schemas.openxmlformats.org/officeDocument/2006/relationships/notesMaster" Target="/ppt/notesMasters/notesMaster1.xml" Id="Rf412453a66ce4f0c" /></Relationships>
</file>

<file path=ppt/notesSlides/_rels/notesSlide8.xml.rels>&#65279;<?xml version="1.0" encoding="utf-8"?><Relationships xmlns="http://schemas.openxmlformats.org/package/2006/relationships"><Relationship Type="http://schemas.openxmlformats.org/officeDocument/2006/relationships/slide" Target="/ppt/slides/slide8.xml" Id="Rcc3a6f4bd9fc42e5" /><Relationship Type="http://schemas.openxmlformats.org/officeDocument/2006/relationships/notesMaster" Target="/ppt/notesMasters/notesMaster1.xml" Id="Rb5317c9f60c6464f" /></Relationships>
</file>

<file path=ppt/notesSlides/_rels/notesSlide9.xml.rels>&#65279;<?xml version="1.0" encoding="utf-8"?><Relationships xmlns="http://schemas.openxmlformats.org/package/2006/relationships"><Relationship Type="http://schemas.openxmlformats.org/officeDocument/2006/relationships/slide" Target="/ppt/slides/slide9.xml" Id="Rdc14f97cfb1c434e" /><Relationship Type="http://schemas.openxmlformats.org/officeDocument/2006/relationships/notesMaster" Target="/ppt/notesMasters/notesMaster1.xml" Id="R40b8d54bca944ae8"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Frame the week's central inquiry and make the scholarship lens explicit.</a:t>
            </a:r>
          </a:p>
          <a:p xmlns:a="http://schemas.openxmlformats.org/drawingml/2006/main">
            <a:r>
              <a:t>Suggested timing: 2 minutes</a:t>
            </a:r>
          </a:p>
          <a:p xmlns:a="http://schemas.openxmlformats.org/drawingml/2006/main">
            <a:r>
              <a:t>Presenter guidance: Preview the 2 meeting sequence without summarizing the week's answer. Connect the inquiry to the course question about power, place, and memory.</a:t>
            </a:r>
          </a:p>
          <a:p xmlns:a="http://schemas.openxmlformats.org/drawingml/2006/main">
            <a:r>
              <a:t>Anticipated student thinking: Students should be able to name the week's historical problem and recognize that the reading supplies an interpretation to test.</a:t>
            </a:r>
          </a:p>
          <a:p xmlns:a="http://schemas.openxmlformats.org/drawingml/2006/main">
            <a:r>
              <a:t>[Sources]</a:t>
            </a:r>
          </a:p>
          <a:p xmlns:a="http://schemas.openxmlformats.org/drawingml/2006/main">
            <a:r>
              <a:t>- https://www.archives.gov/milestone-documents/indian-removal-act</a:t>
            </a:r>
          </a:p>
          <a:p xmlns:a="http://schemas.openxmlformats.org/drawingml/2006/main">
            <a:r>
              <a:t>- https://yalebooks.yale.edu/book/9780300276671/the-rediscovery-of-america/</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Orient students to the day's problem and its place in the weekly inquiry.</a:t>
            </a:r>
          </a:p>
          <a:p xmlns:a="http://schemas.openxmlformats.org/drawingml/2006/main">
            <a:r>
              <a:t>Suggested timing: 2 minutes</a:t>
            </a:r>
          </a:p>
          <a:p xmlns:a="http://schemas.openxmlformats.org/drawingml/2006/main">
            <a:r>
              <a:t>Presenter guidance: Name the meeting's problem, identify the evidence students will handle, and avoid resolving the inquiry before the opening prompt.</a:t>
            </a:r>
          </a:p>
          <a:p xmlns:a="http://schemas.openxmlformats.org/drawingml/2006/main">
            <a:r>
              <a:t>Anticipated student thinking: Students should connect the meeting topic to the weekly question and recall the previous meeting's unresolved issue.</a:t>
            </a:r>
          </a:p>
          <a:p xmlns:a="http://schemas.openxmlformats.org/drawingml/2006/main">
            <a:r>
              <a:t>[Sources]</a:t>
            </a:r>
          </a:p>
          <a:p xmlns:a="http://schemas.openxmlformats.org/drawingml/2006/main">
            <a:r>
              <a:t>- https://www.archives.gov/milestone-documents/indian-removal-act</a:t>
            </a:r>
          </a:p>
          <a:p xmlns:a="http://schemas.openxmlformats.org/drawingml/2006/main">
            <a:r>
              <a:t>- https://yalebooks.yale.edu/book/9780300276671/the-rediscovery-of-america/</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Elicit an initial interpretation that can be revised through evidence.</a:t>
            </a:r>
          </a:p>
          <a:p xmlns:a="http://schemas.openxmlformats.org/drawingml/2006/main">
            <a:r>
              <a:t>Suggested timing: 7 minutes</a:t>
            </a:r>
          </a:p>
          <a:p xmlns:a="http://schemas.openxmlformats.org/drawingml/2006/main">
            <a:r>
              <a:t>Presenter guidance: Give silent writing time before discussion. Ask two students to explain the reasoning behind different answers; record the contrast without declaring a winner.</a:t>
            </a:r>
          </a:p>
          <a:p xmlns:a="http://schemas.openxmlformats.org/drawingml/2006/main">
            <a:r>
              <a:t>Anticipated student thinking: Listen for unstated spatial, national, racial, environmental, or legal assumptions. Preserve contrasting answers for the exit comparison.</a:t>
            </a:r>
          </a:p>
          <a:p xmlns:a="http://schemas.openxmlformats.org/drawingml/2006/main">
            <a:r>
              <a:t>[Sources]</a:t>
            </a:r>
          </a:p>
          <a:p xmlns:a="http://schemas.openxmlformats.org/drawingml/2006/main">
            <a:r>
              <a:t>- https://www.archives.gov/milestone-documents/indian-removal-act</a:t>
            </a:r>
          </a:p>
          <a:p xmlns:a="http://schemas.openxmlformats.org/drawingml/2006/main">
            <a:r>
              <a:t>- https://yalebooks.yale.edu/book/9780300276671/the-rediscovery-of-america/</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Supply the minimum vocabulary and orientation needed for the lecture and source work.</a:t>
            </a:r>
          </a:p>
          <a:p xmlns:a="http://schemas.openxmlformats.org/drawingml/2006/main">
            <a:r>
              <a:t>Suggested timing: 7 minutes</a:t>
            </a:r>
          </a:p>
          <a:p xmlns:a="http://schemas.openxmlformats.org/drawingml/2006/main">
            <a:r>
              <a:t>Presenter guidance: Define terms through the day's case rather than as a glossary. Ask students which term names an actor, institution, process, or analytical category.</a:t>
            </a:r>
          </a:p>
          <a:p xmlns:a="http://schemas.openxmlformats.org/drawingml/2006/main">
            <a:r>
              <a:t>Anticipated student thinking: Students may treat analytical categories as neutral descriptions; return to how each term organizes evidence and power.</a:t>
            </a:r>
          </a:p>
          <a:p xmlns:a="http://schemas.openxmlformats.org/drawingml/2006/main">
            <a:r>
              <a:t>[Sources]</a:t>
            </a:r>
          </a:p>
          <a:p xmlns:a="http://schemas.openxmlformats.org/drawingml/2006/main">
            <a:r>
              <a:t>- https://www.archives.gov/milestone-documents/indian-removal-act</a:t>
            </a:r>
          </a:p>
          <a:p xmlns:a="http://schemas.openxmlformats.org/drawingml/2006/main">
            <a:r>
              <a:t>- https://yalebooks.yale.edu/book/9780300276671/the-rediscovery-of-america/</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State the lecture's interpretive argument in a form students can test against evidence.</a:t>
            </a:r>
          </a:p>
          <a:p xmlns:a="http://schemas.openxmlformats.org/drawingml/2006/main">
            <a:r>
              <a:t>Suggested timing: 8 minutes</a:t>
            </a:r>
          </a:p>
          <a:p xmlns:a="http://schemas.openxmlformats.org/drawingml/2006/main">
            <a:r>
              <a:t>Presenter guidance: Unpack the claim one clause at a time. Identify the causal language and contrast it with a simpler textbook narrative.</a:t>
            </a:r>
          </a:p>
          <a:p xmlns:a="http://schemas.openxmlformats.org/drawingml/2006/main">
            <a:r>
              <a:t>Anticipated student thinking: Students should be able to distinguish the claim from a topic statement and identify which evidence would strengthen or weaken it.</a:t>
            </a:r>
          </a:p>
          <a:p xmlns:a="http://schemas.openxmlformats.org/drawingml/2006/main">
            <a:r>
              <a:t>[Sources]</a:t>
            </a:r>
          </a:p>
          <a:p xmlns:a="http://schemas.openxmlformats.org/drawingml/2006/main">
            <a:r>
              <a:t>- https://www.archives.gov/milestone-documents/indian-removal-act</a:t>
            </a:r>
          </a:p>
          <a:p xmlns:a="http://schemas.openxmlformats.org/drawingml/2006/main">
            <a:r>
              <a:t>- https://yalebooks.yale.edu/book/9780300276671/the-rediscovery-of-america/</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Develop the working claim with three distinct bodies of evidence.</a:t>
            </a:r>
          </a:p>
          <a:p xmlns:a="http://schemas.openxmlformats.org/drawingml/2006/main">
            <a:r>
              <a:t>Suggested timing: 10 minutes</a:t>
            </a:r>
          </a:p>
          <a:p xmlns:a="http://schemas.openxmlformats.org/drawingml/2006/main">
            <a:r>
              <a:t>Presenter guidance: For each point, identify the actor, institution, or relationship that produced the evidence. Pause after the second point and ask which one most changes the opening answer.</a:t>
            </a:r>
          </a:p>
          <a:p xmlns:a="http://schemas.openxmlformats.org/drawingml/2006/main">
            <a:r>
              <a:t>Anticipated student thinking: Students should connect each evidence point to a specific clause in the working claim rather than treating the list as background information.</a:t>
            </a:r>
          </a:p>
          <a:p xmlns:a="http://schemas.openxmlformats.org/drawingml/2006/main">
            <a:r>
              <a:t>[Sources]</a:t>
            </a:r>
          </a:p>
          <a:p xmlns:a="http://schemas.openxmlformats.org/drawingml/2006/main">
            <a:r>
              <a:t>- https://www.archives.gov/milestone-documents/indian-removal-act</a:t>
            </a:r>
          </a:p>
          <a:p xmlns:a="http://schemas.openxmlformats.org/drawingml/2006/main">
            <a:r>
              <a:t>- https://yalebooks.yale.edu/book/9780300276671/the-rediscovery-of-america/</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Prepare students to source and corroborate the primary evidence displayed or distributed in class.</a:t>
            </a:r>
          </a:p>
          <a:p xmlns:a="http://schemas.openxmlformats.org/drawingml/2006/main">
            <a:r>
              <a:t>Suggested timing: 12 minutes</a:t>
            </a:r>
          </a:p>
          <a:p xmlns:a="http://schemas.openxmlformats.org/drawingml/2006/main">
            <a:r>
              <a:t>Presenter guidance: Display or distribute the item-level course source connected to the meeting. Require observation, source, context, purpose, and corroboration in that order.</a:t>
            </a:r>
          </a:p>
          <a:p xmlns:a="http://schemas.openxmlformats.org/drawingml/2006/main">
            <a:r>
              <a:t>Anticipated student thinking: Students may jump directly to content. Redirect them to provenance and audience before evaluating factual claims.</a:t>
            </a:r>
          </a:p>
          <a:p xmlns:a="http://schemas.openxmlformats.org/drawingml/2006/main">
            <a:r>
              <a:t>[Sources]</a:t>
            </a:r>
          </a:p>
          <a:p xmlns:a="http://schemas.openxmlformats.org/drawingml/2006/main">
            <a:r>
              <a:t>- https://www.archives.gov/milestone-documents/indian-removal-act</a:t>
            </a:r>
          </a:p>
          <a:p xmlns:a="http://schemas.openxmlformats.org/drawingml/2006/main">
            <a:r>
              <a:t>- https://yalebooks.yale.edu/book/9780300276671/the-rediscovery-of-america/</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Move students from receiving the lecture claim to constructing and qualifying an interpretation.</a:t>
            </a:r>
          </a:p>
          <a:p xmlns:a="http://schemas.openxmlformats.org/drawingml/2006/main">
            <a:r>
              <a:t>Suggested timing: 10 minutes</a:t>
            </a:r>
          </a:p>
          <a:p xmlns:a="http://schemas.openxmlformats.org/drawingml/2006/main">
            <a:r>
              <a:t>Presenter guidance: Use pairs or groups of three. Ask each group to produce one evidence-based claim and one explicit limitation. Invite contrasting claims before summarizing.</a:t>
            </a:r>
          </a:p>
          <a:p xmlns:a="http://schemas.openxmlformats.org/drawingml/2006/main">
            <a:r>
              <a:t>Anticipated student thinking: A strong response cites a specific source feature, explains its relevance, and names uncertainty without abandoning interpretation.</a:t>
            </a:r>
          </a:p>
          <a:p xmlns:a="http://schemas.openxmlformats.org/drawingml/2006/main">
            <a:r>
              <a:t>[Sources]</a:t>
            </a:r>
          </a:p>
          <a:p xmlns:a="http://schemas.openxmlformats.org/drawingml/2006/main">
            <a:r>
              <a:t>- https://www.archives.gov/milestone-documents/indian-removal-act</a:t>
            </a:r>
          </a:p>
          <a:p xmlns:a="http://schemas.openxmlformats.org/drawingml/2006/main">
            <a:r>
              <a:t>- https://yalebooks.yale.edu/book/9780300276671/the-rediscovery-of-america/</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Collect an independent, evidence-based revision of the opening interpretation.</a:t>
            </a:r>
          </a:p>
          <a:p xmlns:a="http://schemas.openxmlformats.org/drawingml/2006/main">
            <a:r>
              <a:t>Suggested timing: 4 minutes, with approximately 15 minutes of discussion, questions, and transition flexibility across the 75-minute meeting</a:t>
            </a:r>
          </a:p>
          <a:p xmlns:a="http://schemas.openxmlformats.org/drawingml/2006/main">
            <a:r>
              <a:t>Presenter guidance: Collect or photograph responses. Compare them with the opening prompt during the next meeting; do not supply a model response before students write.</a:t>
            </a:r>
          </a:p>
          <a:p xmlns:a="http://schemas.openxmlformats.org/drawingml/2006/main">
            <a:r>
              <a:t>Anticipated student thinking: A successful response makes a claim, cites evidence from the meeting, and names a remaining limit or question.</a:t>
            </a:r>
          </a:p>
          <a:p xmlns:a="http://schemas.openxmlformats.org/drawingml/2006/main">
            <a:r>
              <a:t>[Sources]</a:t>
            </a:r>
          </a:p>
          <a:p xmlns:a="http://schemas.openxmlformats.org/drawingml/2006/main">
            <a:r>
              <a:t>- https://www.archives.gov/milestone-documents/indian-removal-act</a:t>
            </a:r>
          </a:p>
          <a:p xmlns:a="http://schemas.openxmlformats.org/drawingml/2006/main">
            <a:r>
              <a:t>- https://yalebooks.yale.edu/book/9780300276671/the-rediscovery-of-america/</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Orient students to the day's problem and its place in the weekly inquiry.</a:t>
            </a:r>
          </a:p>
          <a:p xmlns:a="http://schemas.openxmlformats.org/drawingml/2006/main">
            <a:r>
              <a:t>Suggested timing: 2 minutes</a:t>
            </a:r>
          </a:p>
          <a:p xmlns:a="http://schemas.openxmlformats.org/drawingml/2006/main">
            <a:r>
              <a:t>Presenter guidance: Name the meeting's problem, identify the evidence students will handle, and avoid resolving the inquiry before the opening prompt.</a:t>
            </a:r>
          </a:p>
          <a:p xmlns:a="http://schemas.openxmlformats.org/drawingml/2006/main">
            <a:r>
              <a:t>Anticipated student thinking: Students should connect the meeting topic to the weekly question and recall the previous meeting's unresolved issue.</a:t>
            </a:r>
          </a:p>
          <a:p xmlns:a="http://schemas.openxmlformats.org/drawingml/2006/main">
            <a:r>
              <a:t>[Sources]</a:t>
            </a:r>
          </a:p>
          <a:p xmlns:a="http://schemas.openxmlformats.org/drawingml/2006/main">
            <a:r>
              <a:t>- https://www.archives.gov/milestone-documents/indian-removal-act</a:t>
            </a:r>
          </a:p>
          <a:p xmlns:a="http://schemas.openxmlformats.org/drawingml/2006/main">
            <a:r>
              <a:t>- https://yalebooks.yale.edu/book/9780300276671/the-rediscovery-of-america/</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Elicit an initial interpretation that can be revised through evidence.</a:t>
            </a:r>
          </a:p>
          <a:p xmlns:a="http://schemas.openxmlformats.org/drawingml/2006/main">
            <a:r>
              <a:t>Suggested timing: 7 minutes</a:t>
            </a:r>
          </a:p>
          <a:p xmlns:a="http://schemas.openxmlformats.org/drawingml/2006/main">
            <a:r>
              <a:t>Presenter guidance: Give silent writing time before discussion. Ask two students to explain the reasoning behind different answers; record the contrast without declaring a winner.</a:t>
            </a:r>
          </a:p>
          <a:p xmlns:a="http://schemas.openxmlformats.org/drawingml/2006/main">
            <a:r>
              <a:t>Anticipated student thinking: Listen for unstated spatial, national, racial, environmental, or legal assumptions. Preserve contrasting answers for the exit comparison.</a:t>
            </a:r>
          </a:p>
          <a:p xmlns:a="http://schemas.openxmlformats.org/drawingml/2006/main">
            <a:r>
              <a:t>[Sources]</a:t>
            </a:r>
          </a:p>
          <a:p xmlns:a="http://schemas.openxmlformats.org/drawingml/2006/main">
            <a:r>
              <a:t>- https://www.archives.gov/milestone-documents/indian-removal-act</a:t>
            </a:r>
          </a:p>
          <a:p xmlns:a="http://schemas.openxmlformats.org/drawingml/2006/main">
            <a:r>
              <a:t>- https://yalebooks.yale.edu/book/9780300276671/the-rediscovery-of-america/</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Supply the minimum vocabulary and orientation needed for the lecture and source work.</a:t>
            </a:r>
          </a:p>
          <a:p xmlns:a="http://schemas.openxmlformats.org/drawingml/2006/main">
            <a:r>
              <a:t>Suggested timing: 7 minutes</a:t>
            </a:r>
          </a:p>
          <a:p xmlns:a="http://schemas.openxmlformats.org/drawingml/2006/main">
            <a:r>
              <a:t>Presenter guidance: Define terms through the day's case rather than as a glossary. Ask students which term names an actor, institution, process, or analytical category.</a:t>
            </a:r>
          </a:p>
          <a:p xmlns:a="http://schemas.openxmlformats.org/drawingml/2006/main">
            <a:r>
              <a:t>Anticipated student thinking: Students may treat analytical categories as neutral descriptions; return to how each term organizes evidence and power.</a:t>
            </a:r>
          </a:p>
          <a:p xmlns:a="http://schemas.openxmlformats.org/drawingml/2006/main">
            <a:r>
              <a:t>[Sources]</a:t>
            </a:r>
          </a:p>
          <a:p xmlns:a="http://schemas.openxmlformats.org/drawingml/2006/main">
            <a:r>
              <a:t>- https://www.archives.gov/milestone-documents/indian-removal-act</a:t>
            </a:r>
          </a:p>
          <a:p xmlns:a="http://schemas.openxmlformats.org/drawingml/2006/main">
            <a:r>
              <a:t>- https://yalebooks.yale.edu/book/9780300276671/the-rediscovery-of-america/</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State the lecture's interpretive argument in a form students can test against evidence.</a:t>
            </a:r>
          </a:p>
          <a:p xmlns:a="http://schemas.openxmlformats.org/drawingml/2006/main">
            <a:r>
              <a:t>Suggested timing: 8 minutes</a:t>
            </a:r>
          </a:p>
          <a:p xmlns:a="http://schemas.openxmlformats.org/drawingml/2006/main">
            <a:r>
              <a:t>Presenter guidance: Unpack the claim one clause at a time. Identify the causal language and contrast it with a simpler textbook narrative.</a:t>
            </a:r>
          </a:p>
          <a:p xmlns:a="http://schemas.openxmlformats.org/drawingml/2006/main">
            <a:r>
              <a:t>Anticipated student thinking: Students should be able to distinguish the claim from a topic statement and identify which evidence would strengthen or weaken it.</a:t>
            </a:r>
          </a:p>
          <a:p xmlns:a="http://schemas.openxmlformats.org/drawingml/2006/main">
            <a:r>
              <a:t>[Sources]</a:t>
            </a:r>
          </a:p>
          <a:p xmlns:a="http://schemas.openxmlformats.org/drawingml/2006/main">
            <a:r>
              <a:t>- https://www.archives.gov/milestone-documents/indian-removal-act</a:t>
            </a:r>
          </a:p>
          <a:p xmlns:a="http://schemas.openxmlformats.org/drawingml/2006/main">
            <a:r>
              <a:t>- https://yalebooks.yale.edu/book/9780300276671/the-rediscovery-of-america/</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Develop the working claim with three distinct bodies of evidence.</a:t>
            </a:r>
          </a:p>
          <a:p xmlns:a="http://schemas.openxmlformats.org/drawingml/2006/main">
            <a:r>
              <a:t>Suggested timing: 10 minutes</a:t>
            </a:r>
          </a:p>
          <a:p xmlns:a="http://schemas.openxmlformats.org/drawingml/2006/main">
            <a:r>
              <a:t>Presenter guidance: For each point, identify the actor, institution, or relationship that produced the evidence. Pause after the second point and ask which one most changes the opening answer.</a:t>
            </a:r>
          </a:p>
          <a:p xmlns:a="http://schemas.openxmlformats.org/drawingml/2006/main">
            <a:r>
              <a:t>Anticipated student thinking: Students should connect each evidence point to a specific clause in the working claim rather than treating the list as background information.</a:t>
            </a:r>
          </a:p>
          <a:p xmlns:a="http://schemas.openxmlformats.org/drawingml/2006/main">
            <a:r>
              <a:t>[Sources]</a:t>
            </a:r>
          </a:p>
          <a:p xmlns:a="http://schemas.openxmlformats.org/drawingml/2006/main">
            <a:r>
              <a:t>- https://www.archives.gov/milestone-documents/indian-removal-act</a:t>
            </a:r>
          </a:p>
          <a:p xmlns:a="http://schemas.openxmlformats.org/drawingml/2006/main">
            <a:r>
              <a:t>- https://yalebooks.yale.edu/book/9780300276671/the-rediscovery-of-america/</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Model disciplined visual sourcing and prepare students to use the image as evidence.</a:t>
            </a:r>
          </a:p>
          <a:p xmlns:a="http://schemas.openxmlformats.org/drawingml/2006/main">
            <a:r>
              <a:t>Suggested timing: 12 minutes</a:t>
            </a:r>
          </a:p>
          <a:p xmlns:a="http://schemas.openxmlformats.org/drawingml/2006/main">
            <a:r>
              <a:t>Presenter guidance: Begin with two observations before interpretation. Then ask who made the image or map, for what audience, and what is outside its frame. Do not let the historical date erase the ethics of representation.</a:t>
            </a:r>
          </a:p>
          <a:p xmlns:a="http://schemas.openxmlformats.org/drawingml/2006/main">
            <a:r>
              <a:t>Anticipated student thinking: Students may treat the image as transparent documentation. Press for staging, captioning, selection, and the need for corroboration.</a:t>
            </a:r>
          </a:p>
          <a:p xmlns:a="http://schemas.openxmlformats.org/drawingml/2006/main">
            <a:r>
              <a:t>Image accessibility: Illustrated nineteenth-century political chart combining portraits, text, and a small map, used to analyze how removal and Indian Territory were represented.</a:t>
            </a:r>
          </a:p>
          <a:p xmlns:a="http://schemas.openxmlformats.org/drawingml/2006/main">
            <a:r>
              <a:t>Image rights note: Library of Congress item; verify the item-level rights statement before reuse beyond classroom teaching.</a:t>
            </a:r>
          </a:p>
          <a:p xmlns:a="http://schemas.openxmlformats.org/drawingml/2006/main">
            <a:r>
              <a:t>[Sources]</a:t>
            </a:r>
          </a:p>
          <a:p xmlns:a="http://schemas.openxmlformats.org/drawingml/2006/main">
            <a:r>
              <a:t>- https://www.archives.gov/milestone-documents/indian-removal-act</a:t>
            </a:r>
          </a:p>
          <a:p xmlns:a="http://schemas.openxmlformats.org/drawingml/2006/main">
            <a:r>
              <a:t>- https://yalebooks.yale.edu/book/9780300276671/the-rediscovery-of-america/</a:t>
            </a:r>
          </a:p>
          <a:p xmlns:a="http://schemas.openxmlformats.org/drawingml/2006/main">
            <a:r>
              <a:t>- Illustrated Indian Territory political chart: https://www.loc.gov/pictures/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Move students from receiving the lecture claim to constructing and qualifying an interpretation.</a:t>
            </a:r>
          </a:p>
          <a:p xmlns:a="http://schemas.openxmlformats.org/drawingml/2006/main">
            <a:r>
              <a:t>Suggested timing: 10 minutes</a:t>
            </a:r>
          </a:p>
          <a:p xmlns:a="http://schemas.openxmlformats.org/drawingml/2006/main">
            <a:r>
              <a:t>Presenter guidance: Use pairs or groups of three. Ask each group to produce one evidence-based claim and one explicit limitation. Invite contrasting claims before summarizing.</a:t>
            </a:r>
          </a:p>
          <a:p xmlns:a="http://schemas.openxmlformats.org/drawingml/2006/main">
            <a:r>
              <a:t>Anticipated student thinking: A strong response cites a specific source feature, explains its relevance, and names uncertainty without abandoning interpretation.</a:t>
            </a:r>
          </a:p>
          <a:p xmlns:a="http://schemas.openxmlformats.org/drawingml/2006/main">
            <a:r>
              <a:t>[Sources]</a:t>
            </a:r>
          </a:p>
          <a:p xmlns:a="http://schemas.openxmlformats.org/drawingml/2006/main">
            <a:r>
              <a:t>- https://www.archives.gov/milestone-documents/indian-removal-act</a:t>
            </a:r>
          </a:p>
          <a:p xmlns:a="http://schemas.openxmlformats.org/drawingml/2006/main">
            <a:r>
              <a:t>- https://yalebooks.yale.edu/book/9780300276671/the-rediscovery-of-america/</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Collect an independent, evidence-based revision of the opening interpretation.</a:t>
            </a:r>
          </a:p>
          <a:p xmlns:a="http://schemas.openxmlformats.org/drawingml/2006/main">
            <a:r>
              <a:t>Suggested timing: 4 minutes, with approximately 15 minutes of discussion, questions, and transition flexibility across the 75-minute meeting</a:t>
            </a:r>
          </a:p>
          <a:p xmlns:a="http://schemas.openxmlformats.org/drawingml/2006/main">
            <a:r>
              <a:t>Presenter guidance: Collect or photograph responses. Compare them with the opening prompt during the next meeting; do not supply a model response before students write.</a:t>
            </a:r>
          </a:p>
          <a:p xmlns:a="http://schemas.openxmlformats.org/drawingml/2006/main">
            <a:r>
              <a:t>Anticipated student thinking: A successful response makes a claim, cites evidence from the meeting, and names a remaining limit or question.</a:t>
            </a:r>
          </a:p>
          <a:p xmlns:a="http://schemas.openxmlformats.org/drawingml/2006/main">
            <a:r>
              <a:t>[Sources]</a:t>
            </a:r>
          </a:p>
          <a:p xmlns:a="http://schemas.openxmlformats.org/drawingml/2006/main">
            <a:r>
              <a:t>- https://www.archives.gov/milestone-documents/indian-removal-act</a:t>
            </a:r>
          </a:p>
          <a:p xmlns:a="http://schemas.openxmlformats.org/drawingml/2006/main">
            <a:r>
              <a:t>- https://yalebooks.yale.edu/book/9780300276671/the-rediscovery-of-america/</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3ed3b27464c04483" /></Relationships>
</file>

<file path=ppt/slideLayouts/slideLayout1.xml><?xml version="1.0" encoding="utf-8"?>
<p:sldLayout xmlns:p="http://schemas.openxmlformats.org/presentationml/2006/main" type="title">
  <p:cSld name="Title Slide">
    <p:spTree>
      <p:nvGrpSpPr>
        <p:cNvPr id="1" name=""/>
        <p:cNvGrpSpPr/>
        <p:nvPr/>
      </p:nvGrpSpPr>
      <p:grpSpPr>
        <a:xfrm xmlns:a="http://schemas.openxmlformats.org/drawingml/2006/main"/>
      </p:grpSpPr>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7cd6d0d5e89942f3" /><Relationship Type="http://schemas.openxmlformats.org/officeDocument/2006/relationships/slideLayout" Target="/ppt/slideLayouts/slideLayout1.xml" Id="R39f890817dea4ffc" /></Relationships>
</file>

<file path=ppt/slideMasters/slideMaster1.xml><?xml version="1.0" encoding="utf-8"?>
<p:sldMaster xmlns:p="http://schemas.openxmlformats.org/presentationml/2006/main">
  <p:cSld name="Master">
    <p:bg>
      <p:bgRef idx="1001">
        <a:schemeClr xmlns:a="http://schemas.openxmlformats.org/drawingml/2006/main" val="bg1"/>
      </p:bgRef>
    </p:bg>
    <p:spTree>
      <p:nvGrpSpPr>
        <p:cNvPr id="1" name=""/>
        <p:cNvGrpSpPr/>
        <p:nvPr/>
      </p:nvGrpSpPr>
      <p:grpSpPr>
        <a:xfrm xmlns:a="http://schemas.openxmlformats.org/drawingml/2006/main"/>
      </p:grpSpPr>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39f890817dea4ffc"/>
  </p:sldLayoutIdLst>
  <p:txStyles>
    <p:titleStyle>
      <a:lvl1pPr xmlns:a="http://schemas.openxmlformats.org/drawingml/2006/main" algn="l">
        <a:lnSpc>
          <a:spcPct val="90000"/>
        </a:lnSpc>
        <a:spcBef>
          <a:spcPts val="0"/>
        </a:spcBef>
        <a:buNone/>
        <a:defRPr sz="4400">
          <a:solidFill>
            <a:schemeClr val="tx1"/>
          </a:solidFill>
          <a:latin typeface="+mj-lt"/>
          <a:ea typeface="+mj-lt"/>
          <a:cs typeface="+mj-lt"/>
        </a:defRPr>
      </a:lvl1pPr>
    </p:titleStyle>
    <p:bodyStyle>
      <a:lvl1pPr xmlns:a="http://schemas.openxmlformats.org/drawingml/2006/main" marL="228600" indent="-228600" algn="l">
        <a:lnSpc>
          <a:spcPct val="90000"/>
        </a:lnSpc>
        <a:spcBef>
          <a:spcPts val="1000"/>
        </a:spcBef>
        <a:buChar char="•"/>
        <a:defRPr sz="2800">
          <a:solidFill>
            <a:schemeClr val="tx1"/>
          </a:solidFill>
          <a:latin typeface="+mn-lt"/>
          <a:ea typeface="+mn-lt"/>
          <a:cs typeface="+mn-lt"/>
        </a:defRPr>
      </a:lvl1pPr>
      <a:lvl2pPr xmlns:a="http://schemas.openxmlformats.org/drawingml/2006/main" marL="685800" indent="-228600" algn="l">
        <a:lnSpc>
          <a:spcPct val="90000"/>
        </a:lnSpc>
        <a:spcBef>
          <a:spcPts val="500"/>
        </a:spcBef>
        <a:buChar char="•"/>
        <a:defRPr sz="2400">
          <a:solidFill>
            <a:schemeClr val="tx1"/>
          </a:solidFill>
          <a:latin typeface="+mn-lt"/>
          <a:ea typeface="+mn-lt"/>
          <a:cs typeface="+mn-lt"/>
        </a:defRPr>
      </a:lvl2pPr>
      <a:lvl3pPr xmlns:a="http://schemas.openxmlformats.org/drawingml/2006/main" marL="1143000" indent="-228600" algn="l">
        <a:lnSpc>
          <a:spcPct val="90000"/>
        </a:lnSpc>
        <a:spcBef>
          <a:spcPts val="500"/>
        </a:spcBef>
        <a:buChar char="•"/>
        <a:defRPr sz="2000">
          <a:solidFill>
            <a:schemeClr val="tx1"/>
          </a:solidFill>
          <a:latin typeface="+mn-lt"/>
          <a:ea typeface="+mn-lt"/>
          <a:cs typeface="+mn-lt"/>
        </a:defRPr>
      </a:lvl3pPr>
      <a:lvl4pPr xmlns:a="http://schemas.openxmlformats.org/drawingml/2006/main" marL="1600200" indent="-228600" algn="l">
        <a:lnSpc>
          <a:spcPct val="90000"/>
        </a:lnSpc>
        <a:spcBef>
          <a:spcPts val="500"/>
        </a:spcBef>
        <a:buChar char="•"/>
        <a:defRPr sz="1800">
          <a:solidFill>
            <a:schemeClr val="tx1"/>
          </a:solidFill>
          <a:latin typeface="+mn-lt"/>
          <a:ea typeface="+mn-lt"/>
          <a:cs typeface="+mn-lt"/>
        </a:defRPr>
      </a:lvl4pPr>
      <a:lvl5pPr xmlns:a="http://schemas.openxmlformats.org/drawingml/2006/main" marL="2057400" indent="-228600" algn="l">
        <a:lnSpc>
          <a:spcPct val="90000"/>
        </a:lnSpc>
        <a:spcBef>
          <a:spcPts val="500"/>
        </a:spcBef>
        <a:buChar char="•"/>
        <a:defRPr sz="1800">
          <a:solidFill>
            <a:schemeClr val="tx1"/>
          </a:solidFill>
          <a:latin typeface="+mn-lt"/>
          <a:ea typeface="+mn-lt"/>
          <a:cs typeface="+mn-lt"/>
        </a:defRPr>
      </a:lvl5pPr>
      <a:lvl6pPr xmlns:a="http://schemas.openxmlformats.org/drawingml/2006/main" marL="2514600" indent="-228600" algn="l">
        <a:lnSpc>
          <a:spcPct val="90000"/>
        </a:lnSpc>
        <a:spcBef>
          <a:spcPts val="500"/>
        </a:spcBef>
        <a:buChar char="•"/>
        <a:defRPr sz="1800">
          <a:solidFill>
            <a:schemeClr val="tx1"/>
          </a:solidFill>
          <a:latin typeface="+mn-lt"/>
          <a:ea typeface="+mn-lt"/>
          <a:cs typeface="+mn-lt"/>
        </a:defRPr>
      </a:lvl6pPr>
      <a:lvl7pPr xmlns:a="http://schemas.openxmlformats.org/drawingml/2006/main" marL="2971800" indent="-228600" algn="l">
        <a:lnSpc>
          <a:spcPct val="90000"/>
        </a:lnSpc>
        <a:spcBef>
          <a:spcPts val="500"/>
        </a:spcBef>
        <a:buChar char="•"/>
        <a:defRPr sz="1800">
          <a:solidFill>
            <a:schemeClr val="tx1"/>
          </a:solidFill>
          <a:latin typeface="+mn-lt"/>
          <a:ea typeface="+mn-lt"/>
          <a:cs typeface="+mn-lt"/>
        </a:defRPr>
      </a:lvl7pPr>
      <a:lvl8pPr xmlns:a="http://schemas.openxmlformats.org/drawingml/2006/main" marL="3429000" indent="-228600" algn="l">
        <a:lnSpc>
          <a:spcPct val="90000"/>
        </a:lnSpc>
        <a:spcBef>
          <a:spcPts val="500"/>
        </a:spcBef>
        <a:buChar char="•"/>
        <a:defRPr sz="1800">
          <a:solidFill>
            <a:schemeClr val="tx1"/>
          </a:solidFill>
          <a:latin typeface="+mn-lt"/>
          <a:ea typeface="+mn-lt"/>
          <a:cs typeface="+mn-lt"/>
        </a:defRPr>
      </a:lvl8pPr>
      <a:lvl9pPr xmlns:a="http://schemas.openxmlformats.org/drawingml/2006/main" marL="3886200" indent="-228600" algn="l">
        <a:lnSpc>
          <a:spcPct val="90000"/>
        </a:lnSpc>
        <a:spcBef>
          <a:spcPts val="500"/>
        </a:spcBef>
        <a:buChar char="•"/>
        <a:defRPr sz="1800">
          <a:solidFill>
            <a:schemeClr val="tx1"/>
          </a:solidFill>
          <a:latin typeface="+mn-lt"/>
          <a:ea typeface="+mn-lt"/>
          <a:cs typeface="+mn-lt"/>
        </a:defRPr>
      </a:lvl9pPr>
    </p:bodyStyle>
    <p:otherStyle>
      <a:lvl1pPr xmlns:a="http://schemas.openxmlformats.org/drawingml/2006/main" marL="0" algn="l">
        <a:buNone/>
        <a:defRPr sz="1800">
          <a:solidFill>
            <a:schemeClr val="tx1"/>
          </a:solidFill>
          <a:latin typeface="+mn-lt"/>
          <a:ea typeface="+mn-lt"/>
          <a:cs typeface="+mn-lt"/>
        </a:defRPr>
      </a:lvl1pPr>
      <a:lvl2pPr xmlns:a="http://schemas.openxmlformats.org/drawingml/2006/main" marL="457200" algn="l">
        <a:buNone/>
        <a:defRPr sz="1800">
          <a:solidFill>
            <a:schemeClr val="tx1"/>
          </a:solidFill>
          <a:latin typeface="+mn-lt"/>
          <a:ea typeface="+mn-lt"/>
          <a:cs typeface="+mn-lt"/>
        </a:defRPr>
      </a:lvl2pPr>
      <a:lvl3pPr xmlns:a="http://schemas.openxmlformats.org/drawingml/2006/main" marL="914400" algn="l">
        <a:buNone/>
        <a:defRPr sz="1800">
          <a:solidFill>
            <a:schemeClr val="tx1"/>
          </a:solidFill>
          <a:latin typeface="+mn-lt"/>
          <a:ea typeface="+mn-lt"/>
          <a:cs typeface="+mn-lt"/>
        </a:defRPr>
      </a:lvl3pPr>
      <a:lvl4pPr xmlns:a="http://schemas.openxmlformats.org/drawingml/2006/main" marL="1371600" algn="l">
        <a:buNone/>
        <a:defRPr sz="1800">
          <a:solidFill>
            <a:schemeClr val="tx1"/>
          </a:solidFill>
          <a:latin typeface="+mn-lt"/>
          <a:ea typeface="+mn-lt"/>
          <a:cs typeface="+mn-lt"/>
        </a:defRPr>
      </a:lvl4pPr>
      <a:lvl5pPr xmlns:a="http://schemas.openxmlformats.org/drawingml/2006/main" marL="1828800" algn="l">
        <a:buNone/>
        <a:defRPr sz="1800">
          <a:solidFill>
            <a:schemeClr val="tx1"/>
          </a:solidFill>
          <a:latin typeface="+mn-lt"/>
          <a:ea typeface="+mn-lt"/>
          <a:cs typeface="+mn-lt"/>
        </a:defRPr>
      </a:lvl5pPr>
      <a:lvl6pPr xmlns:a="http://schemas.openxmlformats.org/drawingml/2006/main" marL="2286000" algn="l">
        <a:buNone/>
        <a:defRPr sz="1800">
          <a:solidFill>
            <a:schemeClr val="tx1"/>
          </a:solidFill>
          <a:latin typeface="+mn-lt"/>
          <a:ea typeface="+mn-lt"/>
          <a:cs typeface="+mn-lt"/>
        </a:defRPr>
      </a:lvl6pPr>
      <a:lvl7pPr xmlns:a="http://schemas.openxmlformats.org/drawingml/2006/main" marL="2743200" algn="l">
        <a:buNone/>
        <a:defRPr sz="1800">
          <a:solidFill>
            <a:schemeClr val="tx1"/>
          </a:solidFill>
          <a:latin typeface="+mn-lt"/>
          <a:ea typeface="+mn-lt"/>
          <a:cs typeface="+mn-lt"/>
        </a:defRPr>
      </a:lvl7pPr>
      <a:lvl8pPr xmlns:a="http://schemas.openxmlformats.org/drawingml/2006/main" marL="3200400" algn="l">
        <a:buNone/>
        <a:defRPr sz="1800">
          <a:solidFill>
            <a:schemeClr val="tx1"/>
          </a:solidFill>
          <a:latin typeface="+mn-lt"/>
          <a:ea typeface="+mn-lt"/>
          <a:cs typeface="+mn-lt"/>
        </a:defRPr>
      </a:lvl8pPr>
      <a:lvl9pPr xmlns:a="http://schemas.openxmlformats.org/drawingml/2006/main" marL="3657600" algn="l">
        <a:buNone/>
        <a:defRPr sz="1800">
          <a:solidFill>
            <a:schemeClr val="tx1"/>
          </a:solidFill>
          <a:latin typeface="+mn-lt"/>
          <a:ea typeface="+mn-lt"/>
          <a:cs typeface="+mn-lt"/>
        </a:defRPr>
      </a:lvl9pPr>
    </p:otherStyle>
  </p:txStyles>
</p:sldMaster>
</file>

<file path=ppt/slideMasters/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eaef6537526545a2" /><Relationship Type="http://schemas.openxmlformats.org/officeDocument/2006/relationships/notesSlide" Target="/ppt/notesSlides/notesSlide1.xml" Id="R5e17c872c36e421f"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4e60f12f33344d86" /><Relationship Type="http://schemas.openxmlformats.org/officeDocument/2006/relationships/notesSlide" Target="/ppt/notesSlides/notesSlide10.xml" Id="Rf53261989e1448b2"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3a8cf9d4895c452f" /><Relationship Type="http://schemas.openxmlformats.org/officeDocument/2006/relationships/notesSlide" Target="/ppt/notesSlides/notesSlide11.xml" Id="R9112e76fa60f4553"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8fc0861728db4515" /><Relationship Type="http://schemas.openxmlformats.org/officeDocument/2006/relationships/notesSlide" Target="/ppt/notesSlides/notesSlide12.xml" Id="Rb41dc4fb16114009"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432b61dc23244070" /><Relationship Type="http://schemas.openxmlformats.org/officeDocument/2006/relationships/notesSlide" Target="/ppt/notesSlides/notesSlide13.xml" Id="Raf4ab43ba2ca4f7c" /></Relationships>
</file>

<file path=ppt/slides/_rels/slide14.xml.rels>&#65279;<?xml version="1.0" encoding="utf-8"?><Relationships xmlns="http://schemas.openxmlformats.org/package/2006/relationships"><Relationship Type="http://schemas.openxmlformats.org/officeDocument/2006/relationships/slideLayout" Target="/ppt/slideLayouts/slideLayout1.xml" Id="Rc25a9da3f2e348d9" /><Relationship Type="http://schemas.openxmlformats.org/officeDocument/2006/relationships/notesSlide" Target="/ppt/notesSlides/notesSlide14.xml" Id="Re8de756323b44ef3" /></Relationships>
</file>

<file path=ppt/slides/_rels/slide15.xml.rels>&#65279;<?xml version="1.0" encoding="utf-8"?><Relationships xmlns="http://schemas.openxmlformats.org/package/2006/relationships"><Relationship Type="http://schemas.openxmlformats.org/officeDocument/2006/relationships/slideLayout" Target="/ppt/slideLayouts/slideLayout1.xml" Id="R9d70610a581d499c" /><Relationship Type="http://schemas.openxmlformats.org/officeDocument/2006/relationships/notesSlide" Target="/ppt/notesSlides/notesSlide15.xml" Id="R9a39ae05491b4cc8" /></Relationships>
</file>

<file path=ppt/slides/_rels/slide16.xml.rels>&#65279;<?xml version="1.0" encoding="utf-8"?><Relationships xmlns="http://schemas.openxmlformats.org/package/2006/relationships"><Relationship Type="http://schemas.openxmlformats.org/officeDocument/2006/relationships/slideLayout" Target="/ppt/slideLayouts/slideLayout1.xml" Id="R68edd3839a2342e9" /><Relationship Type="http://schemas.openxmlformats.org/officeDocument/2006/relationships/notesSlide" Target="/ppt/notesSlides/notesSlide16.xml" Id="R8a981ddb982a40e8" /></Relationships>
</file>

<file path=ppt/slides/_rels/slide17.xml.rels>&#65279;<?xml version="1.0" encoding="utf-8"?><Relationships xmlns="http://schemas.openxmlformats.org/package/2006/relationships"><Relationship Type="http://schemas.openxmlformats.org/officeDocument/2006/relationships/slideLayout" Target="/ppt/slideLayouts/slideLayout1.xml" Id="R746a9a76e60c41fc" /><Relationship Type="http://schemas.openxmlformats.org/officeDocument/2006/relationships/notesSlide" Target="/ppt/notesSlides/notesSlide17.xml" Id="Ra1c938c30e8d4cfb"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349d006830634827" /><Relationship Type="http://schemas.openxmlformats.org/officeDocument/2006/relationships/notesSlide" Target="/ppt/notesSlides/notesSlide2.xml" Id="R9d097302dcc0472b"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c2e860914cc340be" /><Relationship Type="http://schemas.openxmlformats.org/officeDocument/2006/relationships/notesSlide" Target="/ppt/notesSlides/notesSlide3.xml" Id="R0204123ca12348eb"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ed80b2bad66143b6" /><Relationship Type="http://schemas.openxmlformats.org/officeDocument/2006/relationships/notesSlide" Target="/ppt/notesSlides/notesSlide4.xml" Id="R433176a56aa54230"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ccfd185877e54b09" /><Relationship Type="http://schemas.openxmlformats.org/officeDocument/2006/relationships/notesSlide" Target="/ppt/notesSlides/notesSlide5.xml" Id="Rb13345cb08e34cec"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b749a5f9b5364bd8" /><Relationship Type="http://schemas.openxmlformats.org/officeDocument/2006/relationships/notesSlide" Target="/ppt/notesSlides/notesSlide6.xml" Id="Rba459c1f0b8b42e2"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4ca60ff609314993" /><Relationship Type="http://schemas.openxmlformats.org/officeDocument/2006/relationships/image" Target="/ppt/media/image.jpeg" Id="R99aad46b069f4b27" /><Relationship Type="http://schemas.openxmlformats.org/officeDocument/2006/relationships/notesSlide" Target="/ppt/notesSlides/notesSlide7.xml" Id="R1a18266894734021"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1d0cdf8fb5f043ee" /><Relationship Type="http://schemas.openxmlformats.org/officeDocument/2006/relationships/notesSlide" Target="/ppt/notesSlides/notesSlide8.xml" Id="R20234264d3aa4568"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ca40169620374817" /><Relationship Type="http://schemas.openxmlformats.org/officeDocument/2006/relationships/notesSlide" Target="/ppt/notesSlides/notesSlide9.xml" Id="R0ff36055366c4417" /></Relationships>
</file>

<file path=ppt/slides/slide1.xml><?xml version="1.0" encoding="utf-8"?>
<p:sld xmlns:p="http://schemas.openxmlformats.org/presentationml/2006/main">
  <p:cSld>
    <p:bg>
      <p:bgPr>
        <a:solidFill xmlns:a="http://schemas.openxmlformats.org/drawingml/2006/main">
          <a:srgbClr val="24364B"/>
        </a:solidFill>
      </p:bgPr>
    </p:bg>
    <p:spTree>
      <p:nvGrpSpPr>
        <p:cNvPr id="1" name=""/>
        <p:cNvGrpSpPr/>
        <p:nvPr/>
      </p:nvGrpSpPr>
      <p:grpSpPr>
        <a:xfrm xmlns:a="http://schemas.openxmlformats.org/drawingml/2006/main"/>
      </p:grpSpPr>
      <p:sp>
        <p:nvSpPr>
          <p:cNvPr id="1" name="rust-band">
            <a:extLst xmlns:a="http://schemas.openxmlformats.org/drawingml/2006/main">
              <a:ext uri="{FF2B5EF4-FFF2-40B4-BE49-F238E27FC236}">
                <a16:creationId xmlns:a16="http://schemas.microsoft.com/office/drawing/2014/main" id="{B0271AB5-8BE8-427F-B735-09B6DFFA7083}"/>
              </a:ext>
            </a:extLst>
          </p:cNvPr>
          <p:cNvSpPr>
            <a:spLocks xmlns:a="http://schemas.openxmlformats.org/drawingml/2006/main" noGrp="1"/>
          </p:cNvSpPr>
          <p:nvPr/>
        </p:nvSpPr>
        <p:spPr>
          <a:xfrm xmlns:a="http://schemas.openxmlformats.org/drawingml/2006/main">
            <a:off x="0" y="0"/>
            <a:ext cx="247650" cy="6858000"/>
          </a:xfrm>
          <a:prstGeom xmlns:a="http://schemas.openxmlformats.org/drawingml/2006/main" prst="rect">
            <a:avLst/>
          </a:prstGeom>
          <a:solidFill xmlns:a="http://schemas.openxmlformats.org/drawingml/2006/main">
            <a:srgbClr val="A04E32"/>
          </a:solidFill>
          <a:ln xmlns:a="http://schemas.openxmlformats.org/drawingml/2006/main" w="0">
            <a:noFill/>
            <a:prstDash val="solid"/>
          </a:ln>
        </p:spPr>
      </p:sp>
      <p:sp>
        <p:nvSpPr>
          <p:cNvPr id="2" name="week-eyebrow">
            <a:extLst xmlns:a="http://schemas.openxmlformats.org/drawingml/2006/main">
              <a:ext uri="{FF2B5EF4-FFF2-40B4-BE49-F238E27FC236}">
                <a16:creationId xmlns:a16="http://schemas.microsoft.com/office/drawing/2014/main" id="{02132821-D8DF-4207-915B-3A6402F3245A}"/>
              </a:ext>
            </a:extLst>
          </p:cNvPr>
          <p:cNvSpPr>
            <a:spLocks xmlns:a="http://schemas.openxmlformats.org/drawingml/2006/main" noGrp="1"/>
          </p:cNvSpPr>
          <p:nvPr/>
        </p:nvSpPr>
        <p:spPr>
          <a:xfrm xmlns:a="http://schemas.openxmlformats.org/drawingml/2006/main">
            <a:off x="781050" y="742950"/>
            <a:ext cx="981075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C4A45F"/>
                </a:solidFill>
              </a:defRPr>
            </a:pPr>
            <a:r>
              <a:rPr sz="1350" b="1" i="0">
                <a:solidFill>
                  <a:srgbClr val="C4A45F"/>
                </a:solidFill>
              </a:rPr>
              <a:t>WEEK 4  ·  SEPTEMBER 14–18, 2026</a:t>
            </a:r>
          </a:p>
        </p:txBody>
      </p:sp>
      <p:sp>
        <p:nvSpPr>
          <p:cNvPr id="3" name="week-title">
            <a:extLst xmlns:a="http://schemas.openxmlformats.org/drawingml/2006/main">
              <a:ext uri="{FF2B5EF4-FFF2-40B4-BE49-F238E27FC236}">
                <a16:creationId xmlns:a16="http://schemas.microsoft.com/office/drawing/2014/main" id="{C6C5AC46-515A-46D2-B681-FCD770E33802}"/>
              </a:ext>
            </a:extLst>
          </p:cNvPr>
          <p:cNvSpPr>
            <a:spLocks xmlns:a="http://schemas.openxmlformats.org/drawingml/2006/main" noGrp="1"/>
          </p:cNvSpPr>
          <p:nvPr/>
        </p:nvSpPr>
        <p:spPr>
          <a:xfrm xmlns:a="http://schemas.openxmlformats.org/drawingml/2006/main">
            <a:off x="781050" y="1409700"/>
            <a:ext cx="10287000" cy="1428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4050" b="1" i="0">
                <a:solidFill>
                  <a:srgbClr val="FFFFFF"/>
                </a:solidFill>
              </a:defRPr>
            </a:pPr>
            <a:r>
              <a:rPr sz="4050" b="1" i="0">
                <a:solidFill>
                  <a:srgbClr val="FFFFFF"/>
                </a:solidFill>
              </a:rPr>
              <a:t>Removal, Sovereignty, and the Mexican North</a:t>
            </a:r>
          </a:p>
        </p:txBody>
      </p:sp>
      <p:sp>
        <p:nvSpPr>
          <p:cNvPr id="4" name="rule-82-330">
            <a:extLst xmlns:a="http://schemas.openxmlformats.org/drawingml/2006/main">
              <a:ext uri="{FF2B5EF4-FFF2-40B4-BE49-F238E27FC236}">
                <a16:creationId xmlns:a16="http://schemas.microsoft.com/office/drawing/2014/main" id="{AD86DD30-1437-41D2-832E-55F16ED898A7}"/>
              </a:ext>
            </a:extLst>
          </p:cNvPr>
          <p:cNvSpPr>
            <a:spLocks xmlns:a="http://schemas.openxmlformats.org/drawingml/2006/main" noGrp="1"/>
          </p:cNvSpPr>
          <p:nvPr/>
        </p:nvSpPr>
        <p:spPr>
          <a:xfrm xmlns:a="http://schemas.openxmlformats.org/drawingml/2006/main">
            <a:off x="781050" y="3143250"/>
            <a:ext cx="1562100" cy="66675"/>
          </a:xfrm>
          <a:prstGeom xmlns:a="http://schemas.openxmlformats.org/drawingml/2006/main" prst="rect">
            <a:avLst/>
          </a:prstGeom>
          <a:solidFill xmlns:a="http://schemas.openxmlformats.org/drawingml/2006/main">
            <a:srgbClr val="A04E32"/>
          </a:solidFill>
          <a:ln xmlns:a="http://schemas.openxmlformats.org/drawingml/2006/main" w="0">
            <a:noFill/>
            <a:prstDash val="solid"/>
          </a:ln>
        </p:spPr>
      </p:sp>
      <p:sp>
        <p:nvSpPr>
          <p:cNvPr id="5" name="week-inquiry">
            <a:extLst xmlns:a="http://schemas.openxmlformats.org/drawingml/2006/main">
              <a:ext uri="{FF2B5EF4-FFF2-40B4-BE49-F238E27FC236}">
                <a16:creationId xmlns:a16="http://schemas.microsoft.com/office/drawing/2014/main" id="{DF02C4A4-F729-4796-9764-8FF751E949B5}"/>
              </a:ext>
            </a:extLst>
          </p:cNvPr>
          <p:cNvSpPr>
            <a:spLocks xmlns:a="http://schemas.openxmlformats.org/drawingml/2006/main" noGrp="1"/>
          </p:cNvSpPr>
          <p:nvPr/>
        </p:nvSpPr>
        <p:spPr>
          <a:xfrm xmlns:a="http://schemas.openxmlformats.org/drawingml/2006/main">
            <a:off x="781050" y="3562350"/>
            <a:ext cx="9620250" cy="11049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175" b="0" i="0">
                <a:solidFill>
                  <a:srgbClr val="EDF0F3"/>
                </a:solidFill>
              </a:defRPr>
            </a:pPr>
            <a:r>
              <a:rPr sz="2175" b="0" i="0">
                <a:solidFill>
                  <a:srgbClr val="EDF0F3"/>
                </a:solidFill>
              </a:rPr>
              <a:t>How did treaties and removals remake western space without eliminating Indigenous sovereignty?</a:t>
            </a:r>
          </a:p>
        </p:txBody>
      </p:sp>
      <p:sp>
        <p:nvSpPr>
          <p:cNvPr id="6" name="week-scholarship">
            <a:extLst xmlns:a="http://schemas.openxmlformats.org/drawingml/2006/main">
              <a:ext uri="{FF2B5EF4-FFF2-40B4-BE49-F238E27FC236}">
                <a16:creationId xmlns:a16="http://schemas.microsoft.com/office/drawing/2014/main" id="{AF55F1D9-5EB2-412D-AB74-101FC0461A4E}"/>
              </a:ext>
            </a:extLst>
          </p:cNvPr>
          <p:cNvSpPr>
            <a:spLocks xmlns:a="http://schemas.openxmlformats.org/drawingml/2006/main" noGrp="1"/>
          </p:cNvSpPr>
          <p:nvPr/>
        </p:nvSpPr>
        <p:spPr>
          <a:xfrm xmlns:a="http://schemas.openxmlformats.org/drawingml/2006/main">
            <a:off x="781050" y="5334000"/>
            <a:ext cx="10096500" cy="5524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0" i="0">
                <a:solidFill>
                  <a:srgbClr val="CBD3DC"/>
                </a:solidFill>
              </a:defRPr>
            </a:pPr>
            <a:r>
              <a:rPr sz="1350" b="0" i="0">
                <a:solidFill>
                  <a:srgbClr val="CBD3DC"/>
                </a:solidFill>
              </a:rPr>
              <a:t>Scholarship lens: Ned Blackhawk, The Rediscovery of America (2023), selected excerpt.</a:t>
            </a:r>
          </a:p>
        </p:txBody>
      </p:sp>
      <p:sp>
        <p:nvSpPr>
          <p:cNvPr id="7" name="rule-72-666">
            <a:extLst xmlns:a="http://schemas.openxmlformats.org/drawingml/2006/main">
              <a:ext uri="{FF2B5EF4-FFF2-40B4-BE49-F238E27FC236}">
                <a16:creationId xmlns:a16="http://schemas.microsoft.com/office/drawing/2014/main" id="{64CFB882-B235-4F82-A9E9-D0DD2C62591C}"/>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8290A0"/>
          </a:solidFill>
          <a:ln xmlns:a="http://schemas.openxmlformats.org/drawingml/2006/main" w="0">
            <a:noFill/>
            <a:prstDash val="solid"/>
          </a:ln>
        </p:spPr>
      </p:sp>
      <p:sp>
        <p:nvSpPr>
          <p:cNvPr id="8" name="footer-course">
            <a:extLst xmlns:a="http://schemas.openxmlformats.org/drawingml/2006/main">
              <a:ext uri="{FF2B5EF4-FFF2-40B4-BE49-F238E27FC236}">
                <a16:creationId xmlns:a16="http://schemas.microsoft.com/office/drawing/2014/main" id="{AA5882B3-0E67-467F-BA6E-4FE65ED71419}"/>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CBD3DC"/>
                </a:solidFill>
              </a:defRPr>
            </a:pPr>
            <a:r>
              <a:rPr sz="900" b="1" i="0">
                <a:solidFill>
                  <a:srgbClr val="CBD3DC"/>
                </a:solidFill>
              </a:rPr>
              <a:t>THE AMERICAN WEST  ·  WEEK 4</a:t>
            </a:r>
          </a:p>
        </p:txBody>
      </p:sp>
      <p:sp>
        <p:nvSpPr>
          <p:cNvPr id="9" name="footer-number">
            <a:extLst xmlns:a="http://schemas.openxmlformats.org/drawingml/2006/main">
              <a:ext uri="{FF2B5EF4-FFF2-40B4-BE49-F238E27FC236}">
                <a16:creationId xmlns:a16="http://schemas.microsoft.com/office/drawing/2014/main" id="{BA3AD5E3-96A7-460D-A66C-8C6F364E2C5D}"/>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CBD3DC"/>
                </a:solidFill>
              </a:defRPr>
            </a:pPr>
            <a:r>
              <a:rPr sz="900" b="1" i="0">
                <a:solidFill>
                  <a:srgbClr val="CBD3DC"/>
                </a:solidFill>
              </a:rPr>
              <a:t>1 / 17</a:t>
            </a:r>
          </a:p>
        </p:txBody>
      </p:sp>
    </p:spTree>
    <p:extLst>
      <p:ext uri="{BB962C8B-B14F-4D97-AF65-F5344CB8AC3E}">
        <p14:creationId xmlns:p14="http://schemas.microsoft.com/office/powerpoint/2010/main" val="295431168"/>
      </p:ext>
    </p:extLst>
  </p:cSld>
</p:sld>
</file>

<file path=ppt/slides/slide10.xml><?xml version="1.0" encoding="utf-8"?>
<p:sld xmlns:p="http://schemas.openxmlformats.org/presentationml/2006/main">
  <p:cSld>
    <p:bg>
      <p:bgPr>
        <a:solidFill xmlns:a="http://schemas.openxmlformats.org/drawingml/2006/main">
          <a:srgbClr val="F6F0E4"/>
        </a:solidFill>
      </p:bgPr>
    </p:bg>
    <p:spTree>
      <p:nvGrpSpPr>
        <p:cNvPr id="1" name=""/>
        <p:cNvGrpSpPr/>
        <p:nvPr/>
      </p:nvGrpSpPr>
      <p:grpSpPr>
        <a:xfrm xmlns:a="http://schemas.openxmlformats.org/drawingml/2006/main"/>
      </p:grpSpPr>
      <p:sp>
        <p:nvSpPr>
          <p:cNvPr id="1" name="meeting-date">
            <a:extLst xmlns:a="http://schemas.openxmlformats.org/drawingml/2006/main">
              <a:ext uri="{FF2B5EF4-FFF2-40B4-BE49-F238E27FC236}">
                <a16:creationId xmlns:a16="http://schemas.microsoft.com/office/drawing/2014/main" id="{F8BFC239-FF46-4317-A327-8CC34F33DAD2}"/>
              </a:ext>
            </a:extLst>
          </p:cNvPr>
          <p:cNvSpPr>
            <a:spLocks xmlns:a="http://schemas.openxmlformats.org/drawingml/2006/main" noGrp="1"/>
          </p:cNvSpPr>
          <p:nvPr/>
        </p:nvSpPr>
        <p:spPr>
          <a:xfrm xmlns:a="http://schemas.openxmlformats.org/drawingml/2006/main">
            <a:off x="685800" y="704850"/>
            <a:ext cx="1028700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A04E32"/>
                </a:solidFill>
              </a:defRPr>
            </a:pPr>
            <a:r>
              <a:rPr sz="1350" b="1" i="0">
                <a:solidFill>
                  <a:srgbClr val="A04E32"/>
                </a:solidFill>
              </a:rPr>
              <a:t>THURSDAY  ·  SEPTEMBER 17, 2026</a:t>
            </a:r>
          </a:p>
        </p:txBody>
      </p:sp>
      <p:sp>
        <p:nvSpPr>
          <p:cNvPr id="2" name="meeting-plan">
            <a:extLst xmlns:a="http://schemas.openxmlformats.org/drawingml/2006/main">
              <a:ext uri="{FF2B5EF4-FFF2-40B4-BE49-F238E27FC236}">
                <a16:creationId xmlns:a16="http://schemas.microsoft.com/office/drawing/2014/main" id="{49D3EFC3-7EBD-4732-B209-991F40C9050A}"/>
              </a:ext>
            </a:extLst>
          </p:cNvPr>
          <p:cNvSpPr>
            <a:spLocks xmlns:a="http://schemas.openxmlformats.org/drawingml/2006/main" noGrp="1"/>
          </p:cNvSpPr>
          <p:nvPr/>
        </p:nvSpPr>
        <p:spPr>
          <a:xfrm xmlns:a="http://schemas.openxmlformats.org/drawingml/2006/main">
            <a:off x="685800" y="1466850"/>
            <a:ext cx="10287000" cy="16383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225" b="1" i="0">
                <a:solidFill>
                  <a:srgbClr val="24364B"/>
                </a:solidFill>
              </a:defRPr>
            </a:pPr>
            <a:r>
              <a:rPr sz="3225" b="1" i="0">
                <a:solidFill>
                  <a:srgbClr val="24364B"/>
                </a:solidFill>
              </a:rPr>
              <a:t>Mexican North, jurisdiction, Indigenous diplomacy, and Source Reasoning Lab 1 annotation.</a:t>
            </a:r>
          </a:p>
        </p:txBody>
      </p:sp>
      <p:sp>
        <p:nvSpPr>
          <p:cNvPr id="3" name="rule-72-358">
            <a:extLst xmlns:a="http://schemas.openxmlformats.org/drawingml/2006/main">
              <a:ext uri="{FF2B5EF4-FFF2-40B4-BE49-F238E27FC236}">
                <a16:creationId xmlns:a16="http://schemas.microsoft.com/office/drawing/2014/main" id="{4C5FC88D-8C59-4D81-9086-488D2C7967AA}"/>
              </a:ext>
            </a:extLst>
          </p:cNvPr>
          <p:cNvSpPr>
            <a:spLocks xmlns:a="http://schemas.openxmlformats.org/drawingml/2006/main" noGrp="1"/>
          </p:cNvSpPr>
          <p:nvPr/>
        </p:nvSpPr>
        <p:spPr>
          <a:xfrm xmlns:a="http://schemas.openxmlformats.org/drawingml/2006/main">
            <a:off x="685800" y="3409950"/>
            <a:ext cx="1409700" cy="57150"/>
          </a:xfrm>
          <a:prstGeom xmlns:a="http://schemas.openxmlformats.org/drawingml/2006/main" prst="rect">
            <a:avLst/>
          </a:prstGeom>
          <a:solidFill xmlns:a="http://schemas.openxmlformats.org/drawingml/2006/main">
            <a:srgbClr val="A04E32"/>
          </a:solidFill>
          <a:ln xmlns:a="http://schemas.openxmlformats.org/drawingml/2006/main" w="0">
            <a:noFill/>
            <a:prstDash val="solid"/>
          </a:ln>
        </p:spPr>
      </p:sp>
      <p:sp>
        <p:nvSpPr>
          <p:cNvPr id="4" name="meeting-inquiry">
            <a:extLst xmlns:a="http://schemas.openxmlformats.org/drawingml/2006/main">
              <a:ext uri="{FF2B5EF4-FFF2-40B4-BE49-F238E27FC236}">
                <a16:creationId xmlns:a16="http://schemas.microsoft.com/office/drawing/2014/main" id="{D3244046-ED03-40D4-B24A-D727B2AE521B}"/>
              </a:ext>
            </a:extLst>
          </p:cNvPr>
          <p:cNvSpPr>
            <a:spLocks xmlns:a="http://schemas.openxmlformats.org/drawingml/2006/main" noGrp="1"/>
          </p:cNvSpPr>
          <p:nvPr/>
        </p:nvSpPr>
        <p:spPr>
          <a:xfrm xmlns:a="http://schemas.openxmlformats.org/drawingml/2006/main">
            <a:off x="685800" y="3829050"/>
            <a:ext cx="9810750" cy="1047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025" b="0" i="0">
                <a:solidFill>
                  <a:srgbClr val="252A2E"/>
                </a:solidFill>
              </a:defRPr>
            </a:pPr>
            <a:r>
              <a:rPr sz="2025" b="0" i="0">
                <a:solidFill>
                  <a:srgbClr val="252A2E"/>
                </a:solidFill>
              </a:rPr>
              <a:t>How did treaties and removals remake western space without eliminating Indigenous sovereignty?</a:t>
            </a:r>
          </a:p>
        </p:txBody>
      </p:sp>
      <p:sp>
        <p:nvSpPr>
          <p:cNvPr id="5" name="rule-72-666">
            <a:extLst xmlns:a="http://schemas.openxmlformats.org/drawingml/2006/main">
              <a:ext uri="{FF2B5EF4-FFF2-40B4-BE49-F238E27FC236}">
                <a16:creationId xmlns:a16="http://schemas.microsoft.com/office/drawing/2014/main" id="{75345668-3DEB-4473-AD4B-7F313056F816}"/>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6" name="footer-course">
            <a:extLst xmlns:a="http://schemas.openxmlformats.org/drawingml/2006/main">
              <a:ext uri="{FF2B5EF4-FFF2-40B4-BE49-F238E27FC236}">
                <a16:creationId xmlns:a16="http://schemas.microsoft.com/office/drawing/2014/main" id="{FDEED6A8-1C3E-447D-98B1-C7AE443205A8}"/>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66707A"/>
                </a:solidFill>
              </a:defRPr>
            </a:pPr>
            <a:r>
              <a:rPr sz="900" b="1" i="0">
                <a:solidFill>
                  <a:srgbClr val="66707A"/>
                </a:solidFill>
              </a:rPr>
              <a:t>THE AMERICAN WEST  ·  WEEK 4</a:t>
            </a:r>
          </a:p>
        </p:txBody>
      </p:sp>
      <p:sp>
        <p:nvSpPr>
          <p:cNvPr id="7" name="footer-number">
            <a:extLst xmlns:a="http://schemas.openxmlformats.org/drawingml/2006/main">
              <a:ext uri="{FF2B5EF4-FFF2-40B4-BE49-F238E27FC236}">
                <a16:creationId xmlns:a16="http://schemas.microsoft.com/office/drawing/2014/main" id="{E9E58193-DB46-4111-A5A1-EBC853549A72}"/>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6707A"/>
                </a:solidFill>
              </a:defRPr>
            </a:pPr>
            <a:r>
              <a:rPr sz="900" b="1" i="0">
                <a:solidFill>
                  <a:srgbClr val="66707A"/>
                </a:solidFill>
              </a:rPr>
              <a:t>10 / 17</a:t>
            </a:r>
          </a:p>
        </p:txBody>
      </p:sp>
    </p:spTree>
    <p:extLst>
      <p:ext uri="{BB962C8B-B14F-4D97-AF65-F5344CB8AC3E}">
        <p14:creationId xmlns:p14="http://schemas.microsoft.com/office/powerpoint/2010/main" val="426134511"/>
      </p:ext>
    </p:extLst>
  </p:cSld>
</p:sld>
</file>

<file path=ppt/slides/slide11.xml><?xml version="1.0" encoding="utf-8"?>
<p:sld xmlns:p="http://schemas.openxmlformats.org/presentationml/2006/main">
  <p:cSld>
    <p:bg>
      <p:bgPr>
        <a:solidFill xmlns:a="http://schemas.openxmlformats.org/drawingml/2006/main">
          <a:srgbClr val="A04E32"/>
        </a:solidFill>
      </p:bgPr>
    </p:bg>
    <p:spTree>
      <p:nvGrpSpPr>
        <p:cNvPr id="1" name=""/>
        <p:cNvGrpSpPr/>
        <p:nvPr/>
      </p:nvGrpSpPr>
      <p:grpSpPr>
        <a:xfrm xmlns:a="http://schemas.openxmlformats.org/drawingml/2006/main"/>
      </p:grpSpPr>
      <p:sp>
        <p:nvSpPr>
          <p:cNvPr id="1" name="prompt-eyebrow">
            <a:extLst xmlns:a="http://schemas.openxmlformats.org/drawingml/2006/main">
              <a:ext uri="{FF2B5EF4-FFF2-40B4-BE49-F238E27FC236}">
                <a16:creationId xmlns:a16="http://schemas.microsoft.com/office/drawing/2014/main" id="{1CCA8A95-1094-471E-8188-A73CF48B5BBC}"/>
              </a:ext>
            </a:extLst>
          </p:cNvPr>
          <p:cNvSpPr>
            <a:spLocks xmlns:a="http://schemas.openxmlformats.org/drawingml/2006/main" noGrp="1"/>
          </p:cNvSpPr>
          <p:nvPr/>
        </p:nvSpPr>
        <p:spPr>
          <a:xfrm xmlns:a="http://schemas.openxmlformats.org/drawingml/2006/main">
            <a:off x="685800" y="685800"/>
            <a:ext cx="99060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F6D9C9"/>
                </a:solidFill>
              </a:defRPr>
            </a:pPr>
            <a:r>
              <a:rPr sz="1350" b="1" i="0">
                <a:solidFill>
                  <a:srgbClr val="F6D9C9"/>
                </a:solidFill>
              </a:rPr>
              <a:t>BEGIN WITH A CLAIM</a:t>
            </a:r>
          </a:p>
        </p:txBody>
      </p:sp>
      <p:sp>
        <p:nvSpPr>
          <p:cNvPr id="2" name="prompt">
            <a:extLst xmlns:a="http://schemas.openxmlformats.org/drawingml/2006/main">
              <a:ext uri="{FF2B5EF4-FFF2-40B4-BE49-F238E27FC236}">
                <a16:creationId xmlns:a16="http://schemas.microsoft.com/office/drawing/2014/main" id="{2B1C125A-7B84-4078-A97D-E32E02A897AF}"/>
              </a:ext>
            </a:extLst>
          </p:cNvPr>
          <p:cNvSpPr>
            <a:spLocks xmlns:a="http://schemas.openxmlformats.org/drawingml/2006/main" noGrp="1"/>
          </p:cNvSpPr>
          <p:nvPr/>
        </p:nvSpPr>
        <p:spPr>
          <a:xfrm xmlns:a="http://schemas.openxmlformats.org/drawingml/2006/main">
            <a:off x="685800" y="1390650"/>
            <a:ext cx="10287000" cy="2952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225" b="1" i="0">
                <a:solidFill>
                  <a:srgbClr val="FFFFFF"/>
                </a:solidFill>
              </a:defRPr>
            </a:pPr>
            <a:r>
              <a:rPr sz="3225" b="1" i="0">
                <a:solidFill>
                  <a:srgbClr val="FFFFFF"/>
                </a:solidFill>
              </a:rPr>
              <a:t>How can several governments claim the same place without any one of them fully governing it?</a:t>
            </a:r>
          </a:p>
        </p:txBody>
      </p:sp>
      <p:sp>
        <p:nvSpPr>
          <p:cNvPr id="3" name="prompt-direction">
            <a:extLst xmlns:a="http://schemas.openxmlformats.org/drawingml/2006/main">
              <a:ext uri="{FF2B5EF4-FFF2-40B4-BE49-F238E27FC236}">
                <a16:creationId xmlns:a16="http://schemas.microsoft.com/office/drawing/2014/main" id="{C0661304-5E65-4F7D-9B5C-2FF65EB2BD70}"/>
              </a:ext>
            </a:extLst>
          </p:cNvPr>
          <p:cNvSpPr>
            <a:spLocks xmlns:a="http://schemas.openxmlformats.org/drawingml/2006/main" noGrp="1"/>
          </p:cNvSpPr>
          <p:nvPr/>
        </p:nvSpPr>
        <p:spPr>
          <a:xfrm xmlns:a="http://schemas.openxmlformats.org/drawingml/2006/main">
            <a:off x="685800" y="5143500"/>
            <a:ext cx="9810750" cy="5524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650" b="0" i="0">
                <a:solidFill>
                  <a:srgbClr val="FBEDE6"/>
                </a:solidFill>
              </a:defRPr>
            </a:pPr>
            <a:r>
              <a:rPr sz="1650" b="0" i="0">
                <a:solidFill>
                  <a:srgbClr val="FBEDE6"/>
                </a:solidFill>
              </a:rPr>
              <a:t>Write for one minute. Then compare the rule, assumption, or evidence behind your answer.</a:t>
            </a:r>
          </a:p>
        </p:txBody>
      </p:sp>
      <p:sp>
        <p:nvSpPr>
          <p:cNvPr id="4" name="rule-72-666">
            <a:extLst xmlns:a="http://schemas.openxmlformats.org/drawingml/2006/main">
              <a:ext uri="{FF2B5EF4-FFF2-40B4-BE49-F238E27FC236}">
                <a16:creationId xmlns:a16="http://schemas.microsoft.com/office/drawing/2014/main" id="{D6890E58-D8A2-428F-ABB2-284DA583FEC2}"/>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5" name="footer-course">
            <a:extLst xmlns:a="http://schemas.openxmlformats.org/drawingml/2006/main">
              <a:ext uri="{FF2B5EF4-FFF2-40B4-BE49-F238E27FC236}">
                <a16:creationId xmlns:a16="http://schemas.microsoft.com/office/drawing/2014/main" id="{E1542C8A-FEA2-468F-A793-32C9A5140087}"/>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66707A"/>
                </a:solidFill>
              </a:defRPr>
            </a:pPr>
            <a:r>
              <a:rPr sz="900" b="1" i="0">
                <a:solidFill>
                  <a:srgbClr val="66707A"/>
                </a:solidFill>
              </a:rPr>
              <a:t>THE AMERICAN WEST  ·  WEEK 4</a:t>
            </a:r>
          </a:p>
        </p:txBody>
      </p:sp>
      <p:sp>
        <p:nvSpPr>
          <p:cNvPr id="6" name="footer-number">
            <a:extLst xmlns:a="http://schemas.openxmlformats.org/drawingml/2006/main">
              <a:ext uri="{FF2B5EF4-FFF2-40B4-BE49-F238E27FC236}">
                <a16:creationId xmlns:a16="http://schemas.microsoft.com/office/drawing/2014/main" id="{0EB3EEF3-4304-4AED-9C47-6CB686931AB4}"/>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6707A"/>
                </a:solidFill>
              </a:defRPr>
            </a:pPr>
            <a:r>
              <a:rPr sz="900" b="1" i="0">
                <a:solidFill>
                  <a:srgbClr val="66707A"/>
                </a:solidFill>
              </a:rPr>
              <a:t>11 / 17</a:t>
            </a:r>
          </a:p>
        </p:txBody>
      </p:sp>
    </p:spTree>
    <p:extLst>
      <p:ext uri="{BB962C8B-B14F-4D97-AF65-F5344CB8AC3E}">
        <p14:creationId xmlns:p14="http://schemas.microsoft.com/office/powerpoint/2010/main" val="2081399778"/>
      </p:ext>
    </p:extLst>
  </p:cSld>
</p:sld>
</file>

<file path=ppt/slides/slide12.xml><?xml version="1.0" encoding="utf-8"?>
<p:sld xmlns:p="http://schemas.openxmlformats.org/presentationml/2006/main">
  <p:cSld>
    <p:bg>
      <p:bgPr>
        <a:solidFill xmlns:a="http://schemas.openxmlformats.org/drawingml/2006/main">
          <a:srgbClr val="FFFDF8"/>
        </a:solidFill>
      </p:bgPr>
    </p:bg>
    <p:spTree>
      <p:nvGrpSpPr>
        <p:cNvPr id="1" name=""/>
        <p:cNvGrpSpPr/>
        <p:nvPr/>
      </p:nvGrpSpPr>
      <p:grpSpPr>
        <a:xfrm xmlns:a="http://schemas.openxmlformats.org/drawingml/2006/main"/>
      </p:grpSpPr>
      <p:sp>
        <p:nvSpPr>
          <p:cNvPr id="1" name="coordinates-title">
            <a:extLst xmlns:a="http://schemas.openxmlformats.org/drawingml/2006/main">
              <a:ext uri="{FF2B5EF4-FFF2-40B4-BE49-F238E27FC236}">
                <a16:creationId xmlns:a16="http://schemas.microsoft.com/office/drawing/2014/main" id="{B9C6E715-A7CE-4DEC-A2EC-CFBE6D263A3E}"/>
              </a:ext>
            </a:extLst>
          </p:cNvPr>
          <p:cNvSpPr>
            <a:spLocks xmlns:a="http://schemas.openxmlformats.org/drawingml/2006/main" noGrp="1"/>
          </p:cNvSpPr>
          <p:nvPr/>
        </p:nvSpPr>
        <p:spPr>
          <a:xfrm xmlns:a="http://schemas.openxmlformats.org/drawingml/2006/main">
            <a:off x="685800" y="590550"/>
            <a:ext cx="8953500" cy="514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850" b="1" i="0">
                <a:solidFill>
                  <a:srgbClr val="24364B"/>
                </a:solidFill>
              </a:defRPr>
            </a:pPr>
            <a:r>
              <a:rPr sz="2850" b="1" i="0">
                <a:solidFill>
                  <a:srgbClr val="24364B"/>
                </a:solidFill>
              </a:rPr>
              <a:t>Coordinates for today</a:t>
            </a:r>
          </a:p>
        </p:txBody>
      </p:sp>
      <p:sp>
        <p:nvSpPr>
          <p:cNvPr id="2" name="rule-72-128">
            <a:extLst xmlns:a="http://schemas.openxmlformats.org/drawingml/2006/main">
              <a:ext uri="{FF2B5EF4-FFF2-40B4-BE49-F238E27FC236}">
                <a16:creationId xmlns:a16="http://schemas.microsoft.com/office/drawing/2014/main" id="{E835A534-E005-4ADC-B191-C8F6F1B596F3}"/>
              </a:ext>
            </a:extLst>
          </p:cNvPr>
          <p:cNvSpPr>
            <a:spLocks xmlns:a="http://schemas.openxmlformats.org/drawingml/2006/main" noGrp="1"/>
          </p:cNvSpPr>
          <p:nvPr/>
        </p:nvSpPr>
        <p:spPr>
          <a:xfrm xmlns:a="http://schemas.openxmlformats.org/drawingml/2006/main">
            <a:off x="685800" y="1219200"/>
            <a:ext cx="1028700" cy="47625"/>
          </a:xfrm>
          <a:prstGeom xmlns:a="http://schemas.openxmlformats.org/drawingml/2006/main" prst="rect">
            <a:avLst/>
          </a:prstGeom>
          <a:solidFill xmlns:a="http://schemas.openxmlformats.org/drawingml/2006/main">
            <a:srgbClr val="C4A45F"/>
          </a:solidFill>
          <a:ln xmlns:a="http://schemas.openxmlformats.org/drawingml/2006/main" w="0">
            <a:noFill/>
            <a:prstDash val="solid"/>
          </a:ln>
        </p:spPr>
      </p:sp>
      <p:sp>
        <p:nvSpPr>
          <p:cNvPr id="3" name="coordinate-number-0">
            <a:extLst xmlns:a="http://schemas.openxmlformats.org/drawingml/2006/main">
              <a:ext uri="{FF2B5EF4-FFF2-40B4-BE49-F238E27FC236}">
                <a16:creationId xmlns:a16="http://schemas.microsoft.com/office/drawing/2014/main" id="{38DC1543-40F0-4143-A892-7A848503B908}"/>
              </a:ext>
            </a:extLst>
          </p:cNvPr>
          <p:cNvSpPr>
            <a:spLocks xmlns:a="http://schemas.openxmlformats.org/drawingml/2006/main" noGrp="1"/>
          </p:cNvSpPr>
          <p:nvPr/>
        </p:nvSpPr>
        <p:spPr>
          <a:xfrm xmlns:a="http://schemas.openxmlformats.org/drawingml/2006/main">
            <a:off x="685800" y="1619250"/>
            <a:ext cx="552450" cy="4286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1" i="0">
                <a:solidFill>
                  <a:srgbClr val="A04E32"/>
                </a:solidFill>
              </a:defRPr>
            </a:pPr>
            <a:r>
              <a:rPr sz="1800" b="1" i="0">
                <a:solidFill>
                  <a:srgbClr val="A04E32"/>
                </a:solidFill>
              </a:rPr>
              <a:t>01</a:t>
            </a:r>
          </a:p>
        </p:txBody>
      </p:sp>
      <p:sp>
        <p:nvSpPr>
          <p:cNvPr id="4" name="coordinate-0">
            <a:extLst xmlns:a="http://schemas.openxmlformats.org/drawingml/2006/main">
              <a:ext uri="{FF2B5EF4-FFF2-40B4-BE49-F238E27FC236}">
                <a16:creationId xmlns:a16="http://schemas.microsoft.com/office/drawing/2014/main" id="{DE3350A8-0F7D-4FDD-B7C6-3E3FB7829D19}"/>
              </a:ext>
            </a:extLst>
          </p:cNvPr>
          <p:cNvSpPr>
            <a:spLocks xmlns:a="http://schemas.openxmlformats.org/drawingml/2006/main" noGrp="1"/>
          </p:cNvSpPr>
          <p:nvPr/>
        </p:nvSpPr>
        <p:spPr>
          <a:xfrm xmlns:a="http://schemas.openxmlformats.org/drawingml/2006/main">
            <a:off x="1428750" y="1581150"/>
            <a:ext cx="8858250" cy="5238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325" b="1" i="0">
                <a:solidFill>
                  <a:srgbClr val="252A2E"/>
                </a:solidFill>
              </a:defRPr>
            </a:pPr>
            <a:r>
              <a:rPr sz="2325" b="1" i="0">
                <a:solidFill>
                  <a:srgbClr val="252A2E"/>
                </a:solidFill>
              </a:rPr>
              <a:t>Mexican North</a:t>
            </a:r>
          </a:p>
        </p:txBody>
      </p:sp>
      <p:sp>
        <p:nvSpPr>
          <p:cNvPr id="5" name="rule-150-229">
            <a:extLst xmlns:a="http://schemas.openxmlformats.org/drawingml/2006/main">
              <a:ext uri="{FF2B5EF4-FFF2-40B4-BE49-F238E27FC236}">
                <a16:creationId xmlns:a16="http://schemas.microsoft.com/office/drawing/2014/main" id="{B58350B4-1F67-42B5-9A79-DA6378C82AEB}"/>
              </a:ext>
            </a:extLst>
          </p:cNvPr>
          <p:cNvSpPr>
            <a:spLocks xmlns:a="http://schemas.openxmlformats.org/drawingml/2006/main" noGrp="1"/>
          </p:cNvSpPr>
          <p:nvPr/>
        </p:nvSpPr>
        <p:spPr>
          <a:xfrm xmlns:a="http://schemas.openxmlformats.org/drawingml/2006/main">
            <a:off x="1428750" y="2181225"/>
            <a:ext cx="83820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6" name="coordinate-number-1">
            <a:extLst xmlns:a="http://schemas.openxmlformats.org/drawingml/2006/main">
              <a:ext uri="{FF2B5EF4-FFF2-40B4-BE49-F238E27FC236}">
                <a16:creationId xmlns:a16="http://schemas.microsoft.com/office/drawing/2014/main" id="{738BC2D6-02FC-4C77-B594-F5FC7CD48804}"/>
              </a:ext>
            </a:extLst>
          </p:cNvPr>
          <p:cNvSpPr>
            <a:spLocks xmlns:a="http://schemas.openxmlformats.org/drawingml/2006/main" noGrp="1"/>
          </p:cNvSpPr>
          <p:nvPr/>
        </p:nvSpPr>
        <p:spPr>
          <a:xfrm xmlns:a="http://schemas.openxmlformats.org/drawingml/2006/main">
            <a:off x="685800" y="2476500"/>
            <a:ext cx="552450" cy="4286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1" i="0">
                <a:solidFill>
                  <a:srgbClr val="A04E32"/>
                </a:solidFill>
              </a:defRPr>
            </a:pPr>
            <a:r>
              <a:rPr sz="1800" b="1" i="0">
                <a:solidFill>
                  <a:srgbClr val="A04E32"/>
                </a:solidFill>
              </a:rPr>
              <a:t>02</a:t>
            </a:r>
          </a:p>
        </p:txBody>
      </p:sp>
      <p:sp>
        <p:nvSpPr>
          <p:cNvPr id="7" name="coordinate-1">
            <a:extLst xmlns:a="http://schemas.openxmlformats.org/drawingml/2006/main">
              <a:ext uri="{FF2B5EF4-FFF2-40B4-BE49-F238E27FC236}">
                <a16:creationId xmlns:a16="http://schemas.microsoft.com/office/drawing/2014/main" id="{61A794FF-4DAA-4E6F-BCF9-F71870A2022C}"/>
              </a:ext>
            </a:extLst>
          </p:cNvPr>
          <p:cNvSpPr>
            <a:spLocks xmlns:a="http://schemas.openxmlformats.org/drawingml/2006/main" noGrp="1"/>
          </p:cNvSpPr>
          <p:nvPr/>
        </p:nvSpPr>
        <p:spPr>
          <a:xfrm xmlns:a="http://schemas.openxmlformats.org/drawingml/2006/main">
            <a:off x="1428750" y="2438400"/>
            <a:ext cx="8858250" cy="5238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325" b="0" i="0">
                <a:solidFill>
                  <a:srgbClr val="252A2E"/>
                </a:solidFill>
              </a:defRPr>
            </a:pPr>
            <a:r>
              <a:rPr sz="2325" b="0" i="0">
                <a:solidFill>
                  <a:srgbClr val="252A2E"/>
                </a:solidFill>
              </a:rPr>
              <a:t>Indigenous diplomacy</a:t>
            </a:r>
          </a:p>
        </p:txBody>
      </p:sp>
      <p:sp>
        <p:nvSpPr>
          <p:cNvPr id="8" name="rule-150-319">
            <a:extLst xmlns:a="http://schemas.openxmlformats.org/drawingml/2006/main">
              <a:ext uri="{FF2B5EF4-FFF2-40B4-BE49-F238E27FC236}">
                <a16:creationId xmlns:a16="http://schemas.microsoft.com/office/drawing/2014/main" id="{310ABD10-4794-4AA4-BCB9-4FF8FC6A8654}"/>
              </a:ext>
            </a:extLst>
          </p:cNvPr>
          <p:cNvSpPr>
            <a:spLocks xmlns:a="http://schemas.openxmlformats.org/drawingml/2006/main" noGrp="1"/>
          </p:cNvSpPr>
          <p:nvPr/>
        </p:nvSpPr>
        <p:spPr>
          <a:xfrm xmlns:a="http://schemas.openxmlformats.org/drawingml/2006/main">
            <a:off x="1428750" y="3038475"/>
            <a:ext cx="83820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9" name="coordinate-number-2">
            <a:extLst xmlns:a="http://schemas.openxmlformats.org/drawingml/2006/main">
              <a:ext uri="{FF2B5EF4-FFF2-40B4-BE49-F238E27FC236}">
                <a16:creationId xmlns:a16="http://schemas.microsoft.com/office/drawing/2014/main" id="{B9D90AAB-0798-4503-83D1-6550B7716FA9}"/>
              </a:ext>
            </a:extLst>
          </p:cNvPr>
          <p:cNvSpPr>
            <a:spLocks xmlns:a="http://schemas.openxmlformats.org/drawingml/2006/main" noGrp="1"/>
          </p:cNvSpPr>
          <p:nvPr/>
        </p:nvSpPr>
        <p:spPr>
          <a:xfrm xmlns:a="http://schemas.openxmlformats.org/drawingml/2006/main">
            <a:off x="685800" y="3333750"/>
            <a:ext cx="552450" cy="4286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1" i="0">
                <a:solidFill>
                  <a:srgbClr val="A04E32"/>
                </a:solidFill>
              </a:defRPr>
            </a:pPr>
            <a:r>
              <a:rPr sz="1800" b="1" i="0">
                <a:solidFill>
                  <a:srgbClr val="A04E32"/>
                </a:solidFill>
              </a:rPr>
              <a:t>03</a:t>
            </a:r>
          </a:p>
        </p:txBody>
      </p:sp>
      <p:sp>
        <p:nvSpPr>
          <p:cNvPr id="10" name="coordinate-2">
            <a:extLst xmlns:a="http://schemas.openxmlformats.org/drawingml/2006/main">
              <a:ext uri="{FF2B5EF4-FFF2-40B4-BE49-F238E27FC236}">
                <a16:creationId xmlns:a16="http://schemas.microsoft.com/office/drawing/2014/main" id="{58A50169-424E-44BD-B378-61C06AB2AD41}"/>
              </a:ext>
            </a:extLst>
          </p:cNvPr>
          <p:cNvSpPr>
            <a:spLocks xmlns:a="http://schemas.openxmlformats.org/drawingml/2006/main" noGrp="1"/>
          </p:cNvSpPr>
          <p:nvPr/>
        </p:nvSpPr>
        <p:spPr>
          <a:xfrm xmlns:a="http://schemas.openxmlformats.org/drawingml/2006/main">
            <a:off x="1428750" y="3295650"/>
            <a:ext cx="8858250" cy="5238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325" b="0" i="0">
                <a:solidFill>
                  <a:srgbClr val="252A2E"/>
                </a:solidFill>
              </a:defRPr>
            </a:pPr>
            <a:r>
              <a:rPr sz="2325" b="0" i="0">
                <a:solidFill>
                  <a:srgbClr val="252A2E"/>
                </a:solidFill>
              </a:rPr>
              <a:t>jurisdiction</a:t>
            </a:r>
          </a:p>
        </p:txBody>
      </p:sp>
      <p:sp>
        <p:nvSpPr>
          <p:cNvPr id="11" name="rule-150-409">
            <a:extLst xmlns:a="http://schemas.openxmlformats.org/drawingml/2006/main">
              <a:ext uri="{FF2B5EF4-FFF2-40B4-BE49-F238E27FC236}">
                <a16:creationId xmlns:a16="http://schemas.microsoft.com/office/drawing/2014/main" id="{13E1AD76-CD00-4862-8190-3AA61D1D1E27}"/>
              </a:ext>
            </a:extLst>
          </p:cNvPr>
          <p:cNvSpPr>
            <a:spLocks xmlns:a="http://schemas.openxmlformats.org/drawingml/2006/main" noGrp="1"/>
          </p:cNvSpPr>
          <p:nvPr/>
        </p:nvSpPr>
        <p:spPr>
          <a:xfrm xmlns:a="http://schemas.openxmlformats.org/drawingml/2006/main">
            <a:off x="1428750" y="3895725"/>
            <a:ext cx="83820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12" name="coordinate-number-3">
            <a:extLst xmlns:a="http://schemas.openxmlformats.org/drawingml/2006/main">
              <a:ext uri="{FF2B5EF4-FFF2-40B4-BE49-F238E27FC236}">
                <a16:creationId xmlns:a16="http://schemas.microsoft.com/office/drawing/2014/main" id="{22B8ED78-2F2C-4DA1-9C37-FEB86E808C06}"/>
              </a:ext>
            </a:extLst>
          </p:cNvPr>
          <p:cNvSpPr>
            <a:spLocks xmlns:a="http://schemas.openxmlformats.org/drawingml/2006/main" noGrp="1"/>
          </p:cNvSpPr>
          <p:nvPr/>
        </p:nvSpPr>
        <p:spPr>
          <a:xfrm xmlns:a="http://schemas.openxmlformats.org/drawingml/2006/main">
            <a:off x="685800" y="4191000"/>
            <a:ext cx="552450" cy="4286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1" i="0">
                <a:solidFill>
                  <a:srgbClr val="A04E32"/>
                </a:solidFill>
              </a:defRPr>
            </a:pPr>
            <a:r>
              <a:rPr sz="1800" b="1" i="0">
                <a:solidFill>
                  <a:srgbClr val="A04E32"/>
                </a:solidFill>
              </a:rPr>
              <a:t>04</a:t>
            </a:r>
          </a:p>
        </p:txBody>
      </p:sp>
      <p:sp>
        <p:nvSpPr>
          <p:cNvPr id="13" name="coordinate-3">
            <a:extLst xmlns:a="http://schemas.openxmlformats.org/drawingml/2006/main">
              <a:ext uri="{FF2B5EF4-FFF2-40B4-BE49-F238E27FC236}">
                <a16:creationId xmlns:a16="http://schemas.microsoft.com/office/drawing/2014/main" id="{C5DDB44E-3B48-4FE5-9C70-4244499FC9A4}"/>
              </a:ext>
            </a:extLst>
          </p:cNvPr>
          <p:cNvSpPr>
            <a:spLocks xmlns:a="http://schemas.openxmlformats.org/drawingml/2006/main" noGrp="1"/>
          </p:cNvSpPr>
          <p:nvPr/>
        </p:nvSpPr>
        <p:spPr>
          <a:xfrm xmlns:a="http://schemas.openxmlformats.org/drawingml/2006/main">
            <a:off x="1428750" y="4152900"/>
            <a:ext cx="8858250" cy="5238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325" b="0" i="0">
                <a:solidFill>
                  <a:srgbClr val="252A2E"/>
                </a:solidFill>
              </a:defRPr>
            </a:pPr>
            <a:r>
              <a:rPr sz="2325" b="0" i="0">
                <a:solidFill>
                  <a:srgbClr val="252A2E"/>
                </a:solidFill>
              </a:rPr>
              <a:t>political persistence</a:t>
            </a:r>
          </a:p>
        </p:txBody>
      </p:sp>
      <p:sp>
        <p:nvSpPr>
          <p:cNvPr id="14" name="rule-150-499">
            <a:extLst xmlns:a="http://schemas.openxmlformats.org/drawingml/2006/main">
              <a:ext uri="{FF2B5EF4-FFF2-40B4-BE49-F238E27FC236}">
                <a16:creationId xmlns:a16="http://schemas.microsoft.com/office/drawing/2014/main" id="{57BC8028-2995-4306-A006-255BE16F85C8}"/>
              </a:ext>
            </a:extLst>
          </p:cNvPr>
          <p:cNvSpPr>
            <a:spLocks xmlns:a="http://schemas.openxmlformats.org/drawingml/2006/main" noGrp="1"/>
          </p:cNvSpPr>
          <p:nvPr/>
        </p:nvSpPr>
        <p:spPr>
          <a:xfrm xmlns:a="http://schemas.openxmlformats.org/drawingml/2006/main">
            <a:off x="1428750" y="4752975"/>
            <a:ext cx="83820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15" name="coordinate-number-4">
            <a:extLst xmlns:a="http://schemas.openxmlformats.org/drawingml/2006/main">
              <a:ext uri="{FF2B5EF4-FFF2-40B4-BE49-F238E27FC236}">
                <a16:creationId xmlns:a16="http://schemas.microsoft.com/office/drawing/2014/main" id="{D19E05A4-0C22-47AA-BA58-ACC0838D1BE2}"/>
              </a:ext>
            </a:extLst>
          </p:cNvPr>
          <p:cNvSpPr>
            <a:spLocks xmlns:a="http://schemas.openxmlformats.org/drawingml/2006/main" noGrp="1"/>
          </p:cNvSpPr>
          <p:nvPr/>
        </p:nvSpPr>
        <p:spPr>
          <a:xfrm xmlns:a="http://schemas.openxmlformats.org/drawingml/2006/main">
            <a:off x="685800" y="5048250"/>
            <a:ext cx="552450" cy="4286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1" i="0">
                <a:solidFill>
                  <a:srgbClr val="A04E32"/>
                </a:solidFill>
              </a:defRPr>
            </a:pPr>
            <a:r>
              <a:rPr sz="1800" b="1" i="0">
                <a:solidFill>
                  <a:srgbClr val="A04E32"/>
                </a:solidFill>
              </a:rPr>
              <a:t>05</a:t>
            </a:r>
          </a:p>
        </p:txBody>
      </p:sp>
      <p:sp>
        <p:nvSpPr>
          <p:cNvPr id="16" name="coordinate-4">
            <a:extLst xmlns:a="http://schemas.openxmlformats.org/drawingml/2006/main">
              <a:ext uri="{FF2B5EF4-FFF2-40B4-BE49-F238E27FC236}">
                <a16:creationId xmlns:a16="http://schemas.microsoft.com/office/drawing/2014/main" id="{B744E6EB-6AAB-4AEE-A8BC-4E5EAE8D680F}"/>
              </a:ext>
            </a:extLst>
          </p:cNvPr>
          <p:cNvSpPr>
            <a:spLocks xmlns:a="http://schemas.openxmlformats.org/drawingml/2006/main" noGrp="1"/>
          </p:cNvSpPr>
          <p:nvPr/>
        </p:nvSpPr>
        <p:spPr>
          <a:xfrm xmlns:a="http://schemas.openxmlformats.org/drawingml/2006/main">
            <a:off x="1428750" y="5010150"/>
            <a:ext cx="8858250" cy="5238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325" b="0" i="0">
                <a:solidFill>
                  <a:srgbClr val="252A2E"/>
                </a:solidFill>
              </a:defRPr>
            </a:pPr>
            <a:r>
              <a:rPr sz="2325" b="0" i="0">
                <a:solidFill>
                  <a:srgbClr val="252A2E"/>
                </a:solidFill>
              </a:rPr>
              <a:t>Treaty corroboration lab</a:t>
            </a:r>
          </a:p>
        </p:txBody>
      </p:sp>
      <p:sp>
        <p:nvSpPr>
          <p:cNvPr id="17" name="rule-72-666">
            <a:extLst xmlns:a="http://schemas.openxmlformats.org/drawingml/2006/main">
              <a:ext uri="{FF2B5EF4-FFF2-40B4-BE49-F238E27FC236}">
                <a16:creationId xmlns:a16="http://schemas.microsoft.com/office/drawing/2014/main" id="{CFF311D4-9BF6-45B6-AA70-9BE6C6B40E46}"/>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18" name="footer-course">
            <a:extLst xmlns:a="http://schemas.openxmlformats.org/drawingml/2006/main">
              <a:ext uri="{FF2B5EF4-FFF2-40B4-BE49-F238E27FC236}">
                <a16:creationId xmlns:a16="http://schemas.microsoft.com/office/drawing/2014/main" id="{0097CF32-E311-48B1-AD41-51CD6E49F009}"/>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66707A"/>
                </a:solidFill>
              </a:defRPr>
            </a:pPr>
            <a:r>
              <a:rPr sz="900" b="1" i="0">
                <a:solidFill>
                  <a:srgbClr val="66707A"/>
                </a:solidFill>
              </a:rPr>
              <a:t>THE AMERICAN WEST  ·  WEEK 4</a:t>
            </a:r>
          </a:p>
        </p:txBody>
      </p:sp>
      <p:sp>
        <p:nvSpPr>
          <p:cNvPr id="19" name="footer-number">
            <a:extLst xmlns:a="http://schemas.openxmlformats.org/drawingml/2006/main">
              <a:ext uri="{FF2B5EF4-FFF2-40B4-BE49-F238E27FC236}">
                <a16:creationId xmlns:a16="http://schemas.microsoft.com/office/drawing/2014/main" id="{C45BCF0B-CA66-48CE-96CF-3C0E066D7D9A}"/>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6707A"/>
                </a:solidFill>
              </a:defRPr>
            </a:pPr>
            <a:r>
              <a:rPr sz="900" b="1" i="0">
                <a:solidFill>
                  <a:srgbClr val="66707A"/>
                </a:solidFill>
              </a:rPr>
              <a:t>12 / 17</a:t>
            </a:r>
          </a:p>
        </p:txBody>
      </p:sp>
    </p:spTree>
    <p:extLst>
      <p:ext uri="{BB962C8B-B14F-4D97-AF65-F5344CB8AC3E}">
        <p14:creationId xmlns:p14="http://schemas.microsoft.com/office/powerpoint/2010/main" val="862631851"/>
      </p:ext>
    </p:extLst>
  </p:cSld>
</p:sld>
</file>

<file path=ppt/slides/slide13.xml><?xml version="1.0" encoding="utf-8"?>
<p:sld xmlns:p="http://schemas.openxmlformats.org/presentationml/2006/main">
  <p:cSld>
    <p:bg>
      <p:bgPr>
        <a:solidFill xmlns:a="http://schemas.openxmlformats.org/drawingml/2006/main">
          <a:srgbClr val="172536"/>
        </a:solidFill>
      </p:bgPr>
    </p:bg>
    <p:spTree>
      <p:nvGrpSpPr>
        <p:cNvPr id="1" name=""/>
        <p:cNvGrpSpPr/>
        <p:nvPr/>
      </p:nvGrpSpPr>
      <p:grpSpPr>
        <a:xfrm xmlns:a="http://schemas.openxmlformats.org/drawingml/2006/main"/>
      </p:grpSpPr>
      <p:sp>
        <p:nvSpPr>
          <p:cNvPr id="1" name="claim-eyebrow">
            <a:extLst xmlns:a="http://schemas.openxmlformats.org/drawingml/2006/main">
              <a:ext uri="{FF2B5EF4-FFF2-40B4-BE49-F238E27FC236}">
                <a16:creationId xmlns:a16="http://schemas.microsoft.com/office/drawing/2014/main" id="{9ED85152-CA3C-4370-B7B3-D0969C4E33DF}"/>
              </a:ext>
            </a:extLst>
          </p:cNvPr>
          <p:cNvSpPr>
            <a:spLocks xmlns:a="http://schemas.openxmlformats.org/drawingml/2006/main" noGrp="1"/>
          </p:cNvSpPr>
          <p:nvPr/>
        </p:nvSpPr>
        <p:spPr>
          <a:xfrm xmlns:a="http://schemas.openxmlformats.org/drawingml/2006/main">
            <a:off x="685800" y="666750"/>
            <a:ext cx="990600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C4A45F"/>
                </a:solidFill>
              </a:defRPr>
            </a:pPr>
            <a:r>
              <a:rPr sz="1350" b="1" i="0">
                <a:solidFill>
                  <a:srgbClr val="C4A45F"/>
                </a:solidFill>
              </a:rPr>
              <a:t>WORKING CLAIM</a:t>
            </a:r>
          </a:p>
        </p:txBody>
      </p:sp>
      <p:sp>
        <p:nvSpPr>
          <p:cNvPr id="2" name="claim">
            <a:extLst xmlns:a="http://schemas.openxmlformats.org/drawingml/2006/main">
              <a:ext uri="{FF2B5EF4-FFF2-40B4-BE49-F238E27FC236}">
                <a16:creationId xmlns:a16="http://schemas.microsoft.com/office/drawing/2014/main" id="{07125D0B-BA80-45CA-BE6B-30BE8F0F655A}"/>
              </a:ext>
            </a:extLst>
          </p:cNvPr>
          <p:cNvSpPr>
            <a:spLocks xmlns:a="http://schemas.openxmlformats.org/drawingml/2006/main" noGrp="1"/>
          </p:cNvSpPr>
          <p:nvPr/>
        </p:nvSpPr>
        <p:spPr>
          <a:xfrm xmlns:a="http://schemas.openxmlformats.org/drawingml/2006/main">
            <a:off x="685800" y="1428750"/>
            <a:ext cx="10572750" cy="31242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150" b="1" i="0">
                <a:solidFill>
                  <a:srgbClr val="FFFFFF"/>
                </a:solidFill>
              </a:defRPr>
            </a:pPr>
            <a:r>
              <a:rPr sz="3150" b="1" i="0">
                <a:solidFill>
                  <a:srgbClr val="FFFFFF"/>
                </a:solidFill>
              </a:rPr>
              <a:t>Mexico’s northern borderlands remained a field of overlapping Indigenous, Mexican, local, and foreign jurisdictions.</a:t>
            </a:r>
          </a:p>
        </p:txBody>
      </p:sp>
      <p:sp>
        <p:nvSpPr>
          <p:cNvPr id="3" name="claim-direction">
            <a:extLst xmlns:a="http://schemas.openxmlformats.org/drawingml/2006/main">
              <a:ext uri="{FF2B5EF4-FFF2-40B4-BE49-F238E27FC236}">
                <a16:creationId xmlns:a16="http://schemas.microsoft.com/office/drawing/2014/main" id="{B09D6279-0F5D-4676-A15C-F3ABD4419682}"/>
              </a:ext>
            </a:extLst>
          </p:cNvPr>
          <p:cNvSpPr>
            <a:spLocks xmlns:a="http://schemas.openxmlformats.org/drawingml/2006/main" noGrp="1"/>
          </p:cNvSpPr>
          <p:nvPr/>
        </p:nvSpPr>
        <p:spPr>
          <a:xfrm xmlns:a="http://schemas.openxmlformats.org/drawingml/2006/main">
            <a:off x="685800" y="5238750"/>
            <a:ext cx="9334500" cy="4762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650" b="0" i="0">
                <a:solidFill>
                  <a:srgbClr val="C7D0DA"/>
                </a:solidFill>
              </a:defRPr>
            </a:pPr>
            <a:r>
              <a:rPr sz="1650" b="0" i="0">
                <a:solidFill>
                  <a:srgbClr val="C7D0DA"/>
                </a:solidFill>
              </a:rPr>
              <a:t>Treat this as an interpretation to test—not a conclusion to memorize.</a:t>
            </a:r>
          </a:p>
        </p:txBody>
      </p:sp>
      <p:sp>
        <p:nvSpPr>
          <p:cNvPr id="4" name="rule-72-666">
            <a:extLst xmlns:a="http://schemas.openxmlformats.org/drawingml/2006/main">
              <a:ext uri="{FF2B5EF4-FFF2-40B4-BE49-F238E27FC236}">
                <a16:creationId xmlns:a16="http://schemas.microsoft.com/office/drawing/2014/main" id="{971DA923-7648-420E-85C5-B87B3933C160}"/>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8290A0"/>
          </a:solidFill>
          <a:ln xmlns:a="http://schemas.openxmlformats.org/drawingml/2006/main" w="0">
            <a:noFill/>
            <a:prstDash val="solid"/>
          </a:ln>
        </p:spPr>
      </p:sp>
      <p:sp>
        <p:nvSpPr>
          <p:cNvPr id="5" name="footer-course">
            <a:extLst xmlns:a="http://schemas.openxmlformats.org/drawingml/2006/main">
              <a:ext uri="{FF2B5EF4-FFF2-40B4-BE49-F238E27FC236}">
                <a16:creationId xmlns:a16="http://schemas.microsoft.com/office/drawing/2014/main" id="{531782E6-65FD-4728-B665-B18DB04A844A}"/>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CBD3DC"/>
                </a:solidFill>
              </a:defRPr>
            </a:pPr>
            <a:r>
              <a:rPr sz="900" b="1" i="0">
                <a:solidFill>
                  <a:srgbClr val="CBD3DC"/>
                </a:solidFill>
              </a:rPr>
              <a:t>THE AMERICAN WEST  ·  WEEK 4</a:t>
            </a:r>
          </a:p>
        </p:txBody>
      </p:sp>
      <p:sp>
        <p:nvSpPr>
          <p:cNvPr id="6" name="footer-number">
            <a:extLst xmlns:a="http://schemas.openxmlformats.org/drawingml/2006/main">
              <a:ext uri="{FF2B5EF4-FFF2-40B4-BE49-F238E27FC236}">
                <a16:creationId xmlns:a16="http://schemas.microsoft.com/office/drawing/2014/main" id="{B036D22A-36A5-475E-9D0D-CA3F6A30EDC6}"/>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CBD3DC"/>
                </a:solidFill>
              </a:defRPr>
            </a:pPr>
            <a:r>
              <a:rPr sz="900" b="1" i="0">
                <a:solidFill>
                  <a:srgbClr val="CBD3DC"/>
                </a:solidFill>
              </a:rPr>
              <a:t>13 / 17</a:t>
            </a:r>
          </a:p>
        </p:txBody>
      </p:sp>
    </p:spTree>
    <p:extLst>
      <p:ext uri="{BB962C8B-B14F-4D97-AF65-F5344CB8AC3E}">
        <p14:creationId xmlns:p14="http://schemas.microsoft.com/office/powerpoint/2010/main" val="2072546152"/>
      </p:ext>
    </p:extLst>
  </p:cSld>
</p:sld>
</file>

<file path=ppt/slides/slide14.xml><?xml version="1.0" encoding="utf-8"?>
<p:sld xmlns:p="http://schemas.openxmlformats.org/presentationml/2006/main">
  <p:cSld>
    <p:bg>
      <p:bgPr>
        <a:solidFill xmlns:a="http://schemas.openxmlformats.org/drawingml/2006/main">
          <a:srgbClr val="F6F0E4"/>
        </a:solidFill>
      </p:bgPr>
    </p:bg>
    <p:spTree>
      <p:nvGrpSpPr>
        <p:cNvPr id="1" name=""/>
        <p:cNvGrpSpPr/>
        <p:nvPr/>
      </p:nvGrpSpPr>
      <p:grpSpPr>
        <a:xfrm xmlns:a="http://schemas.openxmlformats.org/drawingml/2006/main"/>
      </p:grpSpPr>
      <p:sp>
        <p:nvSpPr>
          <p:cNvPr id="1" name="evidence-title">
            <a:extLst xmlns:a="http://schemas.openxmlformats.org/drawingml/2006/main">
              <a:ext uri="{FF2B5EF4-FFF2-40B4-BE49-F238E27FC236}">
                <a16:creationId xmlns:a16="http://schemas.microsoft.com/office/drawing/2014/main" id="{878B8EAF-68C7-4312-904D-82FBF31BF029}"/>
              </a:ext>
            </a:extLst>
          </p:cNvPr>
          <p:cNvSpPr>
            <a:spLocks xmlns:a="http://schemas.openxmlformats.org/drawingml/2006/main" noGrp="1"/>
          </p:cNvSpPr>
          <p:nvPr/>
        </p:nvSpPr>
        <p:spPr>
          <a:xfrm xmlns:a="http://schemas.openxmlformats.org/drawingml/2006/main">
            <a:off x="685800" y="552450"/>
            <a:ext cx="981075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850" b="1" i="0">
                <a:solidFill>
                  <a:srgbClr val="24364B"/>
                </a:solidFill>
              </a:defRPr>
            </a:pPr>
            <a:r>
              <a:rPr sz="2850" b="1" i="0">
                <a:solidFill>
                  <a:srgbClr val="24364B"/>
                </a:solidFill>
              </a:rPr>
              <a:t>Evidence that tests the claim</a:t>
            </a:r>
          </a:p>
        </p:txBody>
      </p:sp>
      <p:sp>
        <p:nvSpPr>
          <p:cNvPr id="2" name="rule-72-126">
            <a:extLst xmlns:a="http://schemas.openxmlformats.org/drawingml/2006/main">
              <a:ext uri="{FF2B5EF4-FFF2-40B4-BE49-F238E27FC236}">
                <a16:creationId xmlns:a16="http://schemas.microsoft.com/office/drawing/2014/main" id="{5069B534-C007-4690-9507-7B161AA85A95}"/>
              </a:ext>
            </a:extLst>
          </p:cNvPr>
          <p:cNvSpPr>
            <a:spLocks xmlns:a="http://schemas.openxmlformats.org/drawingml/2006/main" noGrp="1"/>
          </p:cNvSpPr>
          <p:nvPr/>
        </p:nvSpPr>
        <p:spPr>
          <a:xfrm xmlns:a="http://schemas.openxmlformats.org/drawingml/2006/main">
            <a:off x="685800" y="1200150"/>
            <a:ext cx="1143000" cy="47625"/>
          </a:xfrm>
          <a:prstGeom xmlns:a="http://schemas.openxmlformats.org/drawingml/2006/main" prst="rect">
            <a:avLst/>
          </a:prstGeom>
          <a:solidFill xmlns:a="http://schemas.openxmlformats.org/drawingml/2006/main">
            <a:srgbClr val="A04E32"/>
          </a:solidFill>
          <a:ln xmlns:a="http://schemas.openxmlformats.org/drawingml/2006/main" w="0">
            <a:noFill/>
            <a:prstDash val="solid"/>
          </a:ln>
        </p:spPr>
      </p:sp>
      <p:sp>
        <p:nvSpPr>
          <p:cNvPr id="3" name="evidence-number-0">
            <a:extLst xmlns:a="http://schemas.openxmlformats.org/drawingml/2006/main">
              <a:ext uri="{FF2B5EF4-FFF2-40B4-BE49-F238E27FC236}">
                <a16:creationId xmlns:a16="http://schemas.microsoft.com/office/drawing/2014/main" id="{63B66200-DD39-4F62-9AB7-2BEAE86CECDA}"/>
              </a:ext>
            </a:extLst>
          </p:cNvPr>
          <p:cNvSpPr>
            <a:spLocks xmlns:a="http://schemas.openxmlformats.org/drawingml/2006/main" noGrp="1"/>
          </p:cNvSpPr>
          <p:nvPr/>
        </p:nvSpPr>
        <p:spPr>
          <a:xfrm xmlns:a="http://schemas.openxmlformats.org/drawingml/2006/main">
            <a:off x="685800" y="1657350"/>
            <a:ext cx="533400" cy="571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000" b="1" i="0">
                <a:solidFill>
                  <a:srgbClr val="A04E32"/>
                </a:solidFill>
              </a:defRPr>
            </a:pPr>
            <a:r>
              <a:rPr sz="3000" b="1" i="0">
                <a:solidFill>
                  <a:srgbClr val="A04E32"/>
                </a:solidFill>
              </a:rPr>
              <a:t>1</a:t>
            </a:r>
          </a:p>
        </p:txBody>
      </p:sp>
      <p:sp>
        <p:nvSpPr>
          <p:cNvPr id="4" name="evidence-0">
            <a:extLst xmlns:a="http://schemas.openxmlformats.org/drawingml/2006/main">
              <a:ext uri="{FF2B5EF4-FFF2-40B4-BE49-F238E27FC236}">
                <a16:creationId xmlns:a16="http://schemas.microsoft.com/office/drawing/2014/main" id="{E5437B70-EC0A-4B02-A03A-9C5957FFAD14}"/>
              </a:ext>
            </a:extLst>
          </p:cNvPr>
          <p:cNvSpPr>
            <a:spLocks xmlns:a="http://schemas.openxmlformats.org/drawingml/2006/main" noGrp="1"/>
          </p:cNvSpPr>
          <p:nvPr/>
        </p:nvSpPr>
        <p:spPr>
          <a:xfrm xmlns:a="http://schemas.openxmlformats.org/drawingml/2006/main">
            <a:off x="1504950" y="1638300"/>
            <a:ext cx="885825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025" b="0" i="0">
                <a:solidFill>
                  <a:srgbClr val="252A2E"/>
                </a:solidFill>
              </a:defRPr>
            </a:pPr>
            <a:r>
              <a:rPr sz="2025" b="0" i="0">
                <a:solidFill>
                  <a:srgbClr val="252A2E"/>
                </a:solidFill>
              </a:rPr>
              <a:t>Distant national governments had limited enforcement capacity.</a:t>
            </a:r>
          </a:p>
        </p:txBody>
      </p:sp>
      <p:sp>
        <p:nvSpPr>
          <p:cNvPr id="5" name="rule-158-280">
            <a:extLst xmlns:a="http://schemas.openxmlformats.org/drawingml/2006/main">
              <a:ext uri="{FF2B5EF4-FFF2-40B4-BE49-F238E27FC236}">
                <a16:creationId xmlns:a16="http://schemas.microsoft.com/office/drawing/2014/main" id="{09D385BE-5803-4625-889C-84025892CD52}"/>
              </a:ext>
            </a:extLst>
          </p:cNvPr>
          <p:cNvSpPr>
            <a:spLocks xmlns:a="http://schemas.openxmlformats.org/drawingml/2006/main" noGrp="1"/>
          </p:cNvSpPr>
          <p:nvPr/>
        </p:nvSpPr>
        <p:spPr>
          <a:xfrm xmlns:a="http://schemas.openxmlformats.org/drawingml/2006/main">
            <a:off x="1504950" y="2667000"/>
            <a:ext cx="809625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6" name="evidence-number-1">
            <a:extLst xmlns:a="http://schemas.openxmlformats.org/drawingml/2006/main">
              <a:ext uri="{FF2B5EF4-FFF2-40B4-BE49-F238E27FC236}">
                <a16:creationId xmlns:a16="http://schemas.microsoft.com/office/drawing/2014/main" id="{ABAEC216-C681-411C-9D1F-8DC77430F2CB}"/>
              </a:ext>
            </a:extLst>
          </p:cNvPr>
          <p:cNvSpPr>
            <a:spLocks xmlns:a="http://schemas.openxmlformats.org/drawingml/2006/main" noGrp="1"/>
          </p:cNvSpPr>
          <p:nvPr/>
        </p:nvSpPr>
        <p:spPr>
          <a:xfrm xmlns:a="http://schemas.openxmlformats.org/drawingml/2006/main">
            <a:off x="685800" y="3009900"/>
            <a:ext cx="533400" cy="571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000" b="1" i="0">
                <a:solidFill>
                  <a:srgbClr val="A04E32"/>
                </a:solidFill>
              </a:defRPr>
            </a:pPr>
            <a:r>
              <a:rPr sz="3000" b="1" i="0">
                <a:solidFill>
                  <a:srgbClr val="A04E32"/>
                </a:solidFill>
              </a:rPr>
              <a:t>2</a:t>
            </a:r>
          </a:p>
        </p:txBody>
      </p:sp>
      <p:sp>
        <p:nvSpPr>
          <p:cNvPr id="7" name="evidence-1">
            <a:extLst xmlns:a="http://schemas.openxmlformats.org/drawingml/2006/main">
              <a:ext uri="{FF2B5EF4-FFF2-40B4-BE49-F238E27FC236}">
                <a16:creationId xmlns:a16="http://schemas.microsoft.com/office/drawing/2014/main" id="{54846C51-73C5-429A-ABCD-B96D265496DC}"/>
              </a:ext>
            </a:extLst>
          </p:cNvPr>
          <p:cNvSpPr>
            <a:spLocks xmlns:a="http://schemas.openxmlformats.org/drawingml/2006/main" noGrp="1"/>
          </p:cNvSpPr>
          <p:nvPr/>
        </p:nvSpPr>
        <p:spPr>
          <a:xfrm xmlns:a="http://schemas.openxmlformats.org/drawingml/2006/main">
            <a:off x="1504950" y="2990850"/>
            <a:ext cx="885825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025" b="0" i="0">
                <a:solidFill>
                  <a:srgbClr val="252A2E"/>
                </a:solidFill>
              </a:defRPr>
            </a:pPr>
            <a:r>
              <a:rPr sz="2025" b="0" i="0">
                <a:solidFill>
                  <a:srgbClr val="252A2E"/>
                </a:solidFill>
              </a:rPr>
              <a:t>Native diplomacy crossed imposed boundaries.</a:t>
            </a:r>
          </a:p>
        </p:txBody>
      </p:sp>
      <p:sp>
        <p:nvSpPr>
          <p:cNvPr id="8" name="rule-158-422">
            <a:extLst xmlns:a="http://schemas.openxmlformats.org/drawingml/2006/main">
              <a:ext uri="{FF2B5EF4-FFF2-40B4-BE49-F238E27FC236}">
                <a16:creationId xmlns:a16="http://schemas.microsoft.com/office/drawing/2014/main" id="{3D55D062-58BA-44F9-8D77-FDE2EFD331B9}"/>
              </a:ext>
            </a:extLst>
          </p:cNvPr>
          <p:cNvSpPr>
            <a:spLocks xmlns:a="http://schemas.openxmlformats.org/drawingml/2006/main" noGrp="1"/>
          </p:cNvSpPr>
          <p:nvPr/>
        </p:nvSpPr>
        <p:spPr>
          <a:xfrm xmlns:a="http://schemas.openxmlformats.org/drawingml/2006/main">
            <a:off x="1504950" y="4019550"/>
            <a:ext cx="809625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9" name="evidence-number-2">
            <a:extLst xmlns:a="http://schemas.openxmlformats.org/drawingml/2006/main">
              <a:ext uri="{FF2B5EF4-FFF2-40B4-BE49-F238E27FC236}">
                <a16:creationId xmlns:a16="http://schemas.microsoft.com/office/drawing/2014/main" id="{0CB913ED-D2AC-4234-9D99-5488990DD62F}"/>
              </a:ext>
            </a:extLst>
          </p:cNvPr>
          <p:cNvSpPr>
            <a:spLocks xmlns:a="http://schemas.openxmlformats.org/drawingml/2006/main" noGrp="1"/>
          </p:cNvSpPr>
          <p:nvPr/>
        </p:nvSpPr>
        <p:spPr>
          <a:xfrm xmlns:a="http://schemas.openxmlformats.org/drawingml/2006/main">
            <a:off x="685800" y="4362450"/>
            <a:ext cx="533400" cy="571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000" b="1" i="0">
                <a:solidFill>
                  <a:srgbClr val="A04E32"/>
                </a:solidFill>
              </a:defRPr>
            </a:pPr>
            <a:r>
              <a:rPr sz="3000" b="1" i="0">
                <a:solidFill>
                  <a:srgbClr val="A04E32"/>
                </a:solidFill>
              </a:rPr>
              <a:t>3</a:t>
            </a:r>
          </a:p>
        </p:txBody>
      </p:sp>
      <p:sp>
        <p:nvSpPr>
          <p:cNvPr id="10" name="evidence-2">
            <a:extLst xmlns:a="http://schemas.openxmlformats.org/drawingml/2006/main">
              <a:ext uri="{FF2B5EF4-FFF2-40B4-BE49-F238E27FC236}">
                <a16:creationId xmlns:a16="http://schemas.microsoft.com/office/drawing/2014/main" id="{396AB05C-E183-4A94-95AE-3D833D33B116}"/>
              </a:ext>
            </a:extLst>
          </p:cNvPr>
          <p:cNvSpPr>
            <a:spLocks xmlns:a="http://schemas.openxmlformats.org/drawingml/2006/main" noGrp="1"/>
          </p:cNvSpPr>
          <p:nvPr/>
        </p:nvSpPr>
        <p:spPr>
          <a:xfrm xmlns:a="http://schemas.openxmlformats.org/drawingml/2006/main">
            <a:off x="1504950" y="4343400"/>
            <a:ext cx="885825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025" b="0" i="0">
                <a:solidFill>
                  <a:srgbClr val="252A2E"/>
                </a:solidFill>
              </a:defRPr>
            </a:pPr>
            <a:r>
              <a:rPr sz="2025" b="0" i="0">
                <a:solidFill>
                  <a:srgbClr val="252A2E"/>
                </a:solidFill>
              </a:rPr>
              <a:t>Wording may not capture oral negotiations.</a:t>
            </a:r>
          </a:p>
        </p:txBody>
      </p:sp>
      <p:sp>
        <p:nvSpPr>
          <p:cNvPr id="11" name="rule-72-666">
            <a:extLst xmlns:a="http://schemas.openxmlformats.org/drawingml/2006/main">
              <a:ext uri="{FF2B5EF4-FFF2-40B4-BE49-F238E27FC236}">
                <a16:creationId xmlns:a16="http://schemas.microsoft.com/office/drawing/2014/main" id="{7BA62C63-D426-4829-8920-03D7A46042FD}"/>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12" name="footer-course">
            <a:extLst xmlns:a="http://schemas.openxmlformats.org/drawingml/2006/main">
              <a:ext uri="{FF2B5EF4-FFF2-40B4-BE49-F238E27FC236}">
                <a16:creationId xmlns:a16="http://schemas.microsoft.com/office/drawing/2014/main" id="{EB3F457C-E4A9-4CA9-A629-F046EF929E0D}"/>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66707A"/>
                </a:solidFill>
              </a:defRPr>
            </a:pPr>
            <a:r>
              <a:rPr sz="900" b="1" i="0">
                <a:solidFill>
                  <a:srgbClr val="66707A"/>
                </a:solidFill>
              </a:rPr>
              <a:t>THE AMERICAN WEST  ·  WEEK 4</a:t>
            </a:r>
          </a:p>
        </p:txBody>
      </p:sp>
      <p:sp>
        <p:nvSpPr>
          <p:cNvPr id="13" name="footer-number">
            <a:extLst xmlns:a="http://schemas.openxmlformats.org/drawingml/2006/main">
              <a:ext uri="{FF2B5EF4-FFF2-40B4-BE49-F238E27FC236}">
                <a16:creationId xmlns:a16="http://schemas.microsoft.com/office/drawing/2014/main" id="{CF196D02-665A-4E55-B42A-0AB81229B693}"/>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6707A"/>
                </a:solidFill>
              </a:defRPr>
            </a:pPr>
            <a:r>
              <a:rPr sz="900" b="1" i="0">
                <a:solidFill>
                  <a:srgbClr val="66707A"/>
                </a:solidFill>
              </a:rPr>
              <a:t>14 / 17</a:t>
            </a:r>
          </a:p>
        </p:txBody>
      </p:sp>
    </p:spTree>
    <p:extLst>
      <p:ext uri="{BB962C8B-B14F-4D97-AF65-F5344CB8AC3E}">
        <p14:creationId xmlns:p14="http://schemas.microsoft.com/office/powerpoint/2010/main" val="613881560"/>
      </p:ext>
    </p:extLst>
  </p:cSld>
</p:sld>
</file>

<file path=ppt/slides/slide15.xml><?xml version="1.0" encoding="utf-8"?>
<p:sld xmlns:p="http://schemas.openxmlformats.org/presentationml/2006/main">
  <p:cSld>
    <p:bg>
      <p:bgPr>
        <a:solidFill xmlns:a="http://schemas.openxmlformats.org/drawingml/2006/main">
          <a:srgbClr val="FFFDF8"/>
        </a:solidFill>
      </p:bgPr>
    </p:bg>
    <p:spTree>
      <p:nvGrpSpPr>
        <p:cNvPr id="1" name=""/>
        <p:cNvGrpSpPr/>
        <p:nvPr/>
      </p:nvGrpSpPr>
      <p:grpSpPr>
        <a:xfrm xmlns:a="http://schemas.openxmlformats.org/drawingml/2006/main"/>
      </p:grpSpPr>
      <p:sp>
        <p:nvSpPr>
          <p:cNvPr id="1" name="source-title">
            <a:extLst xmlns:a="http://schemas.openxmlformats.org/drawingml/2006/main">
              <a:ext uri="{FF2B5EF4-FFF2-40B4-BE49-F238E27FC236}">
                <a16:creationId xmlns:a16="http://schemas.microsoft.com/office/drawing/2014/main" id="{FEFEB0D5-7B21-418A-BFD2-D555DEF1B166}"/>
              </a:ext>
            </a:extLst>
          </p:cNvPr>
          <p:cNvSpPr>
            <a:spLocks xmlns:a="http://schemas.openxmlformats.org/drawingml/2006/main" noGrp="1"/>
          </p:cNvSpPr>
          <p:nvPr/>
        </p:nvSpPr>
        <p:spPr>
          <a:xfrm xmlns:a="http://schemas.openxmlformats.org/drawingml/2006/main">
            <a:off x="685800" y="609600"/>
            <a:ext cx="9525000" cy="5905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000" b="1" i="0">
                <a:solidFill>
                  <a:srgbClr val="24364B"/>
                </a:solidFill>
              </a:defRPr>
            </a:pPr>
            <a:r>
              <a:rPr sz="3000" b="1" i="0">
                <a:solidFill>
                  <a:srgbClr val="24364B"/>
                </a:solidFill>
              </a:rPr>
              <a:t>A source is not a window</a:t>
            </a:r>
          </a:p>
        </p:txBody>
      </p:sp>
      <p:sp>
        <p:nvSpPr>
          <p:cNvPr id="2" name="source-question">
            <a:extLst xmlns:a="http://schemas.openxmlformats.org/drawingml/2006/main">
              <a:ext uri="{FF2B5EF4-FFF2-40B4-BE49-F238E27FC236}">
                <a16:creationId xmlns:a16="http://schemas.microsoft.com/office/drawing/2014/main" id="{7160FCBB-C218-4750-B752-E6375C2025CA}"/>
              </a:ext>
            </a:extLst>
          </p:cNvPr>
          <p:cNvSpPr>
            <a:spLocks xmlns:a="http://schemas.openxmlformats.org/drawingml/2006/main" noGrp="1"/>
          </p:cNvSpPr>
          <p:nvPr/>
        </p:nvSpPr>
        <p:spPr>
          <a:xfrm xmlns:a="http://schemas.openxmlformats.org/drawingml/2006/main">
            <a:off x="685800" y="1524000"/>
            <a:ext cx="10001250" cy="12001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325" b="1" i="0">
                <a:solidFill>
                  <a:srgbClr val="252A2E"/>
                </a:solidFill>
              </a:defRPr>
            </a:pPr>
            <a:r>
              <a:rPr sz="2325" b="1" i="0">
                <a:solidFill>
                  <a:srgbClr val="252A2E"/>
                </a:solidFill>
              </a:rPr>
              <a:t>What can this source show about mexican north—and what must be corroborated elsewhere?</a:t>
            </a:r>
          </a:p>
        </p:txBody>
      </p:sp>
      <p:sp>
        <p:nvSpPr>
          <p:cNvPr id="3" name="source-label-0">
            <a:extLst xmlns:a="http://schemas.openxmlformats.org/drawingml/2006/main">
              <a:ext uri="{FF2B5EF4-FFF2-40B4-BE49-F238E27FC236}">
                <a16:creationId xmlns:a16="http://schemas.microsoft.com/office/drawing/2014/main" id="{3169591B-CACC-4113-BCF7-93C48C016AE0}"/>
              </a:ext>
            </a:extLst>
          </p:cNvPr>
          <p:cNvSpPr>
            <a:spLocks xmlns:a="http://schemas.openxmlformats.org/drawingml/2006/main" noGrp="1"/>
          </p:cNvSpPr>
          <p:nvPr/>
        </p:nvSpPr>
        <p:spPr>
          <a:xfrm xmlns:a="http://schemas.openxmlformats.org/drawingml/2006/main">
            <a:off x="685800" y="3181350"/>
            <a:ext cx="1809750" cy="381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A04E32"/>
                </a:solidFill>
              </a:defRPr>
            </a:pPr>
            <a:r>
              <a:rPr sz="1350" b="1" i="0">
                <a:solidFill>
                  <a:srgbClr val="A04E32"/>
                </a:solidFill>
              </a:rPr>
              <a:t>SOURCE</a:t>
            </a:r>
          </a:p>
        </p:txBody>
      </p:sp>
      <p:sp>
        <p:nvSpPr>
          <p:cNvPr id="4" name="source-move-0">
            <a:extLst xmlns:a="http://schemas.openxmlformats.org/drawingml/2006/main">
              <a:ext uri="{FF2B5EF4-FFF2-40B4-BE49-F238E27FC236}">
                <a16:creationId xmlns:a16="http://schemas.microsoft.com/office/drawing/2014/main" id="{60C64893-586A-4A9D-BB2E-AB8D8CF5FFD7}"/>
              </a:ext>
            </a:extLst>
          </p:cNvPr>
          <p:cNvSpPr>
            <a:spLocks xmlns:a="http://schemas.openxmlformats.org/drawingml/2006/main" noGrp="1"/>
          </p:cNvSpPr>
          <p:nvPr/>
        </p:nvSpPr>
        <p:spPr>
          <a:xfrm xmlns:a="http://schemas.openxmlformats.org/drawingml/2006/main">
            <a:off x="2667000" y="3143250"/>
            <a:ext cx="7715250" cy="4572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0" i="0">
                <a:solidFill>
                  <a:srgbClr val="252A2E"/>
                </a:solidFill>
              </a:defRPr>
            </a:pPr>
            <a:r>
              <a:rPr sz="1800" b="0" i="0">
                <a:solidFill>
                  <a:srgbClr val="252A2E"/>
                </a:solidFill>
              </a:rPr>
              <a:t>Who created it—and whose authority made it legible?</a:t>
            </a:r>
          </a:p>
        </p:txBody>
      </p:sp>
      <p:sp>
        <p:nvSpPr>
          <p:cNvPr id="5" name="source-label-1">
            <a:extLst xmlns:a="http://schemas.openxmlformats.org/drawingml/2006/main">
              <a:ext uri="{FF2B5EF4-FFF2-40B4-BE49-F238E27FC236}">
                <a16:creationId xmlns:a16="http://schemas.microsoft.com/office/drawing/2014/main" id="{5A552834-BFA1-4611-BBF8-C9645B520F62}"/>
              </a:ext>
            </a:extLst>
          </p:cNvPr>
          <p:cNvSpPr>
            <a:spLocks xmlns:a="http://schemas.openxmlformats.org/drawingml/2006/main" noGrp="1"/>
          </p:cNvSpPr>
          <p:nvPr/>
        </p:nvSpPr>
        <p:spPr>
          <a:xfrm xmlns:a="http://schemas.openxmlformats.org/drawingml/2006/main">
            <a:off x="685800" y="3867150"/>
            <a:ext cx="1809750" cy="381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A04E32"/>
                </a:solidFill>
              </a:defRPr>
            </a:pPr>
            <a:r>
              <a:rPr sz="1350" b="1" i="0">
                <a:solidFill>
                  <a:srgbClr val="A04E32"/>
                </a:solidFill>
              </a:rPr>
              <a:t>CONTEXT</a:t>
            </a:r>
          </a:p>
        </p:txBody>
      </p:sp>
      <p:sp>
        <p:nvSpPr>
          <p:cNvPr id="6" name="source-move-1">
            <a:extLst xmlns:a="http://schemas.openxmlformats.org/drawingml/2006/main">
              <a:ext uri="{FF2B5EF4-FFF2-40B4-BE49-F238E27FC236}">
                <a16:creationId xmlns:a16="http://schemas.microsoft.com/office/drawing/2014/main" id="{8062C5B1-92A9-4342-B71E-68EE26AE3077}"/>
              </a:ext>
            </a:extLst>
          </p:cNvPr>
          <p:cNvSpPr>
            <a:spLocks xmlns:a="http://schemas.openxmlformats.org/drawingml/2006/main" noGrp="1"/>
          </p:cNvSpPr>
          <p:nvPr/>
        </p:nvSpPr>
        <p:spPr>
          <a:xfrm xmlns:a="http://schemas.openxmlformats.org/drawingml/2006/main">
            <a:off x="2667000" y="3829050"/>
            <a:ext cx="7715250" cy="4572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0" i="0">
                <a:solidFill>
                  <a:srgbClr val="252A2E"/>
                </a:solidFill>
              </a:defRPr>
            </a:pPr>
            <a:r>
              <a:rPr sz="1800" b="0" i="0">
                <a:solidFill>
                  <a:srgbClr val="252A2E"/>
                </a:solidFill>
              </a:rPr>
              <a:t>What conditions shaped what could be recorded?</a:t>
            </a:r>
          </a:p>
        </p:txBody>
      </p:sp>
      <p:sp>
        <p:nvSpPr>
          <p:cNvPr id="7" name="source-label-2">
            <a:extLst xmlns:a="http://schemas.openxmlformats.org/drawingml/2006/main">
              <a:ext uri="{FF2B5EF4-FFF2-40B4-BE49-F238E27FC236}">
                <a16:creationId xmlns:a16="http://schemas.microsoft.com/office/drawing/2014/main" id="{1990202E-CFD5-4BDB-B4AD-75C75B5044F6}"/>
              </a:ext>
            </a:extLst>
          </p:cNvPr>
          <p:cNvSpPr>
            <a:spLocks xmlns:a="http://schemas.openxmlformats.org/drawingml/2006/main" noGrp="1"/>
          </p:cNvSpPr>
          <p:nvPr/>
        </p:nvSpPr>
        <p:spPr>
          <a:xfrm xmlns:a="http://schemas.openxmlformats.org/drawingml/2006/main">
            <a:off x="685800" y="4552950"/>
            <a:ext cx="1809750" cy="381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A04E32"/>
                </a:solidFill>
              </a:defRPr>
            </a:pPr>
            <a:r>
              <a:rPr sz="1350" b="1" i="0">
                <a:solidFill>
                  <a:srgbClr val="A04E32"/>
                </a:solidFill>
              </a:rPr>
              <a:t>PURPOSE</a:t>
            </a:r>
          </a:p>
        </p:txBody>
      </p:sp>
      <p:sp>
        <p:nvSpPr>
          <p:cNvPr id="8" name="source-move-2">
            <a:extLst xmlns:a="http://schemas.openxmlformats.org/drawingml/2006/main">
              <a:ext uri="{FF2B5EF4-FFF2-40B4-BE49-F238E27FC236}">
                <a16:creationId xmlns:a16="http://schemas.microsoft.com/office/drawing/2014/main" id="{F284F780-C79F-40F9-A0B2-7ACEA5A8BFB9}"/>
              </a:ext>
            </a:extLst>
          </p:cNvPr>
          <p:cNvSpPr>
            <a:spLocks xmlns:a="http://schemas.openxmlformats.org/drawingml/2006/main" noGrp="1"/>
          </p:cNvSpPr>
          <p:nvPr/>
        </p:nvSpPr>
        <p:spPr>
          <a:xfrm xmlns:a="http://schemas.openxmlformats.org/drawingml/2006/main">
            <a:off x="2667000" y="4514850"/>
            <a:ext cx="7715250" cy="4572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0" i="0">
                <a:solidFill>
                  <a:srgbClr val="252A2E"/>
                </a:solidFill>
              </a:defRPr>
            </a:pPr>
            <a:r>
              <a:rPr sz="1800" b="0" i="0">
                <a:solidFill>
                  <a:srgbClr val="252A2E"/>
                </a:solidFill>
              </a:rPr>
              <a:t>What action or belief did the source seek to produce?</a:t>
            </a:r>
          </a:p>
        </p:txBody>
      </p:sp>
      <p:sp>
        <p:nvSpPr>
          <p:cNvPr id="9" name="source-label-3">
            <a:extLst xmlns:a="http://schemas.openxmlformats.org/drawingml/2006/main">
              <a:ext uri="{FF2B5EF4-FFF2-40B4-BE49-F238E27FC236}">
                <a16:creationId xmlns:a16="http://schemas.microsoft.com/office/drawing/2014/main" id="{94238B1C-49DB-4FB5-9E77-D4B68DD27A8E}"/>
              </a:ext>
            </a:extLst>
          </p:cNvPr>
          <p:cNvSpPr>
            <a:spLocks xmlns:a="http://schemas.openxmlformats.org/drawingml/2006/main" noGrp="1"/>
          </p:cNvSpPr>
          <p:nvPr/>
        </p:nvSpPr>
        <p:spPr>
          <a:xfrm xmlns:a="http://schemas.openxmlformats.org/drawingml/2006/main">
            <a:off x="685800" y="5238750"/>
            <a:ext cx="1809750" cy="381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A04E32"/>
                </a:solidFill>
              </a:defRPr>
            </a:pPr>
            <a:r>
              <a:rPr sz="1350" b="1" i="0">
                <a:solidFill>
                  <a:srgbClr val="A04E32"/>
                </a:solidFill>
              </a:rPr>
              <a:t>CORROBORATE</a:t>
            </a:r>
          </a:p>
        </p:txBody>
      </p:sp>
      <p:sp>
        <p:nvSpPr>
          <p:cNvPr id="10" name="source-move-3">
            <a:extLst xmlns:a="http://schemas.openxmlformats.org/drawingml/2006/main">
              <a:ext uri="{FF2B5EF4-FFF2-40B4-BE49-F238E27FC236}">
                <a16:creationId xmlns:a16="http://schemas.microsoft.com/office/drawing/2014/main" id="{2BA73BC0-EF06-4F34-BB65-A7A608D97A13}"/>
              </a:ext>
            </a:extLst>
          </p:cNvPr>
          <p:cNvSpPr>
            <a:spLocks xmlns:a="http://schemas.openxmlformats.org/drawingml/2006/main" noGrp="1"/>
          </p:cNvSpPr>
          <p:nvPr/>
        </p:nvSpPr>
        <p:spPr>
          <a:xfrm xmlns:a="http://schemas.openxmlformats.org/drawingml/2006/main">
            <a:off x="2667000" y="5200650"/>
            <a:ext cx="7715250" cy="4572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0" i="0">
                <a:solidFill>
                  <a:srgbClr val="252A2E"/>
                </a:solidFill>
              </a:defRPr>
            </a:pPr>
            <a:r>
              <a:rPr sz="1800" b="0" i="0">
                <a:solidFill>
                  <a:srgbClr val="252A2E"/>
                </a:solidFill>
              </a:rPr>
              <a:t>What different source would test its limits?</a:t>
            </a:r>
          </a:p>
        </p:txBody>
      </p:sp>
      <p:sp>
        <p:nvSpPr>
          <p:cNvPr id="11" name="rule-72-666">
            <a:extLst xmlns:a="http://schemas.openxmlformats.org/drawingml/2006/main">
              <a:ext uri="{FF2B5EF4-FFF2-40B4-BE49-F238E27FC236}">
                <a16:creationId xmlns:a16="http://schemas.microsoft.com/office/drawing/2014/main" id="{BEFA290F-7BB4-4C99-8BF6-6BCFBC9D5AE7}"/>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12" name="footer-course">
            <a:extLst xmlns:a="http://schemas.openxmlformats.org/drawingml/2006/main">
              <a:ext uri="{FF2B5EF4-FFF2-40B4-BE49-F238E27FC236}">
                <a16:creationId xmlns:a16="http://schemas.microsoft.com/office/drawing/2014/main" id="{2E4C77F9-E9EB-42AC-8ECE-89AF8FF70BB8}"/>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66707A"/>
                </a:solidFill>
              </a:defRPr>
            </a:pPr>
            <a:r>
              <a:rPr sz="900" b="1" i="0">
                <a:solidFill>
                  <a:srgbClr val="66707A"/>
                </a:solidFill>
              </a:rPr>
              <a:t>THE AMERICAN WEST  ·  WEEK 4</a:t>
            </a:r>
          </a:p>
        </p:txBody>
      </p:sp>
      <p:sp>
        <p:nvSpPr>
          <p:cNvPr id="13" name="footer-number">
            <a:extLst xmlns:a="http://schemas.openxmlformats.org/drawingml/2006/main">
              <a:ext uri="{FF2B5EF4-FFF2-40B4-BE49-F238E27FC236}">
                <a16:creationId xmlns:a16="http://schemas.microsoft.com/office/drawing/2014/main" id="{89AD9354-073D-4B2C-96BC-C048FA89BFA0}"/>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6707A"/>
                </a:solidFill>
              </a:defRPr>
            </a:pPr>
            <a:r>
              <a:rPr sz="900" b="1" i="0">
                <a:solidFill>
                  <a:srgbClr val="66707A"/>
                </a:solidFill>
              </a:rPr>
              <a:t>15 / 17</a:t>
            </a:r>
          </a:p>
        </p:txBody>
      </p:sp>
    </p:spTree>
    <p:extLst>
      <p:ext uri="{BB962C8B-B14F-4D97-AF65-F5344CB8AC3E}">
        <p14:creationId xmlns:p14="http://schemas.microsoft.com/office/powerpoint/2010/main" val="632368117"/>
      </p:ext>
    </p:extLst>
  </p:cSld>
</p:sld>
</file>

<file path=ppt/slides/slide16.xml><?xml version="1.0" encoding="utf-8"?>
<p:sld xmlns:p="http://schemas.openxmlformats.org/presentationml/2006/main">
  <p:cSld>
    <p:bg>
      <p:bgPr>
        <a:solidFill xmlns:a="http://schemas.openxmlformats.org/drawingml/2006/main">
          <a:srgbClr val="53604F"/>
        </a:solidFill>
      </p:bgPr>
    </p:bg>
    <p:spTree>
      <p:nvGrpSpPr>
        <p:cNvPr id="1" name=""/>
        <p:cNvGrpSpPr/>
        <p:nvPr/>
      </p:nvGrpSpPr>
      <p:grpSpPr>
        <a:xfrm xmlns:a="http://schemas.openxmlformats.org/drawingml/2006/main"/>
      </p:grpSpPr>
      <p:sp>
        <p:nvSpPr>
          <p:cNvPr id="1" name="activity-eyebrow">
            <a:extLst xmlns:a="http://schemas.openxmlformats.org/drawingml/2006/main">
              <a:ext uri="{FF2B5EF4-FFF2-40B4-BE49-F238E27FC236}">
                <a16:creationId xmlns:a16="http://schemas.microsoft.com/office/drawing/2014/main" id="{960A997C-6D07-4ADC-8E01-BD6998FC55D4}"/>
              </a:ext>
            </a:extLst>
          </p:cNvPr>
          <p:cNvSpPr>
            <a:spLocks xmlns:a="http://schemas.openxmlformats.org/drawingml/2006/main" noGrp="1"/>
          </p:cNvSpPr>
          <p:nvPr/>
        </p:nvSpPr>
        <p:spPr>
          <a:xfrm xmlns:a="http://schemas.openxmlformats.org/drawingml/2006/main">
            <a:off x="685800" y="628650"/>
            <a:ext cx="952500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E1D4AE"/>
                </a:solidFill>
              </a:defRPr>
            </a:pPr>
            <a:r>
              <a:rPr sz="1350" b="1" i="0">
                <a:solidFill>
                  <a:srgbClr val="E1D4AE"/>
                </a:solidFill>
              </a:rPr>
              <a:t>MAKE THE INTERPRETATION</a:t>
            </a:r>
          </a:p>
        </p:txBody>
      </p:sp>
      <p:sp>
        <p:nvSpPr>
          <p:cNvPr id="2" name="activity-prompt">
            <a:extLst xmlns:a="http://schemas.openxmlformats.org/drawingml/2006/main">
              <a:ext uri="{FF2B5EF4-FFF2-40B4-BE49-F238E27FC236}">
                <a16:creationId xmlns:a16="http://schemas.microsoft.com/office/drawing/2014/main" id="{4FA1035C-4B08-4A97-A0C0-914821CC959E}"/>
              </a:ext>
            </a:extLst>
          </p:cNvPr>
          <p:cNvSpPr>
            <a:spLocks xmlns:a="http://schemas.openxmlformats.org/drawingml/2006/main" noGrp="1"/>
          </p:cNvSpPr>
          <p:nvPr/>
        </p:nvSpPr>
        <p:spPr>
          <a:xfrm xmlns:a="http://schemas.openxmlformats.org/drawingml/2006/main">
            <a:off x="685800" y="1276350"/>
            <a:ext cx="10287000" cy="1809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700" b="1" i="0">
                <a:solidFill>
                  <a:srgbClr val="FFFFFF"/>
                </a:solidFill>
              </a:defRPr>
            </a:pPr>
            <a:r>
              <a:rPr sz="2700" b="1" i="0">
                <a:solidFill>
                  <a:srgbClr val="FFFFFF"/>
                </a:solidFill>
              </a:rPr>
              <a:t>Corroborate one clause with a council record and one later implementation document; revise your initial interpretation.</a:t>
            </a:r>
          </a:p>
        </p:txBody>
      </p:sp>
      <p:sp>
        <p:nvSpPr>
          <p:cNvPr id="3" name="activity-step-1">
            <a:extLst xmlns:a="http://schemas.openxmlformats.org/drawingml/2006/main">
              <a:ext uri="{FF2B5EF4-FFF2-40B4-BE49-F238E27FC236}">
                <a16:creationId xmlns:a16="http://schemas.microsoft.com/office/drawing/2014/main" id="{2D67EB26-1F7D-4245-B04D-58A09F56E199}"/>
              </a:ext>
            </a:extLst>
          </p:cNvPr>
          <p:cNvSpPr>
            <a:spLocks xmlns:a="http://schemas.openxmlformats.org/drawingml/2006/main" noGrp="1"/>
          </p:cNvSpPr>
          <p:nvPr/>
        </p:nvSpPr>
        <p:spPr>
          <a:xfrm xmlns:a="http://schemas.openxmlformats.org/drawingml/2006/main">
            <a:off x="685800" y="3848100"/>
            <a:ext cx="2857500" cy="361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75" b="1" i="0">
                <a:solidFill>
                  <a:srgbClr val="F3E9CD"/>
                </a:solidFill>
              </a:defRPr>
            </a:pPr>
            <a:r>
              <a:rPr sz="1575" b="1" i="0">
                <a:solidFill>
                  <a:srgbClr val="F3E9CD"/>
                </a:solidFill>
              </a:rPr>
              <a:t>1  OBSERVE</a:t>
            </a:r>
          </a:p>
        </p:txBody>
      </p:sp>
      <p:sp>
        <p:nvSpPr>
          <p:cNvPr id="4" name="activity-step-2">
            <a:extLst xmlns:a="http://schemas.openxmlformats.org/drawingml/2006/main">
              <a:ext uri="{FF2B5EF4-FFF2-40B4-BE49-F238E27FC236}">
                <a16:creationId xmlns:a16="http://schemas.microsoft.com/office/drawing/2014/main" id="{E4B96049-0DA4-4B13-860B-9819B4EDBD0E}"/>
              </a:ext>
            </a:extLst>
          </p:cNvPr>
          <p:cNvSpPr>
            <a:spLocks xmlns:a="http://schemas.openxmlformats.org/drawingml/2006/main" noGrp="1"/>
          </p:cNvSpPr>
          <p:nvPr/>
        </p:nvSpPr>
        <p:spPr>
          <a:xfrm xmlns:a="http://schemas.openxmlformats.org/drawingml/2006/main">
            <a:off x="4095750" y="3848100"/>
            <a:ext cx="3143250" cy="361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75" b="1" i="0">
                <a:solidFill>
                  <a:srgbClr val="F3E9CD"/>
                </a:solidFill>
              </a:defRPr>
            </a:pPr>
            <a:r>
              <a:rPr sz="1575" b="1" i="0">
                <a:solidFill>
                  <a:srgbClr val="F3E9CD"/>
                </a:solidFill>
              </a:rPr>
              <a:t>2  TEST A CLAIM</a:t>
            </a:r>
          </a:p>
        </p:txBody>
      </p:sp>
      <p:sp>
        <p:nvSpPr>
          <p:cNvPr id="5" name="activity-step-3">
            <a:extLst xmlns:a="http://schemas.openxmlformats.org/drawingml/2006/main">
              <a:ext uri="{FF2B5EF4-FFF2-40B4-BE49-F238E27FC236}">
                <a16:creationId xmlns:a16="http://schemas.microsoft.com/office/drawing/2014/main" id="{1E42FCC3-4CE3-46BF-85CA-F3FAE62E2E16}"/>
              </a:ext>
            </a:extLst>
          </p:cNvPr>
          <p:cNvSpPr>
            <a:spLocks xmlns:a="http://schemas.openxmlformats.org/drawingml/2006/main" noGrp="1"/>
          </p:cNvSpPr>
          <p:nvPr/>
        </p:nvSpPr>
        <p:spPr>
          <a:xfrm xmlns:a="http://schemas.openxmlformats.org/drawingml/2006/main">
            <a:off x="8039100" y="3848100"/>
            <a:ext cx="3143250" cy="361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75" b="1" i="0">
                <a:solidFill>
                  <a:srgbClr val="F3E9CD"/>
                </a:solidFill>
              </a:defRPr>
            </a:pPr>
            <a:r>
              <a:rPr sz="1575" b="1" i="0">
                <a:solidFill>
                  <a:srgbClr val="F3E9CD"/>
                </a:solidFill>
              </a:rPr>
              <a:t>3  RECORD A LIMIT</a:t>
            </a:r>
          </a:p>
        </p:txBody>
      </p:sp>
      <p:sp>
        <p:nvSpPr>
          <p:cNvPr id="6" name="activity-detail-1">
            <a:extLst xmlns:a="http://schemas.openxmlformats.org/drawingml/2006/main">
              <a:ext uri="{FF2B5EF4-FFF2-40B4-BE49-F238E27FC236}">
                <a16:creationId xmlns:a16="http://schemas.microsoft.com/office/drawing/2014/main" id="{88E66723-2B13-4020-A204-F7E773AA891B}"/>
              </a:ext>
            </a:extLst>
          </p:cNvPr>
          <p:cNvSpPr>
            <a:spLocks xmlns:a="http://schemas.openxmlformats.org/drawingml/2006/main" noGrp="1"/>
          </p:cNvSpPr>
          <p:nvPr/>
        </p:nvSpPr>
        <p:spPr>
          <a:xfrm xmlns:a="http://schemas.openxmlformats.org/drawingml/2006/main">
            <a:off x="685800" y="4362450"/>
            <a:ext cx="2857500" cy="7810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00" b="0" i="0">
                <a:solidFill>
                  <a:srgbClr val="FFFFFF"/>
                </a:solidFill>
              </a:defRPr>
            </a:pPr>
            <a:r>
              <a:rPr sz="1500" b="0" i="0">
                <a:solidFill>
                  <a:srgbClr val="FFFFFF"/>
                </a:solidFill>
              </a:rPr>
              <a:t>Observe before interpreting.</a:t>
            </a:r>
          </a:p>
        </p:txBody>
      </p:sp>
      <p:sp>
        <p:nvSpPr>
          <p:cNvPr id="7" name="activity-detail-2">
            <a:extLst xmlns:a="http://schemas.openxmlformats.org/drawingml/2006/main">
              <a:ext uri="{FF2B5EF4-FFF2-40B4-BE49-F238E27FC236}">
                <a16:creationId xmlns:a16="http://schemas.microsoft.com/office/drawing/2014/main" id="{19220E7C-3E3D-42E4-BE4B-DAF449CECBA2}"/>
              </a:ext>
            </a:extLst>
          </p:cNvPr>
          <p:cNvSpPr>
            <a:spLocks xmlns:a="http://schemas.openxmlformats.org/drawingml/2006/main" noGrp="1"/>
          </p:cNvSpPr>
          <p:nvPr/>
        </p:nvSpPr>
        <p:spPr>
          <a:xfrm xmlns:a="http://schemas.openxmlformats.org/drawingml/2006/main">
            <a:off x="4095750" y="4362450"/>
            <a:ext cx="3143250" cy="7810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00" b="0" i="0">
                <a:solidFill>
                  <a:srgbClr val="FFFFFF"/>
                </a:solidFill>
              </a:defRPr>
            </a:pPr>
            <a:r>
              <a:rPr sz="1500" b="0" i="0">
                <a:solidFill>
                  <a:srgbClr val="FFFFFF"/>
                </a:solidFill>
              </a:rPr>
              <a:t>Use specific evidence to support or revise the working claim.</a:t>
            </a:r>
          </a:p>
        </p:txBody>
      </p:sp>
      <p:sp>
        <p:nvSpPr>
          <p:cNvPr id="8" name="activity-detail-3">
            <a:extLst xmlns:a="http://schemas.openxmlformats.org/drawingml/2006/main">
              <a:ext uri="{FF2B5EF4-FFF2-40B4-BE49-F238E27FC236}">
                <a16:creationId xmlns:a16="http://schemas.microsoft.com/office/drawing/2014/main" id="{9BF6B8B6-E162-4377-B81B-D37584F1BD68}"/>
              </a:ext>
            </a:extLst>
          </p:cNvPr>
          <p:cNvSpPr>
            <a:spLocks xmlns:a="http://schemas.openxmlformats.org/drawingml/2006/main" noGrp="1"/>
          </p:cNvSpPr>
          <p:nvPr/>
        </p:nvSpPr>
        <p:spPr>
          <a:xfrm xmlns:a="http://schemas.openxmlformats.org/drawingml/2006/main">
            <a:off x="8039100" y="4362450"/>
            <a:ext cx="3143250" cy="7810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00" b="0" i="0">
                <a:solidFill>
                  <a:srgbClr val="FFFFFF"/>
                </a:solidFill>
              </a:defRPr>
            </a:pPr>
            <a:r>
              <a:rPr sz="1500" b="0" i="0">
                <a:solidFill>
                  <a:srgbClr val="FFFFFF"/>
                </a:solidFill>
              </a:rPr>
              <a:t>Identify uncertainty, missing voices, or a source constraint.</a:t>
            </a:r>
          </a:p>
        </p:txBody>
      </p:sp>
      <p:sp>
        <p:nvSpPr>
          <p:cNvPr id="9" name="rule-72-666">
            <a:extLst xmlns:a="http://schemas.openxmlformats.org/drawingml/2006/main">
              <a:ext uri="{FF2B5EF4-FFF2-40B4-BE49-F238E27FC236}">
                <a16:creationId xmlns:a16="http://schemas.microsoft.com/office/drawing/2014/main" id="{0F376AA5-4DB4-4DA1-AD36-8CA583B38E98}"/>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10" name="footer-course">
            <a:extLst xmlns:a="http://schemas.openxmlformats.org/drawingml/2006/main">
              <a:ext uri="{FF2B5EF4-FFF2-40B4-BE49-F238E27FC236}">
                <a16:creationId xmlns:a16="http://schemas.microsoft.com/office/drawing/2014/main" id="{490D3B49-2262-4FF9-B22A-4DE08F818047}"/>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66707A"/>
                </a:solidFill>
              </a:defRPr>
            </a:pPr>
            <a:r>
              <a:rPr sz="900" b="1" i="0">
                <a:solidFill>
                  <a:srgbClr val="66707A"/>
                </a:solidFill>
              </a:rPr>
              <a:t>THE AMERICAN WEST  ·  WEEK 4</a:t>
            </a:r>
          </a:p>
        </p:txBody>
      </p:sp>
      <p:sp>
        <p:nvSpPr>
          <p:cNvPr id="11" name="footer-number">
            <a:extLst xmlns:a="http://schemas.openxmlformats.org/drawingml/2006/main">
              <a:ext uri="{FF2B5EF4-FFF2-40B4-BE49-F238E27FC236}">
                <a16:creationId xmlns:a16="http://schemas.microsoft.com/office/drawing/2014/main" id="{EDDF76DD-1618-403E-B39D-6F963FF49A3F}"/>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6707A"/>
                </a:solidFill>
              </a:defRPr>
            </a:pPr>
            <a:r>
              <a:rPr sz="900" b="1" i="0">
                <a:solidFill>
                  <a:srgbClr val="66707A"/>
                </a:solidFill>
              </a:rPr>
              <a:t>16 / 17</a:t>
            </a:r>
          </a:p>
        </p:txBody>
      </p:sp>
    </p:spTree>
    <p:extLst>
      <p:ext uri="{BB962C8B-B14F-4D97-AF65-F5344CB8AC3E}">
        <p14:creationId xmlns:p14="http://schemas.microsoft.com/office/powerpoint/2010/main" val="1157776007"/>
      </p:ext>
    </p:extLst>
  </p:cSld>
</p:sld>
</file>

<file path=ppt/slides/slide17.xml><?xml version="1.0" encoding="utf-8"?>
<p:sld xmlns:p="http://schemas.openxmlformats.org/presentationml/2006/main">
  <p:cSld>
    <p:bg>
      <p:bgPr>
        <a:solidFill xmlns:a="http://schemas.openxmlformats.org/drawingml/2006/main">
          <a:srgbClr val="F6F0E4"/>
        </a:solidFill>
      </p:bgPr>
    </p:bg>
    <p:spTree>
      <p:nvGrpSpPr>
        <p:cNvPr id="1" name=""/>
        <p:cNvGrpSpPr/>
        <p:nvPr/>
      </p:nvGrpSpPr>
      <p:grpSpPr>
        <a:xfrm xmlns:a="http://schemas.openxmlformats.org/drawingml/2006/main"/>
      </p:grpSpPr>
      <p:sp>
        <p:nvSpPr>
          <p:cNvPr id="1" name="exit-eyebrow">
            <a:extLst xmlns:a="http://schemas.openxmlformats.org/drawingml/2006/main">
              <a:ext uri="{FF2B5EF4-FFF2-40B4-BE49-F238E27FC236}">
                <a16:creationId xmlns:a16="http://schemas.microsoft.com/office/drawing/2014/main" id="{04A87777-EF2F-4685-8C27-AD25EB3983AA}"/>
              </a:ext>
            </a:extLst>
          </p:cNvPr>
          <p:cNvSpPr>
            <a:spLocks xmlns:a="http://schemas.openxmlformats.org/drawingml/2006/main" noGrp="1"/>
          </p:cNvSpPr>
          <p:nvPr/>
        </p:nvSpPr>
        <p:spPr>
          <a:xfrm xmlns:a="http://schemas.openxmlformats.org/drawingml/2006/main">
            <a:off x="685800" y="704850"/>
            <a:ext cx="933450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A04E32"/>
                </a:solidFill>
              </a:defRPr>
            </a:pPr>
            <a:r>
              <a:rPr sz="1350" b="1" i="0">
                <a:solidFill>
                  <a:srgbClr val="A04E32"/>
                </a:solidFill>
              </a:rPr>
              <a:t>EXIT: REVISE THE OPENING</a:t>
            </a:r>
          </a:p>
        </p:txBody>
      </p:sp>
      <p:sp>
        <p:nvSpPr>
          <p:cNvPr id="2" name="exit-question">
            <a:extLst xmlns:a="http://schemas.openxmlformats.org/drawingml/2006/main">
              <a:ext uri="{FF2B5EF4-FFF2-40B4-BE49-F238E27FC236}">
                <a16:creationId xmlns:a16="http://schemas.microsoft.com/office/drawing/2014/main" id="{63CC11B2-B7CB-40F9-B29B-952196DC17CF}"/>
              </a:ext>
            </a:extLst>
          </p:cNvPr>
          <p:cNvSpPr>
            <a:spLocks xmlns:a="http://schemas.openxmlformats.org/drawingml/2006/main" noGrp="1"/>
          </p:cNvSpPr>
          <p:nvPr/>
        </p:nvSpPr>
        <p:spPr>
          <a:xfrm xmlns:a="http://schemas.openxmlformats.org/drawingml/2006/main">
            <a:off x="685800" y="1466850"/>
            <a:ext cx="10287000" cy="24574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150" b="1" i="0">
                <a:solidFill>
                  <a:srgbClr val="24364B"/>
                </a:solidFill>
              </a:defRPr>
            </a:pPr>
            <a:r>
              <a:rPr sz="3150" b="1" i="0">
                <a:solidFill>
                  <a:srgbClr val="24364B"/>
                </a:solidFill>
              </a:rPr>
              <a:t>What changed between your first reading and your corroborated reading?</a:t>
            </a:r>
          </a:p>
        </p:txBody>
      </p:sp>
      <p:sp>
        <p:nvSpPr>
          <p:cNvPr id="3" name="rule-72-474">
            <a:extLst xmlns:a="http://schemas.openxmlformats.org/drawingml/2006/main">
              <a:ext uri="{FF2B5EF4-FFF2-40B4-BE49-F238E27FC236}">
                <a16:creationId xmlns:a16="http://schemas.microsoft.com/office/drawing/2014/main" id="{FF5E3A17-E5C9-4B06-87D4-5F5F860B97F9}"/>
              </a:ext>
            </a:extLst>
          </p:cNvPr>
          <p:cNvSpPr>
            <a:spLocks xmlns:a="http://schemas.openxmlformats.org/drawingml/2006/main" noGrp="1"/>
          </p:cNvSpPr>
          <p:nvPr/>
        </p:nvSpPr>
        <p:spPr>
          <a:xfrm xmlns:a="http://schemas.openxmlformats.org/drawingml/2006/main">
            <a:off x="685800" y="4514850"/>
            <a:ext cx="1428750" cy="57150"/>
          </a:xfrm>
          <a:prstGeom xmlns:a="http://schemas.openxmlformats.org/drawingml/2006/main" prst="rect">
            <a:avLst/>
          </a:prstGeom>
          <a:solidFill xmlns:a="http://schemas.openxmlformats.org/drawingml/2006/main">
            <a:srgbClr val="C4A45F"/>
          </a:solidFill>
          <a:ln xmlns:a="http://schemas.openxmlformats.org/drawingml/2006/main" w="0">
            <a:noFill/>
            <a:prstDash val="solid"/>
          </a:ln>
        </p:spPr>
      </p:sp>
      <p:sp>
        <p:nvSpPr>
          <p:cNvPr id="4" name="exit-direction">
            <a:extLst xmlns:a="http://schemas.openxmlformats.org/drawingml/2006/main">
              <a:ext uri="{FF2B5EF4-FFF2-40B4-BE49-F238E27FC236}">
                <a16:creationId xmlns:a16="http://schemas.microsoft.com/office/drawing/2014/main" id="{BC0FAA05-9FAB-4158-ADB5-144A4909C6FF}"/>
              </a:ext>
            </a:extLst>
          </p:cNvPr>
          <p:cNvSpPr>
            <a:spLocks xmlns:a="http://schemas.openxmlformats.org/drawingml/2006/main" noGrp="1"/>
          </p:cNvSpPr>
          <p:nvPr/>
        </p:nvSpPr>
        <p:spPr>
          <a:xfrm xmlns:a="http://schemas.openxmlformats.org/drawingml/2006/main">
            <a:off x="685800" y="4933950"/>
            <a:ext cx="8763000" cy="5524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0" i="0">
                <a:solidFill>
                  <a:srgbClr val="252A2E"/>
                </a:solidFill>
              </a:defRPr>
            </a:pPr>
            <a:r>
              <a:rPr sz="1800" b="0" i="0">
                <a:solidFill>
                  <a:srgbClr val="252A2E"/>
                </a:solidFill>
              </a:rPr>
              <a:t>Use one piece of evidence. Name one remaining uncertainty.</a:t>
            </a:r>
          </a:p>
        </p:txBody>
      </p:sp>
      <p:sp>
        <p:nvSpPr>
          <p:cNvPr id="5" name="rule-72-666">
            <a:extLst xmlns:a="http://schemas.openxmlformats.org/drawingml/2006/main">
              <a:ext uri="{FF2B5EF4-FFF2-40B4-BE49-F238E27FC236}">
                <a16:creationId xmlns:a16="http://schemas.microsoft.com/office/drawing/2014/main" id="{C995D607-10E5-4FB8-B029-6639FF4BEB2A}"/>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8290A0"/>
          </a:solidFill>
          <a:ln xmlns:a="http://schemas.openxmlformats.org/drawingml/2006/main" w="0">
            <a:noFill/>
            <a:prstDash val="solid"/>
          </a:ln>
        </p:spPr>
      </p:sp>
      <p:sp>
        <p:nvSpPr>
          <p:cNvPr id="6" name="footer-course">
            <a:extLst xmlns:a="http://schemas.openxmlformats.org/drawingml/2006/main">
              <a:ext uri="{FF2B5EF4-FFF2-40B4-BE49-F238E27FC236}">
                <a16:creationId xmlns:a16="http://schemas.microsoft.com/office/drawing/2014/main" id="{524B9320-BB2C-4AF8-8BDC-E383A59259D3}"/>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CBD3DC"/>
                </a:solidFill>
              </a:defRPr>
            </a:pPr>
            <a:r>
              <a:rPr sz="900" b="1" i="0">
                <a:solidFill>
                  <a:srgbClr val="CBD3DC"/>
                </a:solidFill>
              </a:rPr>
              <a:t>THE AMERICAN WEST  ·  WEEK 4</a:t>
            </a:r>
          </a:p>
        </p:txBody>
      </p:sp>
      <p:sp>
        <p:nvSpPr>
          <p:cNvPr id="7" name="footer-number">
            <a:extLst xmlns:a="http://schemas.openxmlformats.org/drawingml/2006/main">
              <a:ext uri="{FF2B5EF4-FFF2-40B4-BE49-F238E27FC236}">
                <a16:creationId xmlns:a16="http://schemas.microsoft.com/office/drawing/2014/main" id="{6C670358-9781-4988-B617-BFBAE3B99F93}"/>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CBD3DC"/>
                </a:solidFill>
              </a:defRPr>
            </a:pPr>
            <a:r>
              <a:rPr sz="900" b="1" i="0">
                <a:solidFill>
                  <a:srgbClr val="CBD3DC"/>
                </a:solidFill>
              </a:rPr>
              <a:t>17 / 17</a:t>
            </a:r>
          </a:p>
        </p:txBody>
      </p:sp>
    </p:spTree>
    <p:extLst>
      <p:ext uri="{BB962C8B-B14F-4D97-AF65-F5344CB8AC3E}">
        <p14:creationId xmlns:p14="http://schemas.microsoft.com/office/powerpoint/2010/main" val="326974183"/>
      </p:ext>
    </p:extLst>
  </p:cSld>
</p:sld>
</file>

<file path=ppt/slides/slide2.xml><?xml version="1.0" encoding="utf-8"?>
<p:sld xmlns:p="http://schemas.openxmlformats.org/presentationml/2006/main">
  <p:cSld>
    <p:bg>
      <p:bgPr>
        <a:solidFill xmlns:a="http://schemas.openxmlformats.org/drawingml/2006/main">
          <a:srgbClr val="F6F0E4"/>
        </a:solidFill>
      </p:bgPr>
    </p:bg>
    <p:spTree>
      <p:nvGrpSpPr>
        <p:cNvPr id="1" name=""/>
        <p:cNvGrpSpPr/>
        <p:nvPr/>
      </p:nvGrpSpPr>
      <p:grpSpPr>
        <a:xfrm xmlns:a="http://schemas.openxmlformats.org/drawingml/2006/main"/>
      </p:grpSpPr>
      <p:sp>
        <p:nvSpPr>
          <p:cNvPr id="1" name="meeting-date">
            <a:extLst xmlns:a="http://schemas.openxmlformats.org/drawingml/2006/main">
              <a:ext uri="{FF2B5EF4-FFF2-40B4-BE49-F238E27FC236}">
                <a16:creationId xmlns:a16="http://schemas.microsoft.com/office/drawing/2014/main" id="{37624754-2610-4B9A-A2B0-552FC5C9E1B3}"/>
              </a:ext>
            </a:extLst>
          </p:cNvPr>
          <p:cNvSpPr>
            <a:spLocks xmlns:a="http://schemas.openxmlformats.org/drawingml/2006/main" noGrp="1"/>
          </p:cNvSpPr>
          <p:nvPr/>
        </p:nvSpPr>
        <p:spPr>
          <a:xfrm xmlns:a="http://schemas.openxmlformats.org/drawingml/2006/main">
            <a:off x="685800" y="704850"/>
            <a:ext cx="1028700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A04E32"/>
                </a:solidFill>
              </a:defRPr>
            </a:pPr>
            <a:r>
              <a:rPr sz="1350" b="1" i="0">
                <a:solidFill>
                  <a:srgbClr val="A04E32"/>
                </a:solidFill>
              </a:rPr>
              <a:t>TUESDAY  ·  SEPTEMBER 15, 2026</a:t>
            </a:r>
          </a:p>
        </p:txBody>
      </p:sp>
      <p:sp>
        <p:nvSpPr>
          <p:cNvPr id="2" name="meeting-plan">
            <a:extLst xmlns:a="http://schemas.openxmlformats.org/drawingml/2006/main">
              <a:ext uri="{FF2B5EF4-FFF2-40B4-BE49-F238E27FC236}">
                <a16:creationId xmlns:a16="http://schemas.microsoft.com/office/drawing/2014/main" id="{4227726A-009C-49BE-9BDF-283198090098}"/>
              </a:ext>
            </a:extLst>
          </p:cNvPr>
          <p:cNvSpPr>
            <a:spLocks xmlns:a="http://schemas.openxmlformats.org/drawingml/2006/main" noGrp="1"/>
          </p:cNvSpPr>
          <p:nvPr/>
        </p:nvSpPr>
        <p:spPr>
          <a:xfrm xmlns:a="http://schemas.openxmlformats.org/drawingml/2006/main">
            <a:off x="685800" y="1466850"/>
            <a:ext cx="10287000" cy="16383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225" b="1" i="0">
                <a:solidFill>
                  <a:srgbClr val="24364B"/>
                </a:solidFill>
              </a:defRPr>
            </a:pPr>
            <a:r>
              <a:rPr sz="3225" b="1" i="0">
                <a:solidFill>
                  <a:srgbClr val="24364B"/>
                </a:solidFill>
              </a:rPr>
              <a:t>Removal, treaty vocabulary, parties, translation, coercion, and sovereignty.</a:t>
            </a:r>
          </a:p>
        </p:txBody>
      </p:sp>
      <p:sp>
        <p:nvSpPr>
          <p:cNvPr id="3" name="rule-72-358">
            <a:extLst xmlns:a="http://schemas.openxmlformats.org/drawingml/2006/main">
              <a:ext uri="{FF2B5EF4-FFF2-40B4-BE49-F238E27FC236}">
                <a16:creationId xmlns:a16="http://schemas.microsoft.com/office/drawing/2014/main" id="{8DE77ACF-7DD9-409C-B3D9-6622141B33C2}"/>
              </a:ext>
            </a:extLst>
          </p:cNvPr>
          <p:cNvSpPr>
            <a:spLocks xmlns:a="http://schemas.openxmlformats.org/drawingml/2006/main" noGrp="1"/>
          </p:cNvSpPr>
          <p:nvPr/>
        </p:nvSpPr>
        <p:spPr>
          <a:xfrm xmlns:a="http://schemas.openxmlformats.org/drawingml/2006/main">
            <a:off x="685800" y="3409950"/>
            <a:ext cx="1409700" cy="57150"/>
          </a:xfrm>
          <a:prstGeom xmlns:a="http://schemas.openxmlformats.org/drawingml/2006/main" prst="rect">
            <a:avLst/>
          </a:prstGeom>
          <a:solidFill xmlns:a="http://schemas.openxmlformats.org/drawingml/2006/main">
            <a:srgbClr val="A04E32"/>
          </a:solidFill>
          <a:ln xmlns:a="http://schemas.openxmlformats.org/drawingml/2006/main" w="0">
            <a:noFill/>
            <a:prstDash val="solid"/>
          </a:ln>
        </p:spPr>
      </p:sp>
      <p:sp>
        <p:nvSpPr>
          <p:cNvPr id="4" name="meeting-inquiry">
            <a:extLst xmlns:a="http://schemas.openxmlformats.org/drawingml/2006/main">
              <a:ext uri="{FF2B5EF4-FFF2-40B4-BE49-F238E27FC236}">
                <a16:creationId xmlns:a16="http://schemas.microsoft.com/office/drawing/2014/main" id="{C6A9EAD1-1B4B-4EB1-8F2D-57DCA8A91233}"/>
              </a:ext>
            </a:extLst>
          </p:cNvPr>
          <p:cNvSpPr>
            <a:spLocks xmlns:a="http://schemas.openxmlformats.org/drawingml/2006/main" noGrp="1"/>
          </p:cNvSpPr>
          <p:nvPr/>
        </p:nvSpPr>
        <p:spPr>
          <a:xfrm xmlns:a="http://schemas.openxmlformats.org/drawingml/2006/main">
            <a:off x="685800" y="3829050"/>
            <a:ext cx="9810750" cy="1047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025" b="0" i="0">
                <a:solidFill>
                  <a:srgbClr val="252A2E"/>
                </a:solidFill>
              </a:defRPr>
            </a:pPr>
            <a:r>
              <a:rPr sz="2025" b="0" i="0">
                <a:solidFill>
                  <a:srgbClr val="252A2E"/>
                </a:solidFill>
              </a:rPr>
              <a:t>How did treaties and removals remake western space without eliminating Indigenous sovereignty?</a:t>
            </a:r>
          </a:p>
        </p:txBody>
      </p:sp>
      <p:sp>
        <p:nvSpPr>
          <p:cNvPr id="5" name="rule-72-666">
            <a:extLst xmlns:a="http://schemas.openxmlformats.org/drawingml/2006/main">
              <a:ext uri="{FF2B5EF4-FFF2-40B4-BE49-F238E27FC236}">
                <a16:creationId xmlns:a16="http://schemas.microsoft.com/office/drawing/2014/main" id="{9A472340-C240-4086-B814-1CE27B1D66FA}"/>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6" name="footer-course">
            <a:extLst xmlns:a="http://schemas.openxmlformats.org/drawingml/2006/main">
              <a:ext uri="{FF2B5EF4-FFF2-40B4-BE49-F238E27FC236}">
                <a16:creationId xmlns:a16="http://schemas.microsoft.com/office/drawing/2014/main" id="{E6D60AE8-1ED3-4296-AF2F-D9DA24A9C67D}"/>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66707A"/>
                </a:solidFill>
              </a:defRPr>
            </a:pPr>
            <a:r>
              <a:rPr sz="900" b="1" i="0">
                <a:solidFill>
                  <a:srgbClr val="66707A"/>
                </a:solidFill>
              </a:rPr>
              <a:t>THE AMERICAN WEST  ·  WEEK 4</a:t>
            </a:r>
          </a:p>
        </p:txBody>
      </p:sp>
      <p:sp>
        <p:nvSpPr>
          <p:cNvPr id="7" name="footer-number">
            <a:extLst xmlns:a="http://schemas.openxmlformats.org/drawingml/2006/main">
              <a:ext uri="{FF2B5EF4-FFF2-40B4-BE49-F238E27FC236}">
                <a16:creationId xmlns:a16="http://schemas.microsoft.com/office/drawing/2014/main" id="{37141876-1E77-4821-BAA7-9F50804FC36A}"/>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6707A"/>
                </a:solidFill>
              </a:defRPr>
            </a:pPr>
            <a:r>
              <a:rPr sz="900" b="1" i="0">
                <a:solidFill>
                  <a:srgbClr val="66707A"/>
                </a:solidFill>
              </a:rPr>
              <a:t>2 / 17</a:t>
            </a:r>
          </a:p>
        </p:txBody>
      </p:sp>
    </p:spTree>
    <p:extLst>
      <p:ext uri="{BB962C8B-B14F-4D97-AF65-F5344CB8AC3E}">
        <p14:creationId xmlns:p14="http://schemas.microsoft.com/office/powerpoint/2010/main" val="425288070"/>
      </p:ext>
    </p:extLst>
  </p:cSld>
</p:sld>
</file>

<file path=ppt/slides/slide3.xml><?xml version="1.0" encoding="utf-8"?>
<p:sld xmlns:p="http://schemas.openxmlformats.org/presentationml/2006/main">
  <p:cSld>
    <p:bg>
      <p:bgPr>
        <a:solidFill xmlns:a="http://schemas.openxmlformats.org/drawingml/2006/main">
          <a:srgbClr val="A04E32"/>
        </a:solidFill>
      </p:bgPr>
    </p:bg>
    <p:spTree>
      <p:nvGrpSpPr>
        <p:cNvPr id="1" name=""/>
        <p:cNvGrpSpPr/>
        <p:nvPr/>
      </p:nvGrpSpPr>
      <p:grpSpPr>
        <a:xfrm xmlns:a="http://schemas.openxmlformats.org/drawingml/2006/main"/>
      </p:grpSpPr>
      <p:sp>
        <p:nvSpPr>
          <p:cNvPr id="1" name="prompt-eyebrow">
            <a:extLst xmlns:a="http://schemas.openxmlformats.org/drawingml/2006/main">
              <a:ext uri="{FF2B5EF4-FFF2-40B4-BE49-F238E27FC236}">
                <a16:creationId xmlns:a16="http://schemas.microsoft.com/office/drawing/2014/main" id="{4F478291-3740-4F03-BDA8-FB1FA4F30FEA}"/>
              </a:ext>
            </a:extLst>
          </p:cNvPr>
          <p:cNvSpPr>
            <a:spLocks xmlns:a="http://schemas.openxmlformats.org/drawingml/2006/main" noGrp="1"/>
          </p:cNvSpPr>
          <p:nvPr/>
        </p:nvSpPr>
        <p:spPr>
          <a:xfrm xmlns:a="http://schemas.openxmlformats.org/drawingml/2006/main">
            <a:off x="685800" y="685800"/>
            <a:ext cx="99060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F6D9C9"/>
                </a:solidFill>
              </a:defRPr>
            </a:pPr>
            <a:r>
              <a:rPr sz="1350" b="1" i="0">
                <a:solidFill>
                  <a:srgbClr val="F6D9C9"/>
                </a:solidFill>
              </a:rPr>
              <a:t>BEGIN WITH A CLAIM</a:t>
            </a:r>
          </a:p>
        </p:txBody>
      </p:sp>
      <p:sp>
        <p:nvSpPr>
          <p:cNvPr id="2" name="prompt">
            <a:extLst xmlns:a="http://schemas.openxmlformats.org/drawingml/2006/main">
              <a:ext uri="{FF2B5EF4-FFF2-40B4-BE49-F238E27FC236}">
                <a16:creationId xmlns:a16="http://schemas.microsoft.com/office/drawing/2014/main" id="{12AF19DD-637E-42F5-93A5-C49ECF0D977D}"/>
              </a:ext>
            </a:extLst>
          </p:cNvPr>
          <p:cNvSpPr>
            <a:spLocks xmlns:a="http://schemas.openxmlformats.org/drawingml/2006/main" noGrp="1"/>
          </p:cNvSpPr>
          <p:nvPr/>
        </p:nvSpPr>
        <p:spPr>
          <a:xfrm xmlns:a="http://schemas.openxmlformats.org/drawingml/2006/main">
            <a:off x="685800" y="1390650"/>
            <a:ext cx="10287000" cy="2952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225" b="1" i="0">
                <a:solidFill>
                  <a:srgbClr val="FFFFFF"/>
                </a:solidFill>
              </a:defRPr>
            </a:pPr>
            <a:r>
              <a:rPr sz="3225" b="1" i="0">
                <a:solidFill>
                  <a:srgbClr val="FFFFFF"/>
                </a:solidFill>
              </a:rPr>
              <a:t>When does a signed agreement fail to demonstrate meaningful consent?</a:t>
            </a:r>
          </a:p>
        </p:txBody>
      </p:sp>
      <p:sp>
        <p:nvSpPr>
          <p:cNvPr id="3" name="prompt-direction">
            <a:extLst xmlns:a="http://schemas.openxmlformats.org/drawingml/2006/main">
              <a:ext uri="{FF2B5EF4-FFF2-40B4-BE49-F238E27FC236}">
                <a16:creationId xmlns:a16="http://schemas.microsoft.com/office/drawing/2014/main" id="{AF7D3631-3A4C-4DB2-B5AA-C9B2BB9796F1}"/>
              </a:ext>
            </a:extLst>
          </p:cNvPr>
          <p:cNvSpPr>
            <a:spLocks xmlns:a="http://schemas.openxmlformats.org/drawingml/2006/main" noGrp="1"/>
          </p:cNvSpPr>
          <p:nvPr/>
        </p:nvSpPr>
        <p:spPr>
          <a:xfrm xmlns:a="http://schemas.openxmlformats.org/drawingml/2006/main">
            <a:off x="685800" y="5143500"/>
            <a:ext cx="9810750" cy="5524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650" b="0" i="0">
                <a:solidFill>
                  <a:srgbClr val="FBEDE6"/>
                </a:solidFill>
              </a:defRPr>
            </a:pPr>
            <a:r>
              <a:rPr sz="1650" b="0" i="0">
                <a:solidFill>
                  <a:srgbClr val="FBEDE6"/>
                </a:solidFill>
              </a:rPr>
              <a:t>Write for one minute. Then compare the rule, assumption, or evidence behind your answer.</a:t>
            </a:r>
          </a:p>
        </p:txBody>
      </p:sp>
      <p:sp>
        <p:nvSpPr>
          <p:cNvPr id="4" name="rule-72-666">
            <a:extLst xmlns:a="http://schemas.openxmlformats.org/drawingml/2006/main">
              <a:ext uri="{FF2B5EF4-FFF2-40B4-BE49-F238E27FC236}">
                <a16:creationId xmlns:a16="http://schemas.microsoft.com/office/drawing/2014/main" id="{C58E16EB-F7DD-4E76-99C9-BAFF13CF248F}"/>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5" name="footer-course">
            <a:extLst xmlns:a="http://schemas.openxmlformats.org/drawingml/2006/main">
              <a:ext uri="{FF2B5EF4-FFF2-40B4-BE49-F238E27FC236}">
                <a16:creationId xmlns:a16="http://schemas.microsoft.com/office/drawing/2014/main" id="{14E60503-77F0-4E13-9669-4D9BBD9E5247}"/>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66707A"/>
                </a:solidFill>
              </a:defRPr>
            </a:pPr>
            <a:r>
              <a:rPr sz="900" b="1" i="0">
                <a:solidFill>
                  <a:srgbClr val="66707A"/>
                </a:solidFill>
              </a:rPr>
              <a:t>THE AMERICAN WEST  ·  WEEK 4</a:t>
            </a:r>
          </a:p>
        </p:txBody>
      </p:sp>
      <p:sp>
        <p:nvSpPr>
          <p:cNvPr id="6" name="footer-number">
            <a:extLst xmlns:a="http://schemas.openxmlformats.org/drawingml/2006/main">
              <a:ext uri="{FF2B5EF4-FFF2-40B4-BE49-F238E27FC236}">
                <a16:creationId xmlns:a16="http://schemas.microsoft.com/office/drawing/2014/main" id="{29042960-9877-415F-AA66-33954C3F98E8}"/>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6707A"/>
                </a:solidFill>
              </a:defRPr>
            </a:pPr>
            <a:r>
              <a:rPr sz="900" b="1" i="0">
                <a:solidFill>
                  <a:srgbClr val="66707A"/>
                </a:solidFill>
              </a:rPr>
              <a:t>3 / 17</a:t>
            </a:r>
          </a:p>
        </p:txBody>
      </p:sp>
    </p:spTree>
    <p:extLst>
      <p:ext uri="{BB962C8B-B14F-4D97-AF65-F5344CB8AC3E}">
        <p14:creationId xmlns:p14="http://schemas.microsoft.com/office/powerpoint/2010/main" val="351728696"/>
      </p:ext>
    </p:extLst>
  </p:cSld>
</p:sld>
</file>

<file path=ppt/slides/slide4.xml><?xml version="1.0" encoding="utf-8"?>
<p:sld xmlns:p="http://schemas.openxmlformats.org/presentationml/2006/main">
  <p:cSld>
    <p:bg>
      <p:bgPr>
        <a:solidFill xmlns:a="http://schemas.openxmlformats.org/drawingml/2006/main">
          <a:srgbClr val="FFFDF8"/>
        </a:solidFill>
      </p:bgPr>
    </p:bg>
    <p:spTree>
      <p:nvGrpSpPr>
        <p:cNvPr id="1" name=""/>
        <p:cNvGrpSpPr/>
        <p:nvPr/>
      </p:nvGrpSpPr>
      <p:grpSpPr>
        <a:xfrm xmlns:a="http://schemas.openxmlformats.org/drawingml/2006/main"/>
      </p:grpSpPr>
      <p:sp>
        <p:nvSpPr>
          <p:cNvPr id="1" name="coordinates-title">
            <a:extLst xmlns:a="http://schemas.openxmlformats.org/drawingml/2006/main">
              <a:ext uri="{FF2B5EF4-FFF2-40B4-BE49-F238E27FC236}">
                <a16:creationId xmlns:a16="http://schemas.microsoft.com/office/drawing/2014/main" id="{A65B0458-34A9-40AE-98A0-CD7BC8DFA489}"/>
              </a:ext>
            </a:extLst>
          </p:cNvPr>
          <p:cNvSpPr>
            <a:spLocks xmlns:a="http://schemas.openxmlformats.org/drawingml/2006/main" noGrp="1"/>
          </p:cNvSpPr>
          <p:nvPr/>
        </p:nvSpPr>
        <p:spPr>
          <a:xfrm xmlns:a="http://schemas.openxmlformats.org/drawingml/2006/main">
            <a:off x="685800" y="590550"/>
            <a:ext cx="8953500" cy="514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850" b="1" i="0">
                <a:solidFill>
                  <a:srgbClr val="24364B"/>
                </a:solidFill>
              </a:defRPr>
            </a:pPr>
            <a:r>
              <a:rPr sz="2850" b="1" i="0">
                <a:solidFill>
                  <a:srgbClr val="24364B"/>
                </a:solidFill>
              </a:rPr>
              <a:t>Coordinates for today</a:t>
            </a:r>
          </a:p>
        </p:txBody>
      </p:sp>
      <p:sp>
        <p:nvSpPr>
          <p:cNvPr id="2" name="rule-72-128">
            <a:extLst xmlns:a="http://schemas.openxmlformats.org/drawingml/2006/main">
              <a:ext uri="{FF2B5EF4-FFF2-40B4-BE49-F238E27FC236}">
                <a16:creationId xmlns:a16="http://schemas.microsoft.com/office/drawing/2014/main" id="{1E42E475-DDA1-46BC-8C32-DDC373F3E7BF}"/>
              </a:ext>
            </a:extLst>
          </p:cNvPr>
          <p:cNvSpPr>
            <a:spLocks xmlns:a="http://schemas.openxmlformats.org/drawingml/2006/main" noGrp="1"/>
          </p:cNvSpPr>
          <p:nvPr/>
        </p:nvSpPr>
        <p:spPr>
          <a:xfrm xmlns:a="http://schemas.openxmlformats.org/drawingml/2006/main">
            <a:off x="685800" y="1219200"/>
            <a:ext cx="1028700" cy="47625"/>
          </a:xfrm>
          <a:prstGeom xmlns:a="http://schemas.openxmlformats.org/drawingml/2006/main" prst="rect">
            <a:avLst/>
          </a:prstGeom>
          <a:solidFill xmlns:a="http://schemas.openxmlformats.org/drawingml/2006/main">
            <a:srgbClr val="C4A45F"/>
          </a:solidFill>
          <a:ln xmlns:a="http://schemas.openxmlformats.org/drawingml/2006/main" w="0">
            <a:noFill/>
            <a:prstDash val="solid"/>
          </a:ln>
        </p:spPr>
      </p:sp>
      <p:sp>
        <p:nvSpPr>
          <p:cNvPr id="3" name="coordinate-number-0">
            <a:extLst xmlns:a="http://schemas.openxmlformats.org/drawingml/2006/main">
              <a:ext uri="{FF2B5EF4-FFF2-40B4-BE49-F238E27FC236}">
                <a16:creationId xmlns:a16="http://schemas.microsoft.com/office/drawing/2014/main" id="{BC3D6A8B-91D9-4FB1-A56F-3B64DED433F4}"/>
              </a:ext>
            </a:extLst>
          </p:cNvPr>
          <p:cNvSpPr>
            <a:spLocks xmlns:a="http://schemas.openxmlformats.org/drawingml/2006/main" noGrp="1"/>
          </p:cNvSpPr>
          <p:nvPr/>
        </p:nvSpPr>
        <p:spPr>
          <a:xfrm xmlns:a="http://schemas.openxmlformats.org/drawingml/2006/main">
            <a:off x="685800" y="1619250"/>
            <a:ext cx="552450" cy="4286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1" i="0">
                <a:solidFill>
                  <a:srgbClr val="A04E32"/>
                </a:solidFill>
              </a:defRPr>
            </a:pPr>
            <a:r>
              <a:rPr sz="1800" b="1" i="0">
                <a:solidFill>
                  <a:srgbClr val="A04E32"/>
                </a:solidFill>
              </a:rPr>
              <a:t>01</a:t>
            </a:r>
          </a:p>
        </p:txBody>
      </p:sp>
      <p:sp>
        <p:nvSpPr>
          <p:cNvPr id="4" name="coordinate-0">
            <a:extLst xmlns:a="http://schemas.openxmlformats.org/drawingml/2006/main">
              <a:ext uri="{FF2B5EF4-FFF2-40B4-BE49-F238E27FC236}">
                <a16:creationId xmlns:a16="http://schemas.microsoft.com/office/drawing/2014/main" id="{1F45C4C1-5CB5-4739-AFC8-E3D140B83211}"/>
              </a:ext>
            </a:extLst>
          </p:cNvPr>
          <p:cNvSpPr>
            <a:spLocks xmlns:a="http://schemas.openxmlformats.org/drawingml/2006/main" noGrp="1"/>
          </p:cNvSpPr>
          <p:nvPr/>
        </p:nvSpPr>
        <p:spPr>
          <a:xfrm xmlns:a="http://schemas.openxmlformats.org/drawingml/2006/main">
            <a:off x="1428750" y="1581150"/>
            <a:ext cx="8858250" cy="5238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325" b="1" i="0">
                <a:solidFill>
                  <a:srgbClr val="252A2E"/>
                </a:solidFill>
              </a:defRPr>
            </a:pPr>
            <a:r>
              <a:rPr sz="2325" b="1" i="0">
                <a:solidFill>
                  <a:srgbClr val="252A2E"/>
                </a:solidFill>
              </a:rPr>
              <a:t>Removal</a:t>
            </a:r>
          </a:p>
        </p:txBody>
      </p:sp>
      <p:sp>
        <p:nvSpPr>
          <p:cNvPr id="5" name="rule-150-229">
            <a:extLst xmlns:a="http://schemas.openxmlformats.org/drawingml/2006/main">
              <a:ext uri="{FF2B5EF4-FFF2-40B4-BE49-F238E27FC236}">
                <a16:creationId xmlns:a16="http://schemas.microsoft.com/office/drawing/2014/main" id="{35260F16-962C-43BD-BBB9-6536F29D1F27}"/>
              </a:ext>
            </a:extLst>
          </p:cNvPr>
          <p:cNvSpPr>
            <a:spLocks xmlns:a="http://schemas.openxmlformats.org/drawingml/2006/main" noGrp="1"/>
          </p:cNvSpPr>
          <p:nvPr/>
        </p:nvSpPr>
        <p:spPr>
          <a:xfrm xmlns:a="http://schemas.openxmlformats.org/drawingml/2006/main">
            <a:off x="1428750" y="2181225"/>
            <a:ext cx="83820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6" name="coordinate-number-1">
            <a:extLst xmlns:a="http://schemas.openxmlformats.org/drawingml/2006/main">
              <a:ext uri="{FF2B5EF4-FFF2-40B4-BE49-F238E27FC236}">
                <a16:creationId xmlns:a16="http://schemas.microsoft.com/office/drawing/2014/main" id="{B24530AC-C5F5-4427-A238-37BC2AACF868}"/>
              </a:ext>
            </a:extLst>
          </p:cNvPr>
          <p:cNvSpPr>
            <a:spLocks xmlns:a="http://schemas.openxmlformats.org/drawingml/2006/main" noGrp="1"/>
          </p:cNvSpPr>
          <p:nvPr/>
        </p:nvSpPr>
        <p:spPr>
          <a:xfrm xmlns:a="http://schemas.openxmlformats.org/drawingml/2006/main">
            <a:off x="685800" y="2476500"/>
            <a:ext cx="552450" cy="4286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1" i="0">
                <a:solidFill>
                  <a:srgbClr val="A04E32"/>
                </a:solidFill>
              </a:defRPr>
            </a:pPr>
            <a:r>
              <a:rPr sz="1800" b="1" i="0">
                <a:solidFill>
                  <a:srgbClr val="A04E32"/>
                </a:solidFill>
              </a:rPr>
              <a:t>02</a:t>
            </a:r>
          </a:p>
        </p:txBody>
      </p:sp>
      <p:sp>
        <p:nvSpPr>
          <p:cNvPr id="7" name="coordinate-1">
            <a:extLst xmlns:a="http://schemas.openxmlformats.org/drawingml/2006/main">
              <a:ext uri="{FF2B5EF4-FFF2-40B4-BE49-F238E27FC236}">
                <a16:creationId xmlns:a16="http://schemas.microsoft.com/office/drawing/2014/main" id="{E978C0E0-5936-4A23-8351-D02777A4C3D8}"/>
              </a:ext>
            </a:extLst>
          </p:cNvPr>
          <p:cNvSpPr>
            <a:spLocks xmlns:a="http://schemas.openxmlformats.org/drawingml/2006/main" noGrp="1"/>
          </p:cNvSpPr>
          <p:nvPr/>
        </p:nvSpPr>
        <p:spPr>
          <a:xfrm xmlns:a="http://schemas.openxmlformats.org/drawingml/2006/main">
            <a:off x="1428750" y="2438400"/>
            <a:ext cx="8858250" cy="5238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325" b="0" i="0">
                <a:solidFill>
                  <a:srgbClr val="252A2E"/>
                </a:solidFill>
              </a:defRPr>
            </a:pPr>
            <a:r>
              <a:rPr sz="2325" b="0" i="0">
                <a:solidFill>
                  <a:srgbClr val="252A2E"/>
                </a:solidFill>
              </a:rPr>
              <a:t>treaty vocabulary</a:t>
            </a:r>
          </a:p>
        </p:txBody>
      </p:sp>
      <p:sp>
        <p:nvSpPr>
          <p:cNvPr id="8" name="rule-150-319">
            <a:extLst xmlns:a="http://schemas.openxmlformats.org/drawingml/2006/main">
              <a:ext uri="{FF2B5EF4-FFF2-40B4-BE49-F238E27FC236}">
                <a16:creationId xmlns:a16="http://schemas.microsoft.com/office/drawing/2014/main" id="{BD95B074-823E-4DA4-9AE6-1E366F0881D4}"/>
              </a:ext>
            </a:extLst>
          </p:cNvPr>
          <p:cNvSpPr>
            <a:spLocks xmlns:a="http://schemas.openxmlformats.org/drawingml/2006/main" noGrp="1"/>
          </p:cNvSpPr>
          <p:nvPr/>
        </p:nvSpPr>
        <p:spPr>
          <a:xfrm xmlns:a="http://schemas.openxmlformats.org/drawingml/2006/main">
            <a:off x="1428750" y="3038475"/>
            <a:ext cx="83820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9" name="coordinate-number-2">
            <a:extLst xmlns:a="http://schemas.openxmlformats.org/drawingml/2006/main">
              <a:ext uri="{FF2B5EF4-FFF2-40B4-BE49-F238E27FC236}">
                <a16:creationId xmlns:a16="http://schemas.microsoft.com/office/drawing/2014/main" id="{924304B8-82AF-4671-930E-16579D9104F7}"/>
              </a:ext>
            </a:extLst>
          </p:cNvPr>
          <p:cNvSpPr>
            <a:spLocks xmlns:a="http://schemas.openxmlformats.org/drawingml/2006/main" noGrp="1"/>
          </p:cNvSpPr>
          <p:nvPr/>
        </p:nvSpPr>
        <p:spPr>
          <a:xfrm xmlns:a="http://schemas.openxmlformats.org/drawingml/2006/main">
            <a:off x="685800" y="3333750"/>
            <a:ext cx="552450" cy="4286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1" i="0">
                <a:solidFill>
                  <a:srgbClr val="A04E32"/>
                </a:solidFill>
              </a:defRPr>
            </a:pPr>
            <a:r>
              <a:rPr sz="1800" b="1" i="0">
                <a:solidFill>
                  <a:srgbClr val="A04E32"/>
                </a:solidFill>
              </a:rPr>
              <a:t>03</a:t>
            </a:r>
          </a:p>
        </p:txBody>
      </p:sp>
      <p:sp>
        <p:nvSpPr>
          <p:cNvPr id="10" name="coordinate-2">
            <a:extLst xmlns:a="http://schemas.openxmlformats.org/drawingml/2006/main">
              <a:ext uri="{FF2B5EF4-FFF2-40B4-BE49-F238E27FC236}">
                <a16:creationId xmlns:a16="http://schemas.microsoft.com/office/drawing/2014/main" id="{8D67DB67-CA92-4D75-98B9-19BBC38550DE}"/>
              </a:ext>
            </a:extLst>
          </p:cNvPr>
          <p:cNvSpPr>
            <a:spLocks xmlns:a="http://schemas.openxmlformats.org/drawingml/2006/main" noGrp="1"/>
          </p:cNvSpPr>
          <p:nvPr/>
        </p:nvSpPr>
        <p:spPr>
          <a:xfrm xmlns:a="http://schemas.openxmlformats.org/drawingml/2006/main">
            <a:off x="1428750" y="3295650"/>
            <a:ext cx="8858250" cy="5238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325" b="0" i="0">
                <a:solidFill>
                  <a:srgbClr val="252A2E"/>
                </a:solidFill>
              </a:defRPr>
            </a:pPr>
            <a:r>
              <a:rPr sz="2325" b="0" i="0">
                <a:solidFill>
                  <a:srgbClr val="252A2E"/>
                </a:solidFill>
              </a:rPr>
              <a:t>parties</a:t>
            </a:r>
          </a:p>
        </p:txBody>
      </p:sp>
      <p:sp>
        <p:nvSpPr>
          <p:cNvPr id="11" name="rule-150-409">
            <a:extLst xmlns:a="http://schemas.openxmlformats.org/drawingml/2006/main">
              <a:ext uri="{FF2B5EF4-FFF2-40B4-BE49-F238E27FC236}">
                <a16:creationId xmlns:a16="http://schemas.microsoft.com/office/drawing/2014/main" id="{9CAA0850-5E30-4F17-82C8-E164EE6DA723}"/>
              </a:ext>
            </a:extLst>
          </p:cNvPr>
          <p:cNvSpPr>
            <a:spLocks xmlns:a="http://schemas.openxmlformats.org/drawingml/2006/main" noGrp="1"/>
          </p:cNvSpPr>
          <p:nvPr/>
        </p:nvSpPr>
        <p:spPr>
          <a:xfrm xmlns:a="http://schemas.openxmlformats.org/drawingml/2006/main">
            <a:off x="1428750" y="3895725"/>
            <a:ext cx="83820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12" name="coordinate-number-3">
            <a:extLst xmlns:a="http://schemas.openxmlformats.org/drawingml/2006/main">
              <a:ext uri="{FF2B5EF4-FFF2-40B4-BE49-F238E27FC236}">
                <a16:creationId xmlns:a16="http://schemas.microsoft.com/office/drawing/2014/main" id="{3D0909D7-4F2B-45C2-AC11-E9D8A2178F5E}"/>
              </a:ext>
            </a:extLst>
          </p:cNvPr>
          <p:cNvSpPr>
            <a:spLocks xmlns:a="http://schemas.openxmlformats.org/drawingml/2006/main" noGrp="1"/>
          </p:cNvSpPr>
          <p:nvPr/>
        </p:nvSpPr>
        <p:spPr>
          <a:xfrm xmlns:a="http://schemas.openxmlformats.org/drawingml/2006/main">
            <a:off x="685800" y="4191000"/>
            <a:ext cx="552450" cy="4286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1" i="0">
                <a:solidFill>
                  <a:srgbClr val="A04E32"/>
                </a:solidFill>
              </a:defRPr>
            </a:pPr>
            <a:r>
              <a:rPr sz="1800" b="1" i="0">
                <a:solidFill>
                  <a:srgbClr val="A04E32"/>
                </a:solidFill>
              </a:rPr>
              <a:t>04</a:t>
            </a:r>
          </a:p>
        </p:txBody>
      </p:sp>
      <p:sp>
        <p:nvSpPr>
          <p:cNvPr id="13" name="coordinate-3">
            <a:extLst xmlns:a="http://schemas.openxmlformats.org/drawingml/2006/main">
              <a:ext uri="{FF2B5EF4-FFF2-40B4-BE49-F238E27FC236}">
                <a16:creationId xmlns:a16="http://schemas.microsoft.com/office/drawing/2014/main" id="{88A652F9-2563-46E4-BDC6-92AFD9FE9F35}"/>
              </a:ext>
            </a:extLst>
          </p:cNvPr>
          <p:cNvSpPr>
            <a:spLocks xmlns:a="http://schemas.openxmlformats.org/drawingml/2006/main" noGrp="1"/>
          </p:cNvSpPr>
          <p:nvPr/>
        </p:nvSpPr>
        <p:spPr>
          <a:xfrm xmlns:a="http://schemas.openxmlformats.org/drawingml/2006/main">
            <a:off x="1428750" y="4152900"/>
            <a:ext cx="8858250" cy="5238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325" b="0" i="0">
                <a:solidFill>
                  <a:srgbClr val="252A2E"/>
                </a:solidFill>
              </a:defRPr>
            </a:pPr>
            <a:r>
              <a:rPr sz="2325" b="0" i="0">
                <a:solidFill>
                  <a:srgbClr val="252A2E"/>
                </a:solidFill>
              </a:rPr>
              <a:t>translation</a:t>
            </a:r>
          </a:p>
        </p:txBody>
      </p:sp>
      <p:sp>
        <p:nvSpPr>
          <p:cNvPr id="14" name="rule-150-499">
            <a:extLst xmlns:a="http://schemas.openxmlformats.org/drawingml/2006/main">
              <a:ext uri="{FF2B5EF4-FFF2-40B4-BE49-F238E27FC236}">
                <a16:creationId xmlns:a16="http://schemas.microsoft.com/office/drawing/2014/main" id="{1F9E65BA-93B7-4403-B34C-9DAEC9A90B1A}"/>
              </a:ext>
            </a:extLst>
          </p:cNvPr>
          <p:cNvSpPr>
            <a:spLocks xmlns:a="http://schemas.openxmlformats.org/drawingml/2006/main" noGrp="1"/>
          </p:cNvSpPr>
          <p:nvPr/>
        </p:nvSpPr>
        <p:spPr>
          <a:xfrm xmlns:a="http://schemas.openxmlformats.org/drawingml/2006/main">
            <a:off x="1428750" y="4752975"/>
            <a:ext cx="83820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15" name="coordinate-number-4">
            <a:extLst xmlns:a="http://schemas.openxmlformats.org/drawingml/2006/main">
              <a:ext uri="{FF2B5EF4-FFF2-40B4-BE49-F238E27FC236}">
                <a16:creationId xmlns:a16="http://schemas.microsoft.com/office/drawing/2014/main" id="{561DD546-7B24-4FD7-97D4-101A708BAE29}"/>
              </a:ext>
            </a:extLst>
          </p:cNvPr>
          <p:cNvSpPr>
            <a:spLocks xmlns:a="http://schemas.openxmlformats.org/drawingml/2006/main" noGrp="1"/>
          </p:cNvSpPr>
          <p:nvPr/>
        </p:nvSpPr>
        <p:spPr>
          <a:xfrm xmlns:a="http://schemas.openxmlformats.org/drawingml/2006/main">
            <a:off x="685800" y="5048250"/>
            <a:ext cx="552450" cy="4286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1" i="0">
                <a:solidFill>
                  <a:srgbClr val="A04E32"/>
                </a:solidFill>
              </a:defRPr>
            </a:pPr>
            <a:r>
              <a:rPr sz="1800" b="1" i="0">
                <a:solidFill>
                  <a:srgbClr val="A04E32"/>
                </a:solidFill>
              </a:rPr>
              <a:t>05</a:t>
            </a:r>
          </a:p>
        </p:txBody>
      </p:sp>
      <p:sp>
        <p:nvSpPr>
          <p:cNvPr id="16" name="coordinate-4">
            <a:extLst xmlns:a="http://schemas.openxmlformats.org/drawingml/2006/main">
              <a:ext uri="{FF2B5EF4-FFF2-40B4-BE49-F238E27FC236}">
                <a16:creationId xmlns:a16="http://schemas.microsoft.com/office/drawing/2014/main" id="{AAAC5D44-A8B7-4301-BA7E-F29CA40B934E}"/>
              </a:ext>
            </a:extLst>
          </p:cNvPr>
          <p:cNvSpPr>
            <a:spLocks xmlns:a="http://schemas.openxmlformats.org/drawingml/2006/main" noGrp="1"/>
          </p:cNvSpPr>
          <p:nvPr/>
        </p:nvSpPr>
        <p:spPr>
          <a:xfrm xmlns:a="http://schemas.openxmlformats.org/drawingml/2006/main">
            <a:off x="1428750" y="5010150"/>
            <a:ext cx="8858250" cy="5238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325" b="0" i="0">
                <a:solidFill>
                  <a:srgbClr val="252A2E"/>
                </a:solidFill>
              </a:defRPr>
            </a:pPr>
            <a:r>
              <a:rPr sz="2325" b="0" i="0">
                <a:solidFill>
                  <a:srgbClr val="252A2E"/>
                </a:solidFill>
              </a:rPr>
              <a:t>coercion</a:t>
            </a:r>
          </a:p>
        </p:txBody>
      </p:sp>
      <p:sp>
        <p:nvSpPr>
          <p:cNvPr id="17" name="rule-72-666">
            <a:extLst xmlns:a="http://schemas.openxmlformats.org/drawingml/2006/main">
              <a:ext uri="{FF2B5EF4-FFF2-40B4-BE49-F238E27FC236}">
                <a16:creationId xmlns:a16="http://schemas.microsoft.com/office/drawing/2014/main" id="{C55DA1DF-D833-4790-9A90-66204A107DDA}"/>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18" name="footer-course">
            <a:extLst xmlns:a="http://schemas.openxmlformats.org/drawingml/2006/main">
              <a:ext uri="{FF2B5EF4-FFF2-40B4-BE49-F238E27FC236}">
                <a16:creationId xmlns:a16="http://schemas.microsoft.com/office/drawing/2014/main" id="{8304E058-4BC9-43F2-8961-F5A078C9B67A}"/>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66707A"/>
                </a:solidFill>
              </a:defRPr>
            </a:pPr>
            <a:r>
              <a:rPr sz="900" b="1" i="0">
                <a:solidFill>
                  <a:srgbClr val="66707A"/>
                </a:solidFill>
              </a:rPr>
              <a:t>THE AMERICAN WEST  ·  WEEK 4</a:t>
            </a:r>
          </a:p>
        </p:txBody>
      </p:sp>
      <p:sp>
        <p:nvSpPr>
          <p:cNvPr id="19" name="footer-number">
            <a:extLst xmlns:a="http://schemas.openxmlformats.org/drawingml/2006/main">
              <a:ext uri="{FF2B5EF4-FFF2-40B4-BE49-F238E27FC236}">
                <a16:creationId xmlns:a16="http://schemas.microsoft.com/office/drawing/2014/main" id="{07FF86E9-257C-4F3F-82D3-C4ACB984DE6D}"/>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6707A"/>
                </a:solidFill>
              </a:defRPr>
            </a:pPr>
            <a:r>
              <a:rPr sz="900" b="1" i="0">
                <a:solidFill>
                  <a:srgbClr val="66707A"/>
                </a:solidFill>
              </a:rPr>
              <a:t>4 / 17</a:t>
            </a:r>
          </a:p>
        </p:txBody>
      </p:sp>
    </p:spTree>
    <p:extLst>
      <p:ext uri="{BB962C8B-B14F-4D97-AF65-F5344CB8AC3E}">
        <p14:creationId xmlns:p14="http://schemas.microsoft.com/office/powerpoint/2010/main" val="2109664223"/>
      </p:ext>
    </p:extLst>
  </p:cSld>
</p:sld>
</file>

<file path=ppt/slides/slide5.xml><?xml version="1.0" encoding="utf-8"?>
<p:sld xmlns:p="http://schemas.openxmlformats.org/presentationml/2006/main">
  <p:cSld>
    <p:bg>
      <p:bgPr>
        <a:solidFill xmlns:a="http://schemas.openxmlformats.org/drawingml/2006/main">
          <a:srgbClr val="172536"/>
        </a:solidFill>
      </p:bgPr>
    </p:bg>
    <p:spTree>
      <p:nvGrpSpPr>
        <p:cNvPr id="1" name=""/>
        <p:cNvGrpSpPr/>
        <p:nvPr/>
      </p:nvGrpSpPr>
      <p:grpSpPr>
        <a:xfrm xmlns:a="http://schemas.openxmlformats.org/drawingml/2006/main"/>
      </p:grpSpPr>
      <p:sp>
        <p:nvSpPr>
          <p:cNvPr id="1" name="claim-eyebrow">
            <a:extLst xmlns:a="http://schemas.openxmlformats.org/drawingml/2006/main">
              <a:ext uri="{FF2B5EF4-FFF2-40B4-BE49-F238E27FC236}">
                <a16:creationId xmlns:a16="http://schemas.microsoft.com/office/drawing/2014/main" id="{7CCA449E-1A02-47A4-A8BD-992ACD77ED28}"/>
              </a:ext>
            </a:extLst>
          </p:cNvPr>
          <p:cNvSpPr>
            <a:spLocks xmlns:a="http://schemas.openxmlformats.org/drawingml/2006/main" noGrp="1"/>
          </p:cNvSpPr>
          <p:nvPr/>
        </p:nvSpPr>
        <p:spPr>
          <a:xfrm xmlns:a="http://schemas.openxmlformats.org/drawingml/2006/main">
            <a:off x="685800" y="666750"/>
            <a:ext cx="990600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C4A45F"/>
                </a:solidFill>
              </a:defRPr>
            </a:pPr>
            <a:r>
              <a:rPr sz="1350" b="1" i="0">
                <a:solidFill>
                  <a:srgbClr val="C4A45F"/>
                </a:solidFill>
              </a:rPr>
              <a:t>WORKING CLAIM</a:t>
            </a:r>
          </a:p>
        </p:txBody>
      </p:sp>
      <p:sp>
        <p:nvSpPr>
          <p:cNvPr id="2" name="claim">
            <a:extLst xmlns:a="http://schemas.openxmlformats.org/drawingml/2006/main">
              <a:ext uri="{FF2B5EF4-FFF2-40B4-BE49-F238E27FC236}">
                <a16:creationId xmlns:a16="http://schemas.microsoft.com/office/drawing/2014/main" id="{7AEE716C-B1D8-48FB-851B-9B7CFC85D238}"/>
              </a:ext>
            </a:extLst>
          </p:cNvPr>
          <p:cNvSpPr>
            <a:spLocks xmlns:a="http://schemas.openxmlformats.org/drawingml/2006/main" noGrp="1"/>
          </p:cNvSpPr>
          <p:nvPr/>
        </p:nvSpPr>
        <p:spPr>
          <a:xfrm xmlns:a="http://schemas.openxmlformats.org/drawingml/2006/main">
            <a:off x="685800" y="1428750"/>
            <a:ext cx="10572750" cy="31242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150" b="1" i="0">
                <a:solidFill>
                  <a:srgbClr val="FFFFFF"/>
                </a:solidFill>
              </a:defRPr>
            </a:pPr>
            <a:r>
              <a:rPr sz="3150" b="1" i="0">
                <a:solidFill>
                  <a:srgbClr val="FFFFFF"/>
                </a:solidFill>
              </a:rPr>
              <a:t>Removal policy used treaty forms and federal law to give coercion the appearance of consensual territorial exchange.</a:t>
            </a:r>
          </a:p>
        </p:txBody>
      </p:sp>
      <p:sp>
        <p:nvSpPr>
          <p:cNvPr id="3" name="claim-direction">
            <a:extLst xmlns:a="http://schemas.openxmlformats.org/drawingml/2006/main">
              <a:ext uri="{FF2B5EF4-FFF2-40B4-BE49-F238E27FC236}">
                <a16:creationId xmlns:a16="http://schemas.microsoft.com/office/drawing/2014/main" id="{087768BB-629A-48E7-B0AE-4AB80E6EE5DD}"/>
              </a:ext>
            </a:extLst>
          </p:cNvPr>
          <p:cNvSpPr>
            <a:spLocks xmlns:a="http://schemas.openxmlformats.org/drawingml/2006/main" noGrp="1"/>
          </p:cNvSpPr>
          <p:nvPr/>
        </p:nvSpPr>
        <p:spPr>
          <a:xfrm xmlns:a="http://schemas.openxmlformats.org/drawingml/2006/main">
            <a:off x="685800" y="5238750"/>
            <a:ext cx="9334500" cy="4762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650" b="0" i="0">
                <a:solidFill>
                  <a:srgbClr val="C7D0DA"/>
                </a:solidFill>
              </a:defRPr>
            </a:pPr>
            <a:r>
              <a:rPr sz="1650" b="0" i="0">
                <a:solidFill>
                  <a:srgbClr val="C7D0DA"/>
                </a:solidFill>
              </a:rPr>
              <a:t>Treat this as an interpretation to test—not a conclusion to memorize.</a:t>
            </a:r>
          </a:p>
        </p:txBody>
      </p:sp>
      <p:sp>
        <p:nvSpPr>
          <p:cNvPr id="4" name="rule-72-666">
            <a:extLst xmlns:a="http://schemas.openxmlformats.org/drawingml/2006/main">
              <a:ext uri="{FF2B5EF4-FFF2-40B4-BE49-F238E27FC236}">
                <a16:creationId xmlns:a16="http://schemas.microsoft.com/office/drawing/2014/main" id="{D041F378-6257-466B-A4EE-A3F41179CAAB}"/>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8290A0"/>
          </a:solidFill>
          <a:ln xmlns:a="http://schemas.openxmlformats.org/drawingml/2006/main" w="0">
            <a:noFill/>
            <a:prstDash val="solid"/>
          </a:ln>
        </p:spPr>
      </p:sp>
      <p:sp>
        <p:nvSpPr>
          <p:cNvPr id="5" name="footer-course">
            <a:extLst xmlns:a="http://schemas.openxmlformats.org/drawingml/2006/main">
              <a:ext uri="{FF2B5EF4-FFF2-40B4-BE49-F238E27FC236}">
                <a16:creationId xmlns:a16="http://schemas.microsoft.com/office/drawing/2014/main" id="{0643A5CE-5F35-4FD6-8C77-49B8CCBD248B}"/>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CBD3DC"/>
                </a:solidFill>
              </a:defRPr>
            </a:pPr>
            <a:r>
              <a:rPr sz="900" b="1" i="0">
                <a:solidFill>
                  <a:srgbClr val="CBD3DC"/>
                </a:solidFill>
              </a:rPr>
              <a:t>THE AMERICAN WEST  ·  WEEK 4</a:t>
            </a:r>
          </a:p>
        </p:txBody>
      </p:sp>
      <p:sp>
        <p:nvSpPr>
          <p:cNvPr id="6" name="footer-number">
            <a:extLst xmlns:a="http://schemas.openxmlformats.org/drawingml/2006/main">
              <a:ext uri="{FF2B5EF4-FFF2-40B4-BE49-F238E27FC236}">
                <a16:creationId xmlns:a16="http://schemas.microsoft.com/office/drawing/2014/main" id="{AF30F0CD-F9DD-4C19-A8A3-5615BA6A7BA2}"/>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CBD3DC"/>
                </a:solidFill>
              </a:defRPr>
            </a:pPr>
            <a:r>
              <a:rPr sz="900" b="1" i="0">
                <a:solidFill>
                  <a:srgbClr val="CBD3DC"/>
                </a:solidFill>
              </a:rPr>
              <a:t>5 / 17</a:t>
            </a:r>
          </a:p>
        </p:txBody>
      </p:sp>
    </p:spTree>
    <p:extLst>
      <p:ext uri="{BB962C8B-B14F-4D97-AF65-F5344CB8AC3E}">
        <p14:creationId xmlns:p14="http://schemas.microsoft.com/office/powerpoint/2010/main" val="712436614"/>
      </p:ext>
    </p:extLst>
  </p:cSld>
</p:sld>
</file>

<file path=ppt/slides/slide6.xml><?xml version="1.0" encoding="utf-8"?>
<p:sld xmlns:p="http://schemas.openxmlformats.org/presentationml/2006/main">
  <p:cSld>
    <p:bg>
      <p:bgPr>
        <a:solidFill xmlns:a="http://schemas.openxmlformats.org/drawingml/2006/main">
          <a:srgbClr val="F6F0E4"/>
        </a:solidFill>
      </p:bgPr>
    </p:bg>
    <p:spTree>
      <p:nvGrpSpPr>
        <p:cNvPr id="1" name=""/>
        <p:cNvGrpSpPr/>
        <p:nvPr/>
      </p:nvGrpSpPr>
      <p:grpSpPr>
        <a:xfrm xmlns:a="http://schemas.openxmlformats.org/drawingml/2006/main"/>
      </p:grpSpPr>
      <p:sp>
        <p:nvSpPr>
          <p:cNvPr id="1" name="evidence-title">
            <a:extLst xmlns:a="http://schemas.openxmlformats.org/drawingml/2006/main">
              <a:ext uri="{FF2B5EF4-FFF2-40B4-BE49-F238E27FC236}">
                <a16:creationId xmlns:a16="http://schemas.microsoft.com/office/drawing/2014/main" id="{FC4AB960-513F-4E29-B5DB-3192E95DB9E6}"/>
              </a:ext>
            </a:extLst>
          </p:cNvPr>
          <p:cNvSpPr>
            <a:spLocks xmlns:a="http://schemas.openxmlformats.org/drawingml/2006/main" noGrp="1"/>
          </p:cNvSpPr>
          <p:nvPr/>
        </p:nvSpPr>
        <p:spPr>
          <a:xfrm xmlns:a="http://schemas.openxmlformats.org/drawingml/2006/main">
            <a:off x="685800" y="552450"/>
            <a:ext cx="981075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850" b="1" i="0">
                <a:solidFill>
                  <a:srgbClr val="24364B"/>
                </a:solidFill>
              </a:defRPr>
            </a:pPr>
            <a:r>
              <a:rPr sz="2850" b="1" i="0">
                <a:solidFill>
                  <a:srgbClr val="24364B"/>
                </a:solidFill>
              </a:rPr>
              <a:t>Evidence that tests the claim</a:t>
            </a:r>
          </a:p>
        </p:txBody>
      </p:sp>
      <p:sp>
        <p:nvSpPr>
          <p:cNvPr id="2" name="rule-72-126">
            <a:extLst xmlns:a="http://schemas.openxmlformats.org/drawingml/2006/main">
              <a:ext uri="{FF2B5EF4-FFF2-40B4-BE49-F238E27FC236}">
                <a16:creationId xmlns:a16="http://schemas.microsoft.com/office/drawing/2014/main" id="{9D475EE2-451E-4FEF-822B-DAC86B354294}"/>
              </a:ext>
            </a:extLst>
          </p:cNvPr>
          <p:cNvSpPr>
            <a:spLocks xmlns:a="http://schemas.openxmlformats.org/drawingml/2006/main" noGrp="1"/>
          </p:cNvSpPr>
          <p:nvPr/>
        </p:nvSpPr>
        <p:spPr>
          <a:xfrm xmlns:a="http://schemas.openxmlformats.org/drawingml/2006/main">
            <a:off x="685800" y="1200150"/>
            <a:ext cx="1143000" cy="47625"/>
          </a:xfrm>
          <a:prstGeom xmlns:a="http://schemas.openxmlformats.org/drawingml/2006/main" prst="rect">
            <a:avLst/>
          </a:prstGeom>
          <a:solidFill xmlns:a="http://schemas.openxmlformats.org/drawingml/2006/main">
            <a:srgbClr val="A04E32"/>
          </a:solidFill>
          <a:ln xmlns:a="http://schemas.openxmlformats.org/drawingml/2006/main" w="0">
            <a:noFill/>
            <a:prstDash val="solid"/>
          </a:ln>
        </p:spPr>
      </p:sp>
      <p:sp>
        <p:nvSpPr>
          <p:cNvPr id="3" name="evidence-number-0">
            <a:extLst xmlns:a="http://schemas.openxmlformats.org/drawingml/2006/main">
              <a:ext uri="{FF2B5EF4-FFF2-40B4-BE49-F238E27FC236}">
                <a16:creationId xmlns:a16="http://schemas.microsoft.com/office/drawing/2014/main" id="{79A16833-B8FC-4686-B2A3-9470AA2A6F24}"/>
              </a:ext>
            </a:extLst>
          </p:cNvPr>
          <p:cNvSpPr>
            <a:spLocks xmlns:a="http://schemas.openxmlformats.org/drawingml/2006/main" noGrp="1"/>
          </p:cNvSpPr>
          <p:nvPr/>
        </p:nvSpPr>
        <p:spPr>
          <a:xfrm xmlns:a="http://schemas.openxmlformats.org/drawingml/2006/main">
            <a:off x="685800" y="1657350"/>
            <a:ext cx="533400" cy="571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000" b="1" i="0">
                <a:solidFill>
                  <a:srgbClr val="A04E32"/>
                </a:solidFill>
              </a:defRPr>
            </a:pPr>
            <a:r>
              <a:rPr sz="3000" b="1" i="0">
                <a:solidFill>
                  <a:srgbClr val="A04E32"/>
                </a:solidFill>
              </a:rPr>
              <a:t>1</a:t>
            </a:r>
          </a:p>
        </p:txBody>
      </p:sp>
      <p:sp>
        <p:nvSpPr>
          <p:cNvPr id="4" name="evidence-0">
            <a:extLst xmlns:a="http://schemas.openxmlformats.org/drawingml/2006/main">
              <a:ext uri="{FF2B5EF4-FFF2-40B4-BE49-F238E27FC236}">
                <a16:creationId xmlns:a16="http://schemas.microsoft.com/office/drawing/2014/main" id="{D47DA1F8-F9A3-4F0B-9C83-C1695163D5CB}"/>
              </a:ext>
            </a:extLst>
          </p:cNvPr>
          <p:cNvSpPr>
            <a:spLocks xmlns:a="http://schemas.openxmlformats.org/drawingml/2006/main" noGrp="1"/>
          </p:cNvSpPr>
          <p:nvPr/>
        </p:nvSpPr>
        <p:spPr>
          <a:xfrm xmlns:a="http://schemas.openxmlformats.org/drawingml/2006/main">
            <a:off x="1504950" y="1638300"/>
            <a:ext cx="885825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025" b="0" i="0">
                <a:solidFill>
                  <a:srgbClr val="252A2E"/>
                </a:solidFill>
              </a:defRPr>
            </a:pPr>
            <a:r>
              <a:rPr sz="2025" b="0" i="0">
                <a:solidFill>
                  <a:srgbClr val="252A2E"/>
                </a:solidFill>
              </a:rPr>
              <a:t>Treaties contained parties with unequal bargaining power.</a:t>
            </a:r>
          </a:p>
        </p:txBody>
      </p:sp>
      <p:sp>
        <p:nvSpPr>
          <p:cNvPr id="5" name="rule-158-280">
            <a:extLst xmlns:a="http://schemas.openxmlformats.org/drawingml/2006/main">
              <a:ext uri="{FF2B5EF4-FFF2-40B4-BE49-F238E27FC236}">
                <a16:creationId xmlns:a16="http://schemas.microsoft.com/office/drawing/2014/main" id="{011CC6A9-F02A-4CE2-8417-1435A474B75C}"/>
              </a:ext>
            </a:extLst>
          </p:cNvPr>
          <p:cNvSpPr>
            <a:spLocks xmlns:a="http://schemas.openxmlformats.org/drawingml/2006/main" noGrp="1"/>
          </p:cNvSpPr>
          <p:nvPr/>
        </p:nvSpPr>
        <p:spPr>
          <a:xfrm xmlns:a="http://schemas.openxmlformats.org/drawingml/2006/main">
            <a:off x="1504950" y="2667000"/>
            <a:ext cx="809625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6" name="evidence-number-1">
            <a:extLst xmlns:a="http://schemas.openxmlformats.org/drawingml/2006/main">
              <a:ext uri="{FF2B5EF4-FFF2-40B4-BE49-F238E27FC236}">
                <a16:creationId xmlns:a16="http://schemas.microsoft.com/office/drawing/2014/main" id="{16AA69D1-3C47-49D4-9256-88ECF6764A33}"/>
              </a:ext>
            </a:extLst>
          </p:cNvPr>
          <p:cNvSpPr>
            <a:spLocks xmlns:a="http://schemas.openxmlformats.org/drawingml/2006/main" noGrp="1"/>
          </p:cNvSpPr>
          <p:nvPr/>
        </p:nvSpPr>
        <p:spPr>
          <a:xfrm xmlns:a="http://schemas.openxmlformats.org/drawingml/2006/main">
            <a:off x="685800" y="3009900"/>
            <a:ext cx="533400" cy="571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000" b="1" i="0">
                <a:solidFill>
                  <a:srgbClr val="A04E32"/>
                </a:solidFill>
              </a:defRPr>
            </a:pPr>
            <a:r>
              <a:rPr sz="3000" b="1" i="0">
                <a:solidFill>
                  <a:srgbClr val="A04E32"/>
                </a:solidFill>
              </a:rPr>
              <a:t>2</a:t>
            </a:r>
          </a:p>
        </p:txBody>
      </p:sp>
      <p:sp>
        <p:nvSpPr>
          <p:cNvPr id="7" name="evidence-1">
            <a:extLst xmlns:a="http://schemas.openxmlformats.org/drawingml/2006/main">
              <a:ext uri="{FF2B5EF4-FFF2-40B4-BE49-F238E27FC236}">
                <a16:creationId xmlns:a16="http://schemas.microsoft.com/office/drawing/2014/main" id="{1C402C54-A888-4158-B0E0-3EE277CA59A6}"/>
              </a:ext>
            </a:extLst>
          </p:cNvPr>
          <p:cNvSpPr>
            <a:spLocks xmlns:a="http://schemas.openxmlformats.org/drawingml/2006/main" noGrp="1"/>
          </p:cNvSpPr>
          <p:nvPr/>
        </p:nvSpPr>
        <p:spPr>
          <a:xfrm xmlns:a="http://schemas.openxmlformats.org/drawingml/2006/main">
            <a:off x="1504950" y="2990850"/>
            <a:ext cx="885825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025" b="0" i="0">
                <a:solidFill>
                  <a:srgbClr val="252A2E"/>
                </a:solidFill>
              </a:defRPr>
            </a:pPr>
            <a:r>
              <a:rPr sz="2025" b="0" i="0">
                <a:solidFill>
                  <a:srgbClr val="252A2E"/>
                </a:solidFill>
              </a:rPr>
              <a:t>Translation and representation shaped recorded consent.</a:t>
            </a:r>
          </a:p>
        </p:txBody>
      </p:sp>
      <p:sp>
        <p:nvSpPr>
          <p:cNvPr id="8" name="rule-158-422">
            <a:extLst xmlns:a="http://schemas.openxmlformats.org/drawingml/2006/main">
              <a:ext uri="{FF2B5EF4-FFF2-40B4-BE49-F238E27FC236}">
                <a16:creationId xmlns:a16="http://schemas.microsoft.com/office/drawing/2014/main" id="{C0A2C7FB-E48E-4AFD-B403-9D589123AB55}"/>
              </a:ext>
            </a:extLst>
          </p:cNvPr>
          <p:cNvSpPr>
            <a:spLocks xmlns:a="http://schemas.openxmlformats.org/drawingml/2006/main" noGrp="1"/>
          </p:cNvSpPr>
          <p:nvPr/>
        </p:nvSpPr>
        <p:spPr>
          <a:xfrm xmlns:a="http://schemas.openxmlformats.org/drawingml/2006/main">
            <a:off x="1504950" y="4019550"/>
            <a:ext cx="809625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9" name="evidence-number-2">
            <a:extLst xmlns:a="http://schemas.openxmlformats.org/drawingml/2006/main">
              <a:ext uri="{FF2B5EF4-FFF2-40B4-BE49-F238E27FC236}">
                <a16:creationId xmlns:a16="http://schemas.microsoft.com/office/drawing/2014/main" id="{2B21E748-FEF8-487A-A0CF-CB01AF239BD7}"/>
              </a:ext>
            </a:extLst>
          </p:cNvPr>
          <p:cNvSpPr>
            <a:spLocks xmlns:a="http://schemas.openxmlformats.org/drawingml/2006/main" noGrp="1"/>
          </p:cNvSpPr>
          <p:nvPr/>
        </p:nvSpPr>
        <p:spPr>
          <a:xfrm xmlns:a="http://schemas.openxmlformats.org/drawingml/2006/main">
            <a:off x="685800" y="4362450"/>
            <a:ext cx="533400" cy="571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000" b="1" i="0">
                <a:solidFill>
                  <a:srgbClr val="A04E32"/>
                </a:solidFill>
              </a:defRPr>
            </a:pPr>
            <a:r>
              <a:rPr sz="3000" b="1" i="0">
                <a:solidFill>
                  <a:srgbClr val="A04E32"/>
                </a:solidFill>
              </a:rPr>
              <a:t>3</a:t>
            </a:r>
          </a:p>
        </p:txBody>
      </p:sp>
      <p:sp>
        <p:nvSpPr>
          <p:cNvPr id="10" name="evidence-2">
            <a:extLst xmlns:a="http://schemas.openxmlformats.org/drawingml/2006/main">
              <a:ext uri="{FF2B5EF4-FFF2-40B4-BE49-F238E27FC236}">
                <a16:creationId xmlns:a16="http://schemas.microsoft.com/office/drawing/2014/main" id="{75D72E11-C906-481A-AB63-0A37231679CE}"/>
              </a:ext>
            </a:extLst>
          </p:cNvPr>
          <p:cNvSpPr>
            <a:spLocks xmlns:a="http://schemas.openxmlformats.org/drawingml/2006/main" noGrp="1"/>
          </p:cNvSpPr>
          <p:nvPr/>
        </p:nvSpPr>
        <p:spPr>
          <a:xfrm xmlns:a="http://schemas.openxmlformats.org/drawingml/2006/main">
            <a:off x="1504950" y="4343400"/>
            <a:ext cx="885825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025" b="0" i="0">
                <a:solidFill>
                  <a:srgbClr val="252A2E"/>
                </a:solidFill>
              </a:defRPr>
            </a:pPr>
            <a:r>
              <a:rPr sz="2025" b="0" i="0">
                <a:solidFill>
                  <a:srgbClr val="252A2E"/>
                </a:solidFill>
              </a:rPr>
              <a:t>Removal created Indian Territory without ending tribal sovereignty.</a:t>
            </a:r>
          </a:p>
        </p:txBody>
      </p:sp>
      <p:sp>
        <p:nvSpPr>
          <p:cNvPr id="11" name="rule-72-666">
            <a:extLst xmlns:a="http://schemas.openxmlformats.org/drawingml/2006/main">
              <a:ext uri="{FF2B5EF4-FFF2-40B4-BE49-F238E27FC236}">
                <a16:creationId xmlns:a16="http://schemas.microsoft.com/office/drawing/2014/main" id="{E531EE5C-C8FD-4FEA-807C-4F085CB9481F}"/>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12" name="footer-course">
            <a:extLst xmlns:a="http://schemas.openxmlformats.org/drawingml/2006/main">
              <a:ext uri="{FF2B5EF4-FFF2-40B4-BE49-F238E27FC236}">
                <a16:creationId xmlns:a16="http://schemas.microsoft.com/office/drawing/2014/main" id="{83EB5D95-C9C0-4B5D-9BA2-C60F31D79757}"/>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66707A"/>
                </a:solidFill>
              </a:defRPr>
            </a:pPr>
            <a:r>
              <a:rPr sz="900" b="1" i="0">
                <a:solidFill>
                  <a:srgbClr val="66707A"/>
                </a:solidFill>
              </a:rPr>
              <a:t>THE AMERICAN WEST  ·  WEEK 4</a:t>
            </a:r>
          </a:p>
        </p:txBody>
      </p:sp>
      <p:sp>
        <p:nvSpPr>
          <p:cNvPr id="13" name="footer-number">
            <a:extLst xmlns:a="http://schemas.openxmlformats.org/drawingml/2006/main">
              <a:ext uri="{FF2B5EF4-FFF2-40B4-BE49-F238E27FC236}">
                <a16:creationId xmlns:a16="http://schemas.microsoft.com/office/drawing/2014/main" id="{04242907-5D8C-4F66-B928-DF5FCF598794}"/>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6707A"/>
                </a:solidFill>
              </a:defRPr>
            </a:pPr>
            <a:r>
              <a:rPr sz="900" b="1" i="0">
                <a:solidFill>
                  <a:srgbClr val="66707A"/>
                </a:solidFill>
              </a:rPr>
              <a:t>6 / 17</a:t>
            </a:r>
          </a:p>
        </p:txBody>
      </p:sp>
    </p:spTree>
    <p:extLst>
      <p:ext uri="{BB962C8B-B14F-4D97-AF65-F5344CB8AC3E}">
        <p14:creationId xmlns:p14="http://schemas.microsoft.com/office/powerpoint/2010/main" val="93195428"/>
      </p:ext>
    </p:extLst>
  </p:cSld>
</p:sld>
</file>

<file path=ppt/slides/slide7.xml><?xml version="1.0" encoding="utf-8"?>
<p:sld xmlns:p="http://schemas.openxmlformats.org/presentationml/2006/main">
  <p:cSld>
    <p:bg>
      <p:bgPr>
        <a:solidFill xmlns:a="http://schemas.openxmlformats.org/drawingml/2006/main">
          <a:srgbClr val="FFFDF8"/>
        </a:solidFill>
      </p:bgPr>
    </p:bg>
    <p:spTree>
      <p:nvGrpSpPr>
        <p:cNvPr id="1" name=""/>
        <p:cNvGrpSpPr/>
        <p:nvPr/>
      </p:nvGrpSpPr>
      <p:grpSpPr>
        <a:xfrm xmlns:a="http://schemas.openxmlformats.org/drawingml/2006/main"/>
      </p:grpSpPr>
      <p:sp>
        <p:nvSpPr>
          <p:cNvPr id="1" name="image-field">
            <a:extLst xmlns:a="http://schemas.openxmlformats.org/drawingml/2006/main">
              <a:ext uri="{FF2B5EF4-FFF2-40B4-BE49-F238E27FC236}">
                <a16:creationId xmlns:a16="http://schemas.microsoft.com/office/drawing/2014/main" id="{2868DAAD-4F81-40EC-AEDB-E8071CD9C86F}"/>
              </a:ext>
            </a:extLst>
          </p:cNvPr>
          <p:cNvSpPr>
            <a:spLocks xmlns:a="http://schemas.openxmlformats.org/drawingml/2006/main" noGrp="1"/>
          </p:cNvSpPr>
          <p:nvPr/>
        </p:nvSpPr>
        <p:spPr>
          <a:xfrm xmlns:a="http://schemas.openxmlformats.org/drawingml/2006/main">
            <a:off x="0" y="0"/>
            <a:ext cx="6324600" cy="6858000"/>
          </a:xfrm>
          <a:prstGeom xmlns:a="http://schemas.openxmlformats.org/drawingml/2006/main" prst="rect">
            <a:avLst/>
          </a:prstGeom>
          <a:solidFill xmlns:a="http://schemas.openxmlformats.org/drawingml/2006/main">
            <a:srgbClr val="172536"/>
          </a:solidFill>
          <a:ln xmlns:a="http://schemas.openxmlformats.org/drawingml/2006/main" w="0">
            <a:noFill/>
            <a:prstDash val="solid"/>
          </a:ln>
        </p:spPr>
      </p:sp>
      <p:pic>
        <p:nvPicPr>
          <p:cNvPr id="11" name=""/>
          <p:cNvPicPr>
            <a:picLocks xmlns:a="http://schemas.openxmlformats.org/drawingml/2006/main" noChangeAspect="1"/>
          </p:cNvPicPr>
          <p:nvPr/>
        </p:nvPicPr>
        <p:blipFill>
          <a:blip xmlns:r="http://schemas.openxmlformats.org/officeDocument/2006/relationships" xmlns:a="http://schemas.openxmlformats.org/drawingml/2006/main" r:embed="R99aad46b069f4b27"/>
          <a:stretch xmlns:a="http://schemas.openxmlformats.org/drawingml/2006/main"/>
        </p:blipFill>
        <p:spPr>
          <a:xfrm xmlns:a="http://schemas.openxmlformats.org/drawingml/2006/main">
            <a:off x="941605" y="361950"/>
            <a:ext cx="4441389" cy="5715000"/>
          </a:xfrm>
          <a:prstGeom xmlns:a="http://schemas.openxmlformats.org/drawingml/2006/main" prst="rect">
            <a:avLst/>
          </a:prstGeom>
        </p:spPr>
      </p:pic>
      <p:sp>
        <p:nvSpPr>
          <p:cNvPr id="3" name="image-caption">
            <a:extLst xmlns:a="http://schemas.openxmlformats.org/drawingml/2006/main">
              <a:ext uri="{FF2B5EF4-FFF2-40B4-BE49-F238E27FC236}">
                <a16:creationId xmlns:a16="http://schemas.microsoft.com/office/drawing/2014/main" id="{57E8A282-A4A9-483F-8C5D-4B9A094B48A2}"/>
              </a:ext>
            </a:extLst>
          </p:cNvPr>
          <p:cNvSpPr>
            <a:spLocks xmlns:a="http://schemas.openxmlformats.org/drawingml/2006/main" noGrp="1"/>
          </p:cNvSpPr>
          <p:nvPr/>
        </p:nvSpPr>
        <p:spPr>
          <a:xfrm xmlns:a="http://schemas.openxmlformats.org/drawingml/2006/main">
            <a:off x="361950" y="6153150"/>
            <a:ext cx="56007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0" i="0">
                <a:solidFill>
                  <a:srgbClr val="D4DBE2"/>
                </a:solidFill>
              </a:defRPr>
            </a:pPr>
            <a:r>
              <a:rPr sz="900" b="0" i="0">
                <a:solidFill>
                  <a:srgbClr val="D4DBE2"/>
                </a:solidFill>
              </a:rPr>
              <a:t>Illustrated Indian Territory political chart</a:t>
            </a:r>
          </a:p>
        </p:txBody>
      </p:sp>
      <p:sp>
        <p:nvSpPr>
          <p:cNvPr id="4" name="source-title">
            <a:extLst xmlns:a="http://schemas.openxmlformats.org/drawingml/2006/main">
              <a:ext uri="{FF2B5EF4-FFF2-40B4-BE49-F238E27FC236}">
                <a16:creationId xmlns:a16="http://schemas.microsoft.com/office/drawing/2014/main" id="{150523EF-D22D-4CA2-AD17-7298DA5FE088}"/>
              </a:ext>
            </a:extLst>
          </p:cNvPr>
          <p:cNvSpPr>
            <a:spLocks xmlns:a="http://schemas.openxmlformats.org/drawingml/2006/main" noGrp="1"/>
          </p:cNvSpPr>
          <p:nvPr/>
        </p:nvSpPr>
        <p:spPr>
          <a:xfrm xmlns:a="http://schemas.openxmlformats.org/drawingml/2006/main">
            <a:off x="6819900" y="647700"/>
            <a:ext cx="4667250" cy="8572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850" b="1" i="0">
                <a:solidFill>
                  <a:srgbClr val="24364B"/>
                </a:solidFill>
              </a:defRPr>
            </a:pPr>
            <a:r>
              <a:rPr sz="2850" b="1" i="0">
                <a:solidFill>
                  <a:srgbClr val="24364B"/>
                </a:solidFill>
              </a:rPr>
              <a:t>Read the source before using it</a:t>
            </a:r>
          </a:p>
        </p:txBody>
      </p:sp>
      <p:sp>
        <p:nvSpPr>
          <p:cNvPr id="5" name="source-question">
            <a:extLst xmlns:a="http://schemas.openxmlformats.org/drawingml/2006/main">
              <a:ext uri="{FF2B5EF4-FFF2-40B4-BE49-F238E27FC236}">
                <a16:creationId xmlns:a16="http://schemas.microsoft.com/office/drawing/2014/main" id="{DDE6F66E-E652-4148-BA39-1E77992E36AB}"/>
              </a:ext>
            </a:extLst>
          </p:cNvPr>
          <p:cNvSpPr>
            <a:spLocks xmlns:a="http://schemas.openxmlformats.org/drawingml/2006/main" noGrp="1"/>
          </p:cNvSpPr>
          <p:nvPr/>
        </p:nvSpPr>
        <p:spPr>
          <a:xfrm xmlns:a="http://schemas.openxmlformats.org/drawingml/2006/main">
            <a:off x="6819900" y="1847850"/>
            <a:ext cx="4591050" cy="15621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100" b="1" i="0">
                <a:solidFill>
                  <a:srgbClr val="252A2E"/>
                </a:solidFill>
              </a:defRPr>
            </a:pPr>
            <a:r>
              <a:rPr sz="2100" b="1" i="0">
                <a:solidFill>
                  <a:srgbClr val="252A2E"/>
                </a:solidFill>
              </a:rPr>
              <a:t>What can this source show about removal—and what must be corroborated elsewhere?</a:t>
            </a:r>
          </a:p>
        </p:txBody>
      </p:sp>
      <p:sp>
        <p:nvSpPr>
          <p:cNvPr id="6" name="source-moves">
            <a:extLst xmlns:a="http://schemas.openxmlformats.org/drawingml/2006/main">
              <a:ext uri="{FF2B5EF4-FFF2-40B4-BE49-F238E27FC236}">
                <a16:creationId xmlns:a16="http://schemas.microsoft.com/office/drawing/2014/main" id="{41014AE7-B8C5-43B8-94EE-294EFA520CFD}"/>
              </a:ext>
            </a:extLst>
          </p:cNvPr>
          <p:cNvSpPr>
            <a:spLocks xmlns:a="http://schemas.openxmlformats.org/drawingml/2006/main" noGrp="1"/>
          </p:cNvSpPr>
          <p:nvPr/>
        </p:nvSpPr>
        <p:spPr>
          <a:xfrm xmlns:a="http://schemas.openxmlformats.org/drawingml/2006/main">
            <a:off x="6819900" y="4286250"/>
            <a:ext cx="4514850" cy="5905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A04E32"/>
                </a:solidFill>
              </a:defRPr>
            </a:pPr>
            <a:r>
              <a:rPr sz="1350" b="1" i="0">
                <a:solidFill>
                  <a:srgbClr val="A04E32"/>
                </a:solidFill>
              </a:rPr>
              <a:t>SOURCE  ·  CONTEXT  ·  PURPOSE  ·  CORROBORATION</a:t>
            </a:r>
          </a:p>
        </p:txBody>
      </p:sp>
      <p:sp>
        <p:nvSpPr>
          <p:cNvPr id="7" name="rule-72-666">
            <a:extLst xmlns:a="http://schemas.openxmlformats.org/drawingml/2006/main">
              <a:ext uri="{FF2B5EF4-FFF2-40B4-BE49-F238E27FC236}">
                <a16:creationId xmlns:a16="http://schemas.microsoft.com/office/drawing/2014/main" id="{1DBA4ADC-AB52-4FCE-9E7C-A1B4AE30786B}"/>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8" name="footer-course">
            <a:extLst xmlns:a="http://schemas.openxmlformats.org/drawingml/2006/main">
              <a:ext uri="{FF2B5EF4-FFF2-40B4-BE49-F238E27FC236}">
                <a16:creationId xmlns:a16="http://schemas.microsoft.com/office/drawing/2014/main" id="{277B4FF1-BEC7-4A87-9C5F-6100B2E7725E}"/>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66707A"/>
                </a:solidFill>
              </a:defRPr>
            </a:pPr>
            <a:r>
              <a:rPr sz="900" b="1" i="0">
                <a:solidFill>
                  <a:srgbClr val="66707A"/>
                </a:solidFill>
              </a:rPr>
              <a:t>THE AMERICAN WEST  ·  WEEK 4</a:t>
            </a:r>
          </a:p>
        </p:txBody>
      </p:sp>
      <p:sp>
        <p:nvSpPr>
          <p:cNvPr id="9" name="footer-number">
            <a:extLst xmlns:a="http://schemas.openxmlformats.org/drawingml/2006/main">
              <a:ext uri="{FF2B5EF4-FFF2-40B4-BE49-F238E27FC236}">
                <a16:creationId xmlns:a16="http://schemas.microsoft.com/office/drawing/2014/main" id="{B6FB8AEA-AFDE-4C11-868D-4F94CD228EA7}"/>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6707A"/>
                </a:solidFill>
              </a:defRPr>
            </a:pPr>
            <a:r>
              <a:rPr sz="900" b="1" i="0">
                <a:solidFill>
                  <a:srgbClr val="66707A"/>
                </a:solidFill>
              </a:rPr>
              <a:t>7 / 17</a:t>
            </a:r>
          </a:p>
        </p:txBody>
      </p:sp>
    </p:spTree>
    <p:extLst>
      <p:ext uri="{BB962C8B-B14F-4D97-AF65-F5344CB8AC3E}">
        <p14:creationId xmlns:p14="http://schemas.microsoft.com/office/powerpoint/2010/main" val="327819640"/>
      </p:ext>
    </p:extLst>
  </p:cSld>
</p:sld>
</file>

<file path=ppt/slides/slide8.xml><?xml version="1.0" encoding="utf-8"?>
<p:sld xmlns:p="http://schemas.openxmlformats.org/presentationml/2006/main">
  <p:cSld>
    <p:bg>
      <p:bgPr>
        <a:solidFill xmlns:a="http://schemas.openxmlformats.org/drawingml/2006/main">
          <a:srgbClr val="53604F"/>
        </a:solidFill>
      </p:bgPr>
    </p:bg>
    <p:spTree>
      <p:nvGrpSpPr>
        <p:cNvPr id="1" name=""/>
        <p:cNvGrpSpPr/>
        <p:nvPr/>
      </p:nvGrpSpPr>
      <p:grpSpPr>
        <a:xfrm xmlns:a="http://schemas.openxmlformats.org/drawingml/2006/main"/>
      </p:grpSpPr>
      <p:sp>
        <p:nvSpPr>
          <p:cNvPr id="1" name="activity-eyebrow">
            <a:extLst xmlns:a="http://schemas.openxmlformats.org/drawingml/2006/main">
              <a:ext uri="{FF2B5EF4-FFF2-40B4-BE49-F238E27FC236}">
                <a16:creationId xmlns:a16="http://schemas.microsoft.com/office/drawing/2014/main" id="{6D3E7667-005C-4BF9-B31B-A5AB6CC036BF}"/>
              </a:ext>
            </a:extLst>
          </p:cNvPr>
          <p:cNvSpPr>
            <a:spLocks xmlns:a="http://schemas.openxmlformats.org/drawingml/2006/main" noGrp="1"/>
          </p:cNvSpPr>
          <p:nvPr/>
        </p:nvSpPr>
        <p:spPr>
          <a:xfrm xmlns:a="http://schemas.openxmlformats.org/drawingml/2006/main">
            <a:off x="685800" y="628650"/>
            <a:ext cx="952500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E1D4AE"/>
                </a:solidFill>
              </a:defRPr>
            </a:pPr>
            <a:r>
              <a:rPr sz="1350" b="1" i="0">
                <a:solidFill>
                  <a:srgbClr val="E1D4AE"/>
                </a:solidFill>
              </a:rPr>
              <a:t>MAKE THE INTERPRETATION</a:t>
            </a:r>
          </a:p>
        </p:txBody>
      </p:sp>
      <p:sp>
        <p:nvSpPr>
          <p:cNvPr id="2" name="activity-prompt">
            <a:extLst xmlns:a="http://schemas.openxmlformats.org/drawingml/2006/main">
              <a:ext uri="{FF2B5EF4-FFF2-40B4-BE49-F238E27FC236}">
                <a16:creationId xmlns:a16="http://schemas.microsoft.com/office/drawing/2014/main" id="{6EC0D97B-25EB-412F-B9D4-C9B5BCEA3092}"/>
              </a:ext>
            </a:extLst>
          </p:cNvPr>
          <p:cNvSpPr>
            <a:spLocks xmlns:a="http://schemas.openxmlformats.org/drawingml/2006/main" noGrp="1"/>
          </p:cNvSpPr>
          <p:nvPr/>
        </p:nvSpPr>
        <p:spPr>
          <a:xfrm xmlns:a="http://schemas.openxmlformats.org/drawingml/2006/main">
            <a:off x="685800" y="1276350"/>
            <a:ext cx="10287000" cy="1809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700" b="1" i="0">
                <a:solidFill>
                  <a:srgbClr val="FFFFFF"/>
                </a:solidFill>
              </a:defRPr>
            </a:pPr>
            <a:r>
              <a:rPr sz="2700" b="1" i="0">
                <a:solidFill>
                  <a:srgbClr val="FFFFFF"/>
                </a:solidFill>
              </a:rPr>
              <a:t>Color-code a treaty excerpt for parties, obligations, enforcement power, ambiguity, and evidence of coercion.</a:t>
            </a:r>
          </a:p>
        </p:txBody>
      </p:sp>
      <p:sp>
        <p:nvSpPr>
          <p:cNvPr id="3" name="activity-step-1">
            <a:extLst xmlns:a="http://schemas.openxmlformats.org/drawingml/2006/main">
              <a:ext uri="{FF2B5EF4-FFF2-40B4-BE49-F238E27FC236}">
                <a16:creationId xmlns:a16="http://schemas.microsoft.com/office/drawing/2014/main" id="{CD94A299-ECC8-4AC2-8437-9ADDDE98D5B4}"/>
              </a:ext>
            </a:extLst>
          </p:cNvPr>
          <p:cNvSpPr>
            <a:spLocks xmlns:a="http://schemas.openxmlformats.org/drawingml/2006/main" noGrp="1"/>
          </p:cNvSpPr>
          <p:nvPr/>
        </p:nvSpPr>
        <p:spPr>
          <a:xfrm xmlns:a="http://schemas.openxmlformats.org/drawingml/2006/main">
            <a:off x="685800" y="3848100"/>
            <a:ext cx="2857500" cy="361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75" b="1" i="0">
                <a:solidFill>
                  <a:srgbClr val="F3E9CD"/>
                </a:solidFill>
              </a:defRPr>
            </a:pPr>
            <a:r>
              <a:rPr sz="1575" b="1" i="0">
                <a:solidFill>
                  <a:srgbClr val="F3E9CD"/>
                </a:solidFill>
              </a:rPr>
              <a:t>1  OBSERVE</a:t>
            </a:r>
          </a:p>
        </p:txBody>
      </p:sp>
      <p:sp>
        <p:nvSpPr>
          <p:cNvPr id="4" name="activity-step-2">
            <a:extLst xmlns:a="http://schemas.openxmlformats.org/drawingml/2006/main">
              <a:ext uri="{FF2B5EF4-FFF2-40B4-BE49-F238E27FC236}">
                <a16:creationId xmlns:a16="http://schemas.microsoft.com/office/drawing/2014/main" id="{1274F67A-92F9-46CE-BA7D-F5F755D51AF7}"/>
              </a:ext>
            </a:extLst>
          </p:cNvPr>
          <p:cNvSpPr>
            <a:spLocks xmlns:a="http://schemas.openxmlformats.org/drawingml/2006/main" noGrp="1"/>
          </p:cNvSpPr>
          <p:nvPr/>
        </p:nvSpPr>
        <p:spPr>
          <a:xfrm xmlns:a="http://schemas.openxmlformats.org/drawingml/2006/main">
            <a:off x="4095750" y="3848100"/>
            <a:ext cx="3143250" cy="361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75" b="1" i="0">
                <a:solidFill>
                  <a:srgbClr val="F3E9CD"/>
                </a:solidFill>
              </a:defRPr>
            </a:pPr>
            <a:r>
              <a:rPr sz="1575" b="1" i="0">
                <a:solidFill>
                  <a:srgbClr val="F3E9CD"/>
                </a:solidFill>
              </a:rPr>
              <a:t>2  TEST A CLAIM</a:t>
            </a:r>
          </a:p>
        </p:txBody>
      </p:sp>
      <p:sp>
        <p:nvSpPr>
          <p:cNvPr id="5" name="activity-step-3">
            <a:extLst xmlns:a="http://schemas.openxmlformats.org/drawingml/2006/main">
              <a:ext uri="{FF2B5EF4-FFF2-40B4-BE49-F238E27FC236}">
                <a16:creationId xmlns:a16="http://schemas.microsoft.com/office/drawing/2014/main" id="{AA666F3B-FBCC-4DE6-82DF-BBEE1862F4BC}"/>
              </a:ext>
            </a:extLst>
          </p:cNvPr>
          <p:cNvSpPr>
            <a:spLocks xmlns:a="http://schemas.openxmlformats.org/drawingml/2006/main" noGrp="1"/>
          </p:cNvSpPr>
          <p:nvPr/>
        </p:nvSpPr>
        <p:spPr>
          <a:xfrm xmlns:a="http://schemas.openxmlformats.org/drawingml/2006/main">
            <a:off x="8039100" y="3848100"/>
            <a:ext cx="3143250" cy="361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75" b="1" i="0">
                <a:solidFill>
                  <a:srgbClr val="F3E9CD"/>
                </a:solidFill>
              </a:defRPr>
            </a:pPr>
            <a:r>
              <a:rPr sz="1575" b="1" i="0">
                <a:solidFill>
                  <a:srgbClr val="F3E9CD"/>
                </a:solidFill>
              </a:rPr>
              <a:t>3  RECORD A LIMIT</a:t>
            </a:r>
          </a:p>
        </p:txBody>
      </p:sp>
      <p:sp>
        <p:nvSpPr>
          <p:cNvPr id="6" name="activity-detail-1">
            <a:extLst xmlns:a="http://schemas.openxmlformats.org/drawingml/2006/main">
              <a:ext uri="{FF2B5EF4-FFF2-40B4-BE49-F238E27FC236}">
                <a16:creationId xmlns:a16="http://schemas.microsoft.com/office/drawing/2014/main" id="{72EA6E4B-53BD-4EAD-A86C-6BFC8FC9C379}"/>
              </a:ext>
            </a:extLst>
          </p:cNvPr>
          <p:cNvSpPr>
            <a:spLocks xmlns:a="http://schemas.openxmlformats.org/drawingml/2006/main" noGrp="1"/>
          </p:cNvSpPr>
          <p:nvPr/>
        </p:nvSpPr>
        <p:spPr>
          <a:xfrm xmlns:a="http://schemas.openxmlformats.org/drawingml/2006/main">
            <a:off x="685800" y="4362450"/>
            <a:ext cx="2857500" cy="7810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00" b="0" i="0">
                <a:solidFill>
                  <a:srgbClr val="FFFFFF"/>
                </a:solidFill>
              </a:defRPr>
            </a:pPr>
            <a:r>
              <a:rPr sz="1500" b="0" i="0">
                <a:solidFill>
                  <a:srgbClr val="FFFFFF"/>
                </a:solidFill>
              </a:rPr>
              <a:t>Observe before interpreting.</a:t>
            </a:r>
          </a:p>
        </p:txBody>
      </p:sp>
      <p:sp>
        <p:nvSpPr>
          <p:cNvPr id="7" name="activity-detail-2">
            <a:extLst xmlns:a="http://schemas.openxmlformats.org/drawingml/2006/main">
              <a:ext uri="{FF2B5EF4-FFF2-40B4-BE49-F238E27FC236}">
                <a16:creationId xmlns:a16="http://schemas.microsoft.com/office/drawing/2014/main" id="{F9E4BF47-5109-44A7-9BE6-15630A88DA7B}"/>
              </a:ext>
            </a:extLst>
          </p:cNvPr>
          <p:cNvSpPr>
            <a:spLocks xmlns:a="http://schemas.openxmlformats.org/drawingml/2006/main" noGrp="1"/>
          </p:cNvSpPr>
          <p:nvPr/>
        </p:nvSpPr>
        <p:spPr>
          <a:xfrm xmlns:a="http://schemas.openxmlformats.org/drawingml/2006/main">
            <a:off x="4095750" y="4362450"/>
            <a:ext cx="3143250" cy="7810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00" b="0" i="0">
                <a:solidFill>
                  <a:srgbClr val="FFFFFF"/>
                </a:solidFill>
              </a:defRPr>
            </a:pPr>
            <a:r>
              <a:rPr sz="1500" b="0" i="0">
                <a:solidFill>
                  <a:srgbClr val="FFFFFF"/>
                </a:solidFill>
              </a:rPr>
              <a:t>Use specific evidence to support or revise the working claim.</a:t>
            </a:r>
          </a:p>
        </p:txBody>
      </p:sp>
      <p:sp>
        <p:nvSpPr>
          <p:cNvPr id="8" name="activity-detail-3">
            <a:extLst xmlns:a="http://schemas.openxmlformats.org/drawingml/2006/main">
              <a:ext uri="{FF2B5EF4-FFF2-40B4-BE49-F238E27FC236}">
                <a16:creationId xmlns:a16="http://schemas.microsoft.com/office/drawing/2014/main" id="{F407658F-66C8-4935-AB53-D3EB8F2CFCC0}"/>
              </a:ext>
            </a:extLst>
          </p:cNvPr>
          <p:cNvSpPr>
            <a:spLocks xmlns:a="http://schemas.openxmlformats.org/drawingml/2006/main" noGrp="1"/>
          </p:cNvSpPr>
          <p:nvPr/>
        </p:nvSpPr>
        <p:spPr>
          <a:xfrm xmlns:a="http://schemas.openxmlformats.org/drawingml/2006/main">
            <a:off x="8039100" y="4362450"/>
            <a:ext cx="3143250" cy="7810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00" b="0" i="0">
                <a:solidFill>
                  <a:srgbClr val="FFFFFF"/>
                </a:solidFill>
              </a:defRPr>
            </a:pPr>
            <a:r>
              <a:rPr sz="1500" b="0" i="0">
                <a:solidFill>
                  <a:srgbClr val="FFFFFF"/>
                </a:solidFill>
              </a:rPr>
              <a:t>Identify uncertainty, missing voices, or a source constraint.</a:t>
            </a:r>
          </a:p>
        </p:txBody>
      </p:sp>
      <p:sp>
        <p:nvSpPr>
          <p:cNvPr id="9" name="rule-72-666">
            <a:extLst xmlns:a="http://schemas.openxmlformats.org/drawingml/2006/main">
              <a:ext uri="{FF2B5EF4-FFF2-40B4-BE49-F238E27FC236}">
                <a16:creationId xmlns:a16="http://schemas.microsoft.com/office/drawing/2014/main" id="{F3D4B184-B4A5-47DD-B4F0-F704A0DF9666}"/>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10" name="footer-course">
            <a:extLst xmlns:a="http://schemas.openxmlformats.org/drawingml/2006/main">
              <a:ext uri="{FF2B5EF4-FFF2-40B4-BE49-F238E27FC236}">
                <a16:creationId xmlns:a16="http://schemas.microsoft.com/office/drawing/2014/main" id="{4FF2243D-C129-462B-A0F7-FF26C89F87CE}"/>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66707A"/>
                </a:solidFill>
              </a:defRPr>
            </a:pPr>
            <a:r>
              <a:rPr sz="900" b="1" i="0">
                <a:solidFill>
                  <a:srgbClr val="66707A"/>
                </a:solidFill>
              </a:rPr>
              <a:t>THE AMERICAN WEST  ·  WEEK 4</a:t>
            </a:r>
          </a:p>
        </p:txBody>
      </p:sp>
      <p:sp>
        <p:nvSpPr>
          <p:cNvPr id="11" name="footer-number">
            <a:extLst xmlns:a="http://schemas.openxmlformats.org/drawingml/2006/main">
              <a:ext uri="{FF2B5EF4-FFF2-40B4-BE49-F238E27FC236}">
                <a16:creationId xmlns:a16="http://schemas.microsoft.com/office/drawing/2014/main" id="{524CF1C1-3A41-483A-849C-23D0707FE815}"/>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6707A"/>
                </a:solidFill>
              </a:defRPr>
            </a:pPr>
            <a:r>
              <a:rPr sz="900" b="1" i="0">
                <a:solidFill>
                  <a:srgbClr val="66707A"/>
                </a:solidFill>
              </a:rPr>
              <a:t>8 / 17</a:t>
            </a:r>
          </a:p>
        </p:txBody>
      </p:sp>
    </p:spTree>
    <p:extLst>
      <p:ext uri="{BB962C8B-B14F-4D97-AF65-F5344CB8AC3E}">
        <p14:creationId xmlns:p14="http://schemas.microsoft.com/office/powerpoint/2010/main" val="2053964503"/>
      </p:ext>
    </p:extLst>
  </p:cSld>
</p:sld>
</file>

<file path=ppt/slides/slide9.xml><?xml version="1.0" encoding="utf-8"?>
<p:sld xmlns:p="http://schemas.openxmlformats.org/presentationml/2006/main">
  <p:cSld>
    <p:bg>
      <p:bgPr>
        <a:solidFill xmlns:a="http://schemas.openxmlformats.org/drawingml/2006/main">
          <a:srgbClr val="F6F0E4"/>
        </a:solidFill>
      </p:bgPr>
    </p:bg>
    <p:spTree>
      <p:nvGrpSpPr>
        <p:cNvPr id="1" name=""/>
        <p:cNvGrpSpPr/>
        <p:nvPr/>
      </p:nvGrpSpPr>
      <p:grpSpPr>
        <a:xfrm xmlns:a="http://schemas.openxmlformats.org/drawingml/2006/main"/>
      </p:grpSpPr>
      <p:sp>
        <p:nvSpPr>
          <p:cNvPr id="1" name="exit-eyebrow">
            <a:extLst xmlns:a="http://schemas.openxmlformats.org/drawingml/2006/main">
              <a:ext uri="{FF2B5EF4-FFF2-40B4-BE49-F238E27FC236}">
                <a16:creationId xmlns:a16="http://schemas.microsoft.com/office/drawing/2014/main" id="{8950986C-E36E-4CB3-9FAA-33C69F7A5D75}"/>
              </a:ext>
            </a:extLst>
          </p:cNvPr>
          <p:cNvSpPr>
            <a:spLocks xmlns:a="http://schemas.openxmlformats.org/drawingml/2006/main" noGrp="1"/>
          </p:cNvSpPr>
          <p:nvPr/>
        </p:nvSpPr>
        <p:spPr>
          <a:xfrm xmlns:a="http://schemas.openxmlformats.org/drawingml/2006/main">
            <a:off x="685800" y="704850"/>
            <a:ext cx="933450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A04E32"/>
                </a:solidFill>
              </a:defRPr>
            </a:pPr>
            <a:r>
              <a:rPr sz="1350" b="1" i="0">
                <a:solidFill>
                  <a:srgbClr val="A04E32"/>
                </a:solidFill>
              </a:rPr>
              <a:t>EXIT: REVISE THE OPENING</a:t>
            </a:r>
          </a:p>
        </p:txBody>
      </p:sp>
      <p:sp>
        <p:nvSpPr>
          <p:cNvPr id="2" name="exit-question">
            <a:extLst xmlns:a="http://schemas.openxmlformats.org/drawingml/2006/main">
              <a:ext uri="{FF2B5EF4-FFF2-40B4-BE49-F238E27FC236}">
                <a16:creationId xmlns:a16="http://schemas.microsoft.com/office/drawing/2014/main" id="{A2B9EA07-150F-4282-A0FE-240DF410F0C9}"/>
              </a:ext>
            </a:extLst>
          </p:cNvPr>
          <p:cNvSpPr>
            <a:spLocks xmlns:a="http://schemas.openxmlformats.org/drawingml/2006/main" noGrp="1"/>
          </p:cNvSpPr>
          <p:nvPr/>
        </p:nvSpPr>
        <p:spPr>
          <a:xfrm xmlns:a="http://schemas.openxmlformats.org/drawingml/2006/main">
            <a:off x="685800" y="1466850"/>
            <a:ext cx="10287000" cy="24574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150" b="1" i="0">
                <a:solidFill>
                  <a:srgbClr val="24364B"/>
                </a:solidFill>
              </a:defRPr>
            </a:pPr>
            <a:r>
              <a:rPr sz="3150" b="1" i="0">
                <a:solidFill>
                  <a:srgbClr val="24364B"/>
                </a:solidFill>
              </a:rPr>
              <a:t>Name the treaty term that requires the most contextual evidence before interpretation.</a:t>
            </a:r>
          </a:p>
        </p:txBody>
      </p:sp>
      <p:sp>
        <p:nvSpPr>
          <p:cNvPr id="3" name="rule-72-474">
            <a:extLst xmlns:a="http://schemas.openxmlformats.org/drawingml/2006/main">
              <a:ext uri="{FF2B5EF4-FFF2-40B4-BE49-F238E27FC236}">
                <a16:creationId xmlns:a16="http://schemas.microsoft.com/office/drawing/2014/main" id="{1503B284-0C24-4A13-A7C4-BA58CDD19FB8}"/>
              </a:ext>
            </a:extLst>
          </p:cNvPr>
          <p:cNvSpPr>
            <a:spLocks xmlns:a="http://schemas.openxmlformats.org/drawingml/2006/main" noGrp="1"/>
          </p:cNvSpPr>
          <p:nvPr/>
        </p:nvSpPr>
        <p:spPr>
          <a:xfrm xmlns:a="http://schemas.openxmlformats.org/drawingml/2006/main">
            <a:off x="685800" y="4514850"/>
            <a:ext cx="1428750" cy="57150"/>
          </a:xfrm>
          <a:prstGeom xmlns:a="http://schemas.openxmlformats.org/drawingml/2006/main" prst="rect">
            <a:avLst/>
          </a:prstGeom>
          <a:solidFill xmlns:a="http://schemas.openxmlformats.org/drawingml/2006/main">
            <a:srgbClr val="C4A45F"/>
          </a:solidFill>
          <a:ln xmlns:a="http://schemas.openxmlformats.org/drawingml/2006/main" w="0">
            <a:noFill/>
            <a:prstDash val="solid"/>
          </a:ln>
        </p:spPr>
      </p:sp>
      <p:sp>
        <p:nvSpPr>
          <p:cNvPr id="4" name="exit-direction">
            <a:extLst xmlns:a="http://schemas.openxmlformats.org/drawingml/2006/main">
              <a:ext uri="{FF2B5EF4-FFF2-40B4-BE49-F238E27FC236}">
                <a16:creationId xmlns:a16="http://schemas.microsoft.com/office/drawing/2014/main" id="{ADF31CE1-CD14-4DA6-BD57-E12C7032F966}"/>
              </a:ext>
            </a:extLst>
          </p:cNvPr>
          <p:cNvSpPr>
            <a:spLocks xmlns:a="http://schemas.openxmlformats.org/drawingml/2006/main" noGrp="1"/>
          </p:cNvSpPr>
          <p:nvPr/>
        </p:nvSpPr>
        <p:spPr>
          <a:xfrm xmlns:a="http://schemas.openxmlformats.org/drawingml/2006/main">
            <a:off x="685800" y="4933950"/>
            <a:ext cx="8763000" cy="5524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0" i="0">
                <a:solidFill>
                  <a:srgbClr val="252A2E"/>
                </a:solidFill>
              </a:defRPr>
            </a:pPr>
            <a:r>
              <a:rPr sz="1800" b="0" i="0">
                <a:solidFill>
                  <a:srgbClr val="252A2E"/>
                </a:solidFill>
              </a:rPr>
              <a:t>Use one piece of evidence. Name one remaining uncertainty.</a:t>
            </a:r>
          </a:p>
        </p:txBody>
      </p:sp>
      <p:sp>
        <p:nvSpPr>
          <p:cNvPr id="5" name="rule-72-666">
            <a:extLst xmlns:a="http://schemas.openxmlformats.org/drawingml/2006/main">
              <a:ext uri="{FF2B5EF4-FFF2-40B4-BE49-F238E27FC236}">
                <a16:creationId xmlns:a16="http://schemas.microsoft.com/office/drawing/2014/main" id="{57B65E0F-D41E-4637-A5C0-B2DD84D33D7B}"/>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8290A0"/>
          </a:solidFill>
          <a:ln xmlns:a="http://schemas.openxmlformats.org/drawingml/2006/main" w="0">
            <a:noFill/>
            <a:prstDash val="solid"/>
          </a:ln>
        </p:spPr>
      </p:sp>
      <p:sp>
        <p:nvSpPr>
          <p:cNvPr id="6" name="footer-course">
            <a:extLst xmlns:a="http://schemas.openxmlformats.org/drawingml/2006/main">
              <a:ext uri="{FF2B5EF4-FFF2-40B4-BE49-F238E27FC236}">
                <a16:creationId xmlns:a16="http://schemas.microsoft.com/office/drawing/2014/main" id="{761C1D49-C7B6-4AEE-AD77-4D7387788596}"/>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CBD3DC"/>
                </a:solidFill>
              </a:defRPr>
            </a:pPr>
            <a:r>
              <a:rPr sz="900" b="1" i="0">
                <a:solidFill>
                  <a:srgbClr val="CBD3DC"/>
                </a:solidFill>
              </a:rPr>
              <a:t>THE AMERICAN WEST  ·  WEEK 4</a:t>
            </a:r>
          </a:p>
        </p:txBody>
      </p:sp>
      <p:sp>
        <p:nvSpPr>
          <p:cNvPr id="7" name="footer-number">
            <a:extLst xmlns:a="http://schemas.openxmlformats.org/drawingml/2006/main">
              <a:ext uri="{FF2B5EF4-FFF2-40B4-BE49-F238E27FC236}">
                <a16:creationId xmlns:a16="http://schemas.microsoft.com/office/drawing/2014/main" id="{534104BE-C49E-4699-8E90-80193C415E0A}"/>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CBD3DC"/>
                </a:solidFill>
              </a:defRPr>
            </a:pPr>
            <a:r>
              <a:rPr sz="900" b="1" i="0">
                <a:solidFill>
                  <a:srgbClr val="CBD3DC"/>
                </a:solidFill>
              </a:rPr>
              <a:t>9 / 17</a:t>
            </a:r>
          </a:p>
        </p:txBody>
      </p:sp>
    </p:spTree>
    <p:extLst>
      <p:ext uri="{BB962C8B-B14F-4D97-AF65-F5344CB8AC3E}">
        <p14:creationId xmlns:p14="http://schemas.microsoft.com/office/powerpoint/2010/main" val="347795962"/>
      </p:ext>
    </p:extLst>
  </p:cSld>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2026-08-05T21:47:29.5090000Z</dcterms:created>
  <dcterms:modified xsi:type="dcterms:W3CDTF">2026-08-05T21:47:29.5090000Z</dcterms:modified>
</coreProperties>
</file>