
<file path=[Content_Types].xml><?xml version="1.0" encoding="utf-8"?>
<Types xmlns="http://schemas.openxmlformats.org/package/2006/content-types">
  <Default Extension="xml" ContentType="application/vnd.openxmlformats-package.core-properties+xml"/>
  <Default Extension="rels" ContentType="application/vnd.openxmlformats-package.relationship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theme/theme1.xml" ContentType="application/vnd.openxmlformats-officedocument.theme+xml"/>
  <Override PartName="/ppt/slideMasters/slideMaster1.xml" ContentType="application/vnd.openxmlformats-officedocument.presentationml.slideMaster+xml"/>
  <Override PartName="/ppt/slideMasters/theme/theme2.xml" ContentType="application/vnd.openxmlformats-officedocument.theme+xml"/>
  <Override PartName="/ppt/slideLayouts/slideLayout1.xml" ContentType="application/vnd.openxmlformats-officedocument.presentationml.slideLayout+xml"/>
  <Override PartName="/ppt/notesMasters/notesMaster1.xml" ContentType="application/vnd.openxmlformats-officedocument.presentationml.notesMaster+xml"/>
  <Override PartName="/ppt/notesMasters/theme/theme3.xml" ContentType="application/vnd.openxmlformats-officedocument.theme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slides/slide1.xml" ContentType="application/vnd.openxmlformats-officedocument.presentationml.slide+xml"/>
  <Override PartName="/ppt/notesSlides/notesSlide1.xml" ContentType="application/vnd.openxmlformats-officedocument.presentationml.notesSlide+xml"/>
  <Override PartName="/ppt/slides/slide2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3.xml" ContentType="application/vnd.openxmlformats-officedocument.presentationml.slide+xml"/>
  <Override PartName="/ppt/notesSlides/notesSlide3.xml" ContentType="application/vnd.openxmlformats-officedocument.presentationml.notesSlide+xml"/>
  <Override PartName="/ppt/slides/slide4.xml" ContentType="application/vnd.openxmlformats-officedocument.presentationml.slide+xml"/>
  <Override PartName="/ppt/notesSlides/notesSlide4.xml" ContentType="application/vnd.openxmlformats-officedocument.presentationml.notesSlide+xml"/>
  <Override PartName="/ppt/slides/slide5.xml" ContentType="application/vnd.openxmlformats-officedocument.presentationml.slide+xml"/>
  <Override PartName="/ppt/notesSlides/notesSlide5.xml" ContentType="application/vnd.openxmlformats-officedocument.presentationml.notesSlide+xml"/>
  <Override PartName="/ppt/slides/slide6.xml" ContentType="application/vnd.openxmlformats-officedocument.presentationml.slide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notesSlides/notesSlide7.xml" ContentType="application/vnd.openxmlformats-officedocument.presentationml.notesSlide+xml"/>
  <Override PartName="/ppt/slides/slide8.xml" ContentType="application/vnd.openxmlformats-officedocument.presentationml.slide+xml"/>
  <Override PartName="/ppt/notesSlides/notesSlide8.xml" ContentType="application/vnd.openxmlformats-officedocument.presentationml.notesSlide+xml"/>
  <Override PartName="/ppt/slides/slide9.xml" ContentType="application/vnd.openxmlformats-officedocument.presentationml.slide+xml"/>
  <Override PartName="/ppt/notesSlides/notesSlide9.xml" ContentType="application/vnd.openxmlformats-officedocument.presentationml.notesSlide+xml"/>
  <Override PartName="/ppt/slides/slide10.xml" ContentType="application/vnd.openxmlformats-officedocument.presentationml.slide+xml"/>
  <Override PartName="/ppt/notesSlides/notesSlide10.xml" ContentType="application/vnd.openxmlformats-officedocument.presentationml.notesSlide+xml"/>
  <Override PartName="/ppt/slides/slide11.xml" ContentType="application/vnd.openxmlformats-officedocument.presentationml.slide+xml"/>
  <Override PartName="/ppt/notesSlides/notesSlide11.xml" ContentType="application/vnd.openxmlformats-officedocument.presentationml.notesSlide+xml"/>
  <Override PartName="/ppt/slides/slide12.xml" ContentType="application/vnd.openxmlformats-officedocument.presentationml.slide+xml"/>
  <Override PartName="/ppt/notesSlides/notesSlide12.xml" ContentType="application/vnd.openxmlformats-officedocument.presentationml.notesSlide+xml"/>
  <Override PartName="/ppt/slides/slide13.xml" ContentType="application/vnd.openxmlformats-officedocument.presentationml.slide+xml"/>
  <Override PartName="/ppt/notesSlides/notesSlide13.xml" ContentType="application/vnd.openxmlformats-officedocument.presentationml.notesSlide+xml"/>
  <Override PartName="/ppt/slides/slide14.xml" ContentType="application/vnd.openxmlformats-officedocument.presentationml.slide+xml"/>
  <Override PartName="/ppt/notesSlides/notesSlide14.xml" ContentType="application/vnd.openxmlformats-officedocument.presentationml.notesSlide+xml"/>
  <Override PartName="/ppt/slides/slide15.xml" ContentType="application/vnd.openxmlformats-officedocument.presentationml.slide+xml"/>
  <Override PartName="/ppt/notesSlides/notesSlide15.xml" ContentType="application/vnd.openxmlformats-officedocument.presentationml.notesSlide+xml"/>
  <Override PartName="/ppt/slides/slide16.xml" ContentType="application/vnd.openxmlformats-officedocument.presentationml.slide+xml"/>
  <Override PartName="/ppt/notesSlides/notesSlide16.xml" ContentType="application/vnd.openxmlformats-officedocument.presentationml.notesSlide+xml"/>
  <Override PartName="/ppt/slides/slide17.xml" ContentType="application/vnd.openxmlformats-officedocument.presentationml.slide+xml"/>
  <Override PartName="/ppt/notesSlides/notesSlide17.xml" ContentType="application/vnd.openxmlformats-officedocument.presentationml.notesSlide+xml"/>
</Types>
</file>

<file path=_rels/.rels>&#65279;<?xml version="1.0" encoding="utf-8"?><Relationships xmlns="http://schemas.openxmlformats.org/package/2006/relationships"><Relationship Type="http://schemas.openxmlformats.org/package/2006/relationships/metadata/core-properties" Target="/docProps/core.xml" Id="R7ff385f1d33e43fa" /><Relationship Type="http://schemas.openxmlformats.org/officeDocument/2006/relationships/extended-properties" Target="/docProps/app.xml" Id="R0ca1f66352954041" /><Relationship Type="http://schemas.openxmlformats.org/officeDocument/2006/relationships/officeDocument" Target="/ppt/presentation.xml" Id="Rc635e517b9e44ed2" /></Relationships>
</file>

<file path=ppt/presentation.xml><?xml version="1.0" encoding="utf-8"?>
<p:presentation xmlns:p="http://schemas.openxmlformats.org/presentationml/2006/main">
  <p:sldMasterIdLst>
    <p:sldMasterId xmlns:r="http://schemas.openxmlformats.org/officeDocument/2006/relationships" id="2147483648" r:id="Rcb349bcda4504491"/>
  </p:sldMasterIdLst>
  <p:notesMasterIdLst>
    <p:notesMasterId xmlns:r="http://schemas.openxmlformats.org/officeDocument/2006/relationships" r:id="R5cf05f235b1f475b"/>
  </p:notesMasterIdLst>
  <p:sldIdLst>
    <p:sldId xmlns:r="http://schemas.openxmlformats.org/officeDocument/2006/relationships" id="256" r:id="Rdf0f232aa0d74919"/>
    <p:sldId xmlns:r="http://schemas.openxmlformats.org/officeDocument/2006/relationships" id="257" r:id="Rcecf9df084b940cb"/>
    <p:sldId xmlns:r="http://schemas.openxmlformats.org/officeDocument/2006/relationships" id="258" r:id="R6b5dca1027bc4d48"/>
    <p:sldId xmlns:r="http://schemas.openxmlformats.org/officeDocument/2006/relationships" id="259" r:id="Rd1c22786b1f14a72"/>
    <p:sldId xmlns:r="http://schemas.openxmlformats.org/officeDocument/2006/relationships" id="260" r:id="R2ccf11f085ff429e"/>
    <p:sldId xmlns:r="http://schemas.openxmlformats.org/officeDocument/2006/relationships" id="261" r:id="R1b0c759930c442c8"/>
    <p:sldId xmlns:r="http://schemas.openxmlformats.org/officeDocument/2006/relationships" id="262" r:id="R0c3cce03a8f94dd5"/>
    <p:sldId xmlns:r="http://schemas.openxmlformats.org/officeDocument/2006/relationships" id="263" r:id="R14c241f7e8384572"/>
    <p:sldId xmlns:r="http://schemas.openxmlformats.org/officeDocument/2006/relationships" id="264" r:id="R6d8bcc415e994144"/>
    <p:sldId xmlns:r="http://schemas.openxmlformats.org/officeDocument/2006/relationships" id="265" r:id="R102f8336ed5541c6"/>
    <p:sldId xmlns:r="http://schemas.openxmlformats.org/officeDocument/2006/relationships" id="266" r:id="Ra98c31328e914668"/>
    <p:sldId xmlns:r="http://schemas.openxmlformats.org/officeDocument/2006/relationships" id="267" r:id="R7a63a9b7ec574fb5"/>
    <p:sldId xmlns:r="http://schemas.openxmlformats.org/officeDocument/2006/relationships" id="268" r:id="R21a06ce2f8964419"/>
    <p:sldId xmlns:r="http://schemas.openxmlformats.org/officeDocument/2006/relationships" id="269" r:id="R2ec396e4a31b4e41"/>
    <p:sldId xmlns:r="http://schemas.openxmlformats.org/officeDocument/2006/relationships" id="270" r:id="R24f984b5ce9c47e4"/>
    <p:sldId xmlns:r="http://schemas.openxmlformats.org/officeDocument/2006/relationships" id="271" r:id="Ra3e75e63afe24488"/>
    <p:sldId xmlns:r="http://schemas.openxmlformats.org/officeDocument/2006/relationships" id="272" r:id="R0ffbe2db31144ccf"/>
  </p:sldIdLst>
  <p:sldSz cx="12192000" cy="6858000"/>
  <p:notesSz cx="6858000" cy="9144000"/>
  <p:defaultTextStyle>
    <a:defPPr xmlns:a="http://schemas.openxmlformats.org/drawingml/2006/main">
      <a:defRPr lang="en-US"/>
    </a:defPPr>
    <a:lvl1pPr xmlns:a="http://schemas.openxmlformats.org/drawingml/2006/main" marL="0" indent="0" algn="l" defTabSz="914400">
      <a:defRPr sz="1800" kern="1200">
        <a:solidFill>
          <a:schemeClr val="tx1"/>
        </a:solidFill>
        <a:latin typeface="+mn-lt"/>
        <a:ea typeface="+mn-ea"/>
        <a:cs typeface="+mn-cs"/>
      </a:defRPr>
    </a:lvl1pPr>
    <a:lvl2pPr xmlns:a="http://schemas.openxmlformats.org/drawingml/2006/main" marL="457200" indent="0" algn="l" defTabSz="914400">
      <a:defRPr sz="1800" kern="1200">
        <a:solidFill>
          <a:schemeClr val="tx1"/>
        </a:solidFill>
        <a:latin typeface="+mn-lt"/>
        <a:ea typeface="+mn-ea"/>
        <a:cs typeface="+mn-cs"/>
      </a:defRPr>
    </a:lvl2pPr>
    <a:lvl3pPr xmlns:a="http://schemas.openxmlformats.org/drawingml/2006/main" marL="914400" indent="0" algn="l" defTabSz="914400">
      <a:defRPr sz="1800" kern="1200">
        <a:solidFill>
          <a:schemeClr val="tx1"/>
        </a:solidFill>
        <a:latin typeface="+mn-lt"/>
        <a:ea typeface="+mn-ea"/>
        <a:cs typeface="+mn-cs"/>
      </a:defRPr>
    </a:lvl3pPr>
    <a:lvl4pPr xmlns:a="http://schemas.openxmlformats.org/drawingml/2006/main" marL="1371600" indent="0" algn="l" defTabSz="914400">
      <a:defRPr sz="1800" kern="1200">
        <a:solidFill>
          <a:schemeClr val="tx1"/>
        </a:solidFill>
        <a:latin typeface="+mn-lt"/>
        <a:ea typeface="+mn-ea"/>
        <a:cs typeface="+mn-cs"/>
      </a:defRPr>
    </a:lvl4pPr>
    <a:lvl5pPr xmlns:a="http://schemas.openxmlformats.org/drawingml/2006/main" marL="1828800" indent="0" algn="l" defTabSz="914400">
      <a:defRPr sz="1800" kern="1200">
        <a:solidFill>
          <a:schemeClr val="tx1"/>
        </a:solidFill>
        <a:latin typeface="+mn-lt"/>
        <a:ea typeface="+mn-ea"/>
        <a:cs typeface="+mn-cs"/>
      </a:defRPr>
    </a:lvl5pPr>
    <a:lvl6pPr xmlns:a="http://schemas.openxmlformats.org/drawingml/2006/main" marL="2286000" indent="0" algn="l" defTabSz="914400">
      <a:defRPr sz="1800" kern="1200">
        <a:solidFill>
          <a:schemeClr val="tx1"/>
        </a:solidFill>
        <a:latin typeface="+mn-lt"/>
        <a:ea typeface="+mn-ea"/>
        <a:cs typeface="+mn-cs"/>
      </a:defRPr>
    </a:lvl6pPr>
    <a:lvl7pPr xmlns:a="http://schemas.openxmlformats.org/drawingml/2006/main" marL="2743200" indent="0" algn="l" defTabSz="914400">
      <a:defRPr sz="1800" kern="1200">
        <a:solidFill>
          <a:schemeClr val="tx1"/>
        </a:solidFill>
        <a:latin typeface="+mn-lt"/>
        <a:ea typeface="+mn-ea"/>
        <a:cs typeface="+mn-cs"/>
      </a:defRPr>
    </a:lvl7pPr>
    <a:lvl8pPr xmlns:a="http://schemas.openxmlformats.org/drawingml/2006/main" marL="3200400" indent="0" algn="l" defTabSz="914400">
      <a:defRPr sz="1800" kern="1200">
        <a:solidFill>
          <a:schemeClr val="tx1"/>
        </a:solidFill>
        <a:latin typeface="+mn-lt"/>
        <a:ea typeface="+mn-ea"/>
        <a:cs typeface="+mn-cs"/>
      </a:defRPr>
    </a:lvl8pPr>
    <a:lvl9pPr xmlns:a="http://schemas.openxmlformats.org/drawingml/2006/main" marL="3657600" indent="0" algn="l" defTabSz="91440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p="http://schemas.openxmlformats.org/presentationml/2006/main">
  <p:extLst>
    <p:ext xmlns:p14="http://schemas.microsoft.com/office/powerpoint/2010/main" uri="{E76CE94A-603C-4142-B9EB-6D1370010A27}">
      <p14:discardImageEditData val="0"/>
    </p:ext>
    <p:ext xmlns:p14="http://schemas.microsoft.com/office/powerpoint/2010/main" uri="{D31A062A-798A-4329-ABDD-BBA856620510}">
      <p14:defaultImageDpi val="32767"/>
    </p:ext>
    <p:ext xmlns:p15="http://schemas.microsoft.com/office/powerpoint/2012/main" uri="{FD5EFAAD-0ECE-453E-9831-46B23BE46B34}">
      <p15:chartTrackingRefBased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_rels/presentation.xml.rels>&#65279;<?xml version="1.0" encoding="utf-8"?><Relationships xmlns="http://schemas.openxmlformats.org/package/2006/relationships"><Relationship Type="http://schemas.openxmlformats.org/officeDocument/2006/relationships/theme" Target="/ppt/theme/theme1.xml" Id="R41c67e66e05a4c9a" /><Relationship Type="http://schemas.openxmlformats.org/officeDocument/2006/relationships/slideMaster" Target="/ppt/slideMasters/slideMaster1.xml" Id="Rcb349bcda4504491" /><Relationship Type="http://schemas.openxmlformats.org/officeDocument/2006/relationships/notesMaster" Target="/ppt/notesMasters/notesMaster1.xml" Id="R5cf05f235b1f475b" /><Relationship Type="http://schemas.openxmlformats.org/officeDocument/2006/relationships/presProps" Target="/ppt/presProps.xml" Id="R3275197a571b46b5" /><Relationship Type="http://schemas.openxmlformats.org/officeDocument/2006/relationships/tableStyles" Target="/ppt/tableStyles.xml" Id="Rf5480186d99e499f" /><Relationship Type="http://schemas.openxmlformats.org/officeDocument/2006/relationships/slide" Target="/ppt/slides/slide1.xml" Id="Rdf0f232aa0d74919" /><Relationship Type="http://schemas.openxmlformats.org/officeDocument/2006/relationships/slide" Target="/ppt/slides/slide2.xml" Id="Rcecf9df084b940cb" /><Relationship Type="http://schemas.openxmlformats.org/officeDocument/2006/relationships/slide" Target="/ppt/slides/slide3.xml" Id="R6b5dca1027bc4d48" /><Relationship Type="http://schemas.openxmlformats.org/officeDocument/2006/relationships/slide" Target="/ppt/slides/slide4.xml" Id="Rd1c22786b1f14a72" /><Relationship Type="http://schemas.openxmlformats.org/officeDocument/2006/relationships/slide" Target="/ppt/slides/slide5.xml" Id="R2ccf11f085ff429e" /><Relationship Type="http://schemas.openxmlformats.org/officeDocument/2006/relationships/slide" Target="/ppt/slides/slide6.xml" Id="R1b0c759930c442c8" /><Relationship Type="http://schemas.openxmlformats.org/officeDocument/2006/relationships/slide" Target="/ppt/slides/slide7.xml" Id="R0c3cce03a8f94dd5" /><Relationship Type="http://schemas.openxmlformats.org/officeDocument/2006/relationships/slide" Target="/ppt/slides/slide8.xml" Id="R14c241f7e8384572" /><Relationship Type="http://schemas.openxmlformats.org/officeDocument/2006/relationships/slide" Target="/ppt/slides/slide9.xml" Id="R6d8bcc415e994144" /><Relationship Type="http://schemas.openxmlformats.org/officeDocument/2006/relationships/slide" Target="/ppt/slides/slide10.xml" Id="R102f8336ed5541c6" /><Relationship Type="http://schemas.openxmlformats.org/officeDocument/2006/relationships/slide" Target="/ppt/slides/slide11.xml" Id="Ra98c31328e914668" /><Relationship Type="http://schemas.openxmlformats.org/officeDocument/2006/relationships/slide" Target="/ppt/slides/slide12.xml" Id="R7a63a9b7ec574fb5" /><Relationship Type="http://schemas.openxmlformats.org/officeDocument/2006/relationships/slide" Target="/ppt/slides/slide13.xml" Id="R21a06ce2f8964419" /><Relationship Type="http://schemas.openxmlformats.org/officeDocument/2006/relationships/slide" Target="/ppt/slides/slide14.xml" Id="R2ec396e4a31b4e41" /><Relationship Type="http://schemas.openxmlformats.org/officeDocument/2006/relationships/slide" Target="/ppt/slides/slide15.xml" Id="R24f984b5ce9c47e4" /><Relationship Type="http://schemas.openxmlformats.org/officeDocument/2006/relationships/slide" Target="/ppt/slides/slide16.xml" Id="Ra3e75e63afe24488" /><Relationship Type="http://schemas.openxmlformats.org/officeDocument/2006/relationships/slide" Target="/ppt/slides/slide17.xml" Id="R0ffbe2db31144ccf" /></Relationships>
</file>

<file path=ppt/notesMasters/_rels/notesMaster1.xml.rels>&#65279;<?xml version="1.0" encoding="utf-8"?><Relationships xmlns="http://schemas.openxmlformats.org/package/2006/relationships"><Relationship Type="http://schemas.openxmlformats.org/officeDocument/2006/relationships/theme" Target="/ppt/notesMasters/theme/theme3.xml" Id="R751c69cdb5f94d14" /></Relationships>
</file>

<file path=ppt/notesMasters/notesMaster1.xml><?xml version="1.0" encoding="utf-8"?>
<p:notesMaster xmlns:p="http://schemas.openxmlformats.org/presentationml/2006/main">
  <p:cSld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Header Placeholder"/>
          <p:cNvSpPr/>
          <p:nvPr>
            <p:ph type="hdr" sz="quarter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3" name="Date Placeholder"/>
          <p:cNvSpPr/>
          <p:nvPr>
            <p:ph type="dt" sz="quarter" idx="1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Image Placeholder"/>
          <p:cNvSpPr/>
          <p:nvPr>
            <p:ph type="sldImg" idx="2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5" name="Notes Placeholder"/>
          <p:cNvSpPr/>
          <p:nvPr>
            <p:ph type="body" sz="quarter" idx="3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6" name="Footer Placeholder"/>
          <p:cNvSpPr/>
          <p:nvPr>
            <p:ph type="ftr" sz="quarter" idx="4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7" name="Slide Number Placeholder"/>
          <p:cNvSpPr/>
          <p:nvPr>
            <p:ph type="sldNum" sz="quarter" idx="5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xmlns:a="http://schemas.openxmlformats.org/drawingml/2006/main" marL="0" algn="l" defTabSz="914400" rtl="0" eaLnBrk="1" latinLnBrk="0" hangingPunct="1">
      <a:defRPr sz="1200" kern="1200"/>
    </a:lvl1pPr>
  </p:notesStyle>
</p:notesMaster>
</file>

<file path=ppt/notesMasters/theme/theme3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notesSlides/_rels/notesSlide1.xml.rels>&#65279;<?xml version="1.0" encoding="utf-8"?><Relationships xmlns="http://schemas.openxmlformats.org/package/2006/relationships"><Relationship Type="http://schemas.openxmlformats.org/officeDocument/2006/relationships/slide" Target="/ppt/slides/slide1.xml" Id="Rf7572afff5c74013" /><Relationship Type="http://schemas.openxmlformats.org/officeDocument/2006/relationships/notesMaster" Target="/ppt/notesMasters/notesMaster1.xml" Id="Rd55c8652dcfe4ac7" /></Relationships>
</file>

<file path=ppt/notesSlides/_rels/notesSlide10.xml.rels>&#65279;<?xml version="1.0" encoding="utf-8"?><Relationships xmlns="http://schemas.openxmlformats.org/package/2006/relationships"><Relationship Type="http://schemas.openxmlformats.org/officeDocument/2006/relationships/slide" Target="/ppt/slides/slide10.xml" Id="R73149aa26fb94b66" /><Relationship Type="http://schemas.openxmlformats.org/officeDocument/2006/relationships/notesMaster" Target="/ppt/notesMasters/notesMaster1.xml" Id="Rcfc0369e620a4bc0" /></Relationships>
</file>

<file path=ppt/notesSlides/_rels/notesSlide11.xml.rels>&#65279;<?xml version="1.0" encoding="utf-8"?><Relationships xmlns="http://schemas.openxmlformats.org/package/2006/relationships"><Relationship Type="http://schemas.openxmlformats.org/officeDocument/2006/relationships/slide" Target="/ppt/slides/slide11.xml" Id="Re66b3e7e14414d7a" /><Relationship Type="http://schemas.openxmlformats.org/officeDocument/2006/relationships/notesMaster" Target="/ppt/notesMasters/notesMaster1.xml" Id="R530d6a86af304d2a" /></Relationships>
</file>

<file path=ppt/notesSlides/_rels/notesSlide12.xml.rels>&#65279;<?xml version="1.0" encoding="utf-8"?><Relationships xmlns="http://schemas.openxmlformats.org/package/2006/relationships"><Relationship Type="http://schemas.openxmlformats.org/officeDocument/2006/relationships/slide" Target="/ppt/slides/slide12.xml" Id="Rc5e736ad719f4b84" /><Relationship Type="http://schemas.openxmlformats.org/officeDocument/2006/relationships/notesMaster" Target="/ppt/notesMasters/notesMaster1.xml" Id="R376ada3e0dc2446c" /></Relationships>
</file>

<file path=ppt/notesSlides/_rels/notesSlide13.xml.rels>&#65279;<?xml version="1.0" encoding="utf-8"?><Relationships xmlns="http://schemas.openxmlformats.org/package/2006/relationships"><Relationship Type="http://schemas.openxmlformats.org/officeDocument/2006/relationships/slide" Target="/ppt/slides/slide13.xml" Id="R00465d733de6498f" /><Relationship Type="http://schemas.openxmlformats.org/officeDocument/2006/relationships/notesMaster" Target="/ppt/notesMasters/notesMaster1.xml" Id="R82f07ab2c7f74f00" /></Relationships>
</file>

<file path=ppt/notesSlides/_rels/notesSlide14.xml.rels>&#65279;<?xml version="1.0" encoding="utf-8"?><Relationships xmlns="http://schemas.openxmlformats.org/package/2006/relationships"><Relationship Type="http://schemas.openxmlformats.org/officeDocument/2006/relationships/slide" Target="/ppt/slides/slide14.xml" Id="Ra5723759cc574e83" /><Relationship Type="http://schemas.openxmlformats.org/officeDocument/2006/relationships/notesMaster" Target="/ppt/notesMasters/notesMaster1.xml" Id="R2b524163b21c4caf" /></Relationships>
</file>

<file path=ppt/notesSlides/_rels/notesSlide15.xml.rels>&#65279;<?xml version="1.0" encoding="utf-8"?><Relationships xmlns="http://schemas.openxmlformats.org/package/2006/relationships"><Relationship Type="http://schemas.openxmlformats.org/officeDocument/2006/relationships/slide" Target="/ppt/slides/slide15.xml" Id="R2a711ce40719456b" /><Relationship Type="http://schemas.openxmlformats.org/officeDocument/2006/relationships/notesMaster" Target="/ppt/notesMasters/notesMaster1.xml" Id="R4af3e211eff24d66" /></Relationships>
</file>

<file path=ppt/notesSlides/_rels/notesSlide16.xml.rels>&#65279;<?xml version="1.0" encoding="utf-8"?><Relationships xmlns="http://schemas.openxmlformats.org/package/2006/relationships"><Relationship Type="http://schemas.openxmlformats.org/officeDocument/2006/relationships/slide" Target="/ppt/slides/slide16.xml" Id="Rd6093e3e1b0843de" /><Relationship Type="http://schemas.openxmlformats.org/officeDocument/2006/relationships/notesMaster" Target="/ppt/notesMasters/notesMaster1.xml" Id="R47a04713c1fd4213" /></Relationships>
</file>

<file path=ppt/notesSlides/_rels/notesSlide17.xml.rels>&#65279;<?xml version="1.0" encoding="utf-8"?><Relationships xmlns="http://schemas.openxmlformats.org/package/2006/relationships"><Relationship Type="http://schemas.openxmlformats.org/officeDocument/2006/relationships/slide" Target="/ppt/slides/slide17.xml" Id="Rf699172d05894caa" /><Relationship Type="http://schemas.openxmlformats.org/officeDocument/2006/relationships/notesMaster" Target="/ppt/notesMasters/notesMaster1.xml" Id="Rb84b008f432f4eaa" /></Relationships>
</file>

<file path=ppt/notesSlides/_rels/notesSlide2.xml.rels>&#65279;<?xml version="1.0" encoding="utf-8"?><Relationships xmlns="http://schemas.openxmlformats.org/package/2006/relationships"><Relationship Type="http://schemas.openxmlformats.org/officeDocument/2006/relationships/slide" Target="/ppt/slides/slide2.xml" Id="Rbaa37d43d9184d3a" /><Relationship Type="http://schemas.openxmlformats.org/officeDocument/2006/relationships/notesMaster" Target="/ppt/notesMasters/notesMaster1.xml" Id="R00c20dbda7c74b6f" /></Relationships>
</file>

<file path=ppt/notesSlides/_rels/notesSlide3.xml.rels>&#65279;<?xml version="1.0" encoding="utf-8"?><Relationships xmlns="http://schemas.openxmlformats.org/package/2006/relationships"><Relationship Type="http://schemas.openxmlformats.org/officeDocument/2006/relationships/slide" Target="/ppt/slides/slide3.xml" Id="Re46525d04a34468f" /><Relationship Type="http://schemas.openxmlformats.org/officeDocument/2006/relationships/notesMaster" Target="/ppt/notesMasters/notesMaster1.xml" Id="R7b79ec1c6cc9477c" /></Relationships>
</file>

<file path=ppt/notesSlides/_rels/notesSlide4.xml.rels>&#65279;<?xml version="1.0" encoding="utf-8"?><Relationships xmlns="http://schemas.openxmlformats.org/package/2006/relationships"><Relationship Type="http://schemas.openxmlformats.org/officeDocument/2006/relationships/slide" Target="/ppt/slides/slide4.xml" Id="R7b87a9a476414b96" /><Relationship Type="http://schemas.openxmlformats.org/officeDocument/2006/relationships/notesMaster" Target="/ppt/notesMasters/notesMaster1.xml" Id="R5834959cb4b445dd" /></Relationships>
</file>

<file path=ppt/notesSlides/_rels/notesSlide5.xml.rels>&#65279;<?xml version="1.0" encoding="utf-8"?><Relationships xmlns="http://schemas.openxmlformats.org/package/2006/relationships"><Relationship Type="http://schemas.openxmlformats.org/officeDocument/2006/relationships/slide" Target="/ppt/slides/slide5.xml" Id="R9b450dcb79b84103" /><Relationship Type="http://schemas.openxmlformats.org/officeDocument/2006/relationships/notesMaster" Target="/ppt/notesMasters/notesMaster1.xml" Id="R9795aa72077345a7" /></Relationships>
</file>

<file path=ppt/notesSlides/_rels/notesSlide6.xml.rels>&#65279;<?xml version="1.0" encoding="utf-8"?><Relationships xmlns="http://schemas.openxmlformats.org/package/2006/relationships"><Relationship Type="http://schemas.openxmlformats.org/officeDocument/2006/relationships/slide" Target="/ppt/slides/slide6.xml" Id="R6566ab727a9243a6" /><Relationship Type="http://schemas.openxmlformats.org/officeDocument/2006/relationships/notesMaster" Target="/ppt/notesMasters/notesMaster1.xml" Id="R5e16b9dad2e84195" /></Relationships>
</file>

<file path=ppt/notesSlides/_rels/notesSlide7.xml.rels>&#65279;<?xml version="1.0" encoding="utf-8"?><Relationships xmlns="http://schemas.openxmlformats.org/package/2006/relationships"><Relationship Type="http://schemas.openxmlformats.org/officeDocument/2006/relationships/slide" Target="/ppt/slides/slide7.xml" Id="R77954f5191224858" /><Relationship Type="http://schemas.openxmlformats.org/officeDocument/2006/relationships/notesMaster" Target="/ppt/notesMasters/notesMaster1.xml" Id="Rfeb71a5a9f904026" /></Relationships>
</file>

<file path=ppt/notesSlides/_rels/notesSlide8.xml.rels>&#65279;<?xml version="1.0" encoding="utf-8"?><Relationships xmlns="http://schemas.openxmlformats.org/package/2006/relationships"><Relationship Type="http://schemas.openxmlformats.org/officeDocument/2006/relationships/slide" Target="/ppt/slides/slide8.xml" Id="Rba24519310c74451" /><Relationship Type="http://schemas.openxmlformats.org/officeDocument/2006/relationships/notesMaster" Target="/ppt/notesMasters/notesMaster1.xml" Id="R9c09a68cf6874b20" /></Relationships>
</file>

<file path=ppt/notesSlides/_rels/notesSlide9.xml.rels>&#65279;<?xml version="1.0" encoding="utf-8"?><Relationships xmlns="http://schemas.openxmlformats.org/package/2006/relationships"><Relationship Type="http://schemas.openxmlformats.org/officeDocument/2006/relationships/slide" Target="/ppt/slides/slide9.xml" Id="Rc7bc6c8447cb4085" /><Relationship Type="http://schemas.openxmlformats.org/officeDocument/2006/relationships/notesMaster" Target="/ppt/notesMasters/notesMaster1.xml" Id="R35da57ce620849b3" /></Relationships>
</file>

<file path=ppt/notesSlides/notesSlide1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Purpose: Frame the week's central inquiry and make the scholarship lens explicit.</a:t>
            </a:r>
          </a:p>
          <a:p xmlns:a="http://schemas.openxmlformats.org/drawingml/2006/main">
            <a:r>
              <a:t>Suggested timing: 2 minutes</a:t>
            </a:r>
          </a:p>
          <a:p xmlns:a="http://schemas.openxmlformats.org/drawingml/2006/main">
            <a:r>
              <a:t>Presenter guidance: Preview the 2 meeting sequence without summarizing the week's answer. Connect the inquiry to the course question about power, place, and memory.</a:t>
            </a:r>
          </a:p>
          <a:p xmlns:a="http://schemas.openxmlformats.org/drawingml/2006/main">
            <a:r>
              <a:t>Anticipated student thinking: Students should be able to name the week's historical problem and recognize that the reading supplies an interpretation to test.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https://www.loc.gov/pictures/collection/fsa/</a:t>
            </a:r>
          </a:p>
          <a:p xmlns:a="http://schemas.openxmlformats.org/drawingml/2006/main">
            <a:r>
              <a:t>- https://densho.org/</a:t>
            </a:r>
          </a:p>
          <a:p xmlns:a="http://schemas.openxmlformats.org/drawingml/2006/main">
            <a:r>
              <a:t>- https://braceroarchive.org/</a:t>
            </a:r>
          </a:p>
          <a:p xmlns:a="http://schemas.openxmlformats.org/drawingml/2006/main">
            <a:r>
              <a:t>- https://www.nebraskapress.unl.edu/nebraska/9781496228611/making-a-modern-u-s-west/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0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Purpose: Orient students to the day's problem and its place in the weekly inquiry.</a:t>
            </a:r>
          </a:p>
          <a:p xmlns:a="http://schemas.openxmlformats.org/drawingml/2006/main">
            <a:r>
              <a:t>Suggested timing: 2 minutes</a:t>
            </a:r>
          </a:p>
          <a:p xmlns:a="http://schemas.openxmlformats.org/drawingml/2006/main">
            <a:r>
              <a:t>Presenter guidance: Name the meeting's problem, identify the evidence students will handle, and avoid resolving the inquiry before the opening prompt.</a:t>
            </a:r>
          </a:p>
          <a:p xmlns:a="http://schemas.openxmlformats.org/drawingml/2006/main">
            <a:r>
              <a:t>Anticipated student thinking: Students should connect the meeting topic to the weekly question and recall the previous meeting's unresolved issue.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https://www.loc.gov/pictures/collection/fsa/</a:t>
            </a:r>
          </a:p>
          <a:p xmlns:a="http://schemas.openxmlformats.org/drawingml/2006/main">
            <a:r>
              <a:t>- https://densho.org/</a:t>
            </a:r>
          </a:p>
          <a:p xmlns:a="http://schemas.openxmlformats.org/drawingml/2006/main">
            <a:r>
              <a:t>- https://braceroarchive.org/</a:t>
            </a:r>
          </a:p>
          <a:p xmlns:a="http://schemas.openxmlformats.org/drawingml/2006/main">
            <a:r>
              <a:t>- https://www.nebraskapress.unl.edu/nebraska/9781496228611/making-a-modern-u-s-west/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1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Purpose: Elicit an initial interpretation that can be revised through evidence.</a:t>
            </a:r>
          </a:p>
          <a:p xmlns:a="http://schemas.openxmlformats.org/drawingml/2006/main">
            <a:r>
              <a:t>Suggested timing: 7 minutes</a:t>
            </a:r>
          </a:p>
          <a:p xmlns:a="http://schemas.openxmlformats.org/drawingml/2006/main">
            <a:r>
              <a:t>Presenter guidance: Give silent writing time before discussion. Ask two students to explain the reasoning behind different answers; record the contrast without declaring a winner.</a:t>
            </a:r>
          </a:p>
          <a:p xmlns:a="http://schemas.openxmlformats.org/drawingml/2006/main">
            <a:r>
              <a:t>Anticipated student thinking: Listen for unstated spatial, national, racial, environmental, or legal assumptions. Preserve contrasting answers for the exit comparison.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https://www.loc.gov/pictures/collection/fsa/</a:t>
            </a:r>
          </a:p>
          <a:p xmlns:a="http://schemas.openxmlformats.org/drawingml/2006/main">
            <a:r>
              <a:t>- https://densho.org/</a:t>
            </a:r>
          </a:p>
          <a:p xmlns:a="http://schemas.openxmlformats.org/drawingml/2006/main">
            <a:r>
              <a:t>- https://braceroarchive.org/</a:t>
            </a:r>
          </a:p>
          <a:p xmlns:a="http://schemas.openxmlformats.org/drawingml/2006/main">
            <a:r>
              <a:t>- https://www.nebraskapress.unl.edu/nebraska/9781496228611/making-a-modern-u-s-west/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2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Purpose: Supply the minimum vocabulary and orientation needed for the lecture and source work.</a:t>
            </a:r>
          </a:p>
          <a:p xmlns:a="http://schemas.openxmlformats.org/drawingml/2006/main">
            <a:r>
              <a:t>Suggested timing: 7 minutes</a:t>
            </a:r>
          </a:p>
          <a:p xmlns:a="http://schemas.openxmlformats.org/drawingml/2006/main">
            <a:r>
              <a:t>Presenter guidance: Define terms through the day's case rather than as a glossary. Ask students which term names an actor, institution, process, or analytical category.</a:t>
            </a:r>
          </a:p>
          <a:p xmlns:a="http://schemas.openxmlformats.org/drawingml/2006/main">
            <a:r>
              <a:t>Anticipated student thinking: Students may treat analytical categories as neutral descriptions; return to how each term organizes evidence and power.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https://www.loc.gov/pictures/collection/fsa/</a:t>
            </a:r>
          </a:p>
          <a:p xmlns:a="http://schemas.openxmlformats.org/drawingml/2006/main">
            <a:r>
              <a:t>- https://densho.org/</a:t>
            </a:r>
          </a:p>
          <a:p xmlns:a="http://schemas.openxmlformats.org/drawingml/2006/main">
            <a:r>
              <a:t>- https://braceroarchive.org/</a:t>
            </a:r>
          </a:p>
          <a:p xmlns:a="http://schemas.openxmlformats.org/drawingml/2006/main">
            <a:r>
              <a:t>- https://www.nebraskapress.unl.edu/nebraska/9781496228611/making-a-modern-u-s-west/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3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Purpose: State the lecture's interpretive argument in a form students can test against evidence.</a:t>
            </a:r>
          </a:p>
          <a:p xmlns:a="http://schemas.openxmlformats.org/drawingml/2006/main">
            <a:r>
              <a:t>Suggested timing: 8 minutes</a:t>
            </a:r>
          </a:p>
          <a:p xmlns:a="http://schemas.openxmlformats.org/drawingml/2006/main">
            <a:r>
              <a:t>Presenter guidance: Unpack the claim one clause at a time. Identify the causal language and contrast it with a simpler textbook narrative.</a:t>
            </a:r>
          </a:p>
          <a:p xmlns:a="http://schemas.openxmlformats.org/drawingml/2006/main">
            <a:r>
              <a:t>Anticipated student thinking: Students should be able to distinguish the claim from a topic statement and identify which evidence would strengthen or weaken it.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https://www.loc.gov/pictures/collection/fsa/</a:t>
            </a:r>
          </a:p>
          <a:p xmlns:a="http://schemas.openxmlformats.org/drawingml/2006/main">
            <a:r>
              <a:t>- https://densho.org/</a:t>
            </a:r>
          </a:p>
          <a:p xmlns:a="http://schemas.openxmlformats.org/drawingml/2006/main">
            <a:r>
              <a:t>- https://braceroarchive.org/</a:t>
            </a:r>
          </a:p>
          <a:p xmlns:a="http://schemas.openxmlformats.org/drawingml/2006/main">
            <a:r>
              <a:t>- https://www.nebraskapress.unl.edu/nebraska/9781496228611/making-a-modern-u-s-west/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4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Purpose: Develop the working claim with three distinct bodies of evidence.</a:t>
            </a:r>
          </a:p>
          <a:p xmlns:a="http://schemas.openxmlformats.org/drawingml/2006/main">
            <a:r>
              <a:t>Suggested timing: 10 minutes</a:t>
            </a:r>
          </a:p>
          <a:p xmlns:a="http://schemas.openxmlformats.org/drawingml/2006/main">
            <a:r>
              <a:t>Presenter guidance: For each point, identify the actor, institution, or relationship that produced the evidence. Pause after the second point and ask which one most changes the opening answer.</a:t>
            </a:r>
          </a:p>
          <a:p xmlns:a="http://schemas.openxmlformats.org/drawingml/2006/main">
            <a:r>
              <a:t>Anticipated student thinking: Students should connect each evidence point to a specific clause in the working claim rather than treating the list as background information.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https://www.loc.gov/pictures/collection/fsa/</a:t>
            </a:r>
          </a:p>
          <a:p xmlns:a="http://schemas.openxmlformats.org/drawingml/2006/main">
            <a:r>
              <a:t>- https://densho.org/</a:t>
            </a:r>
          </a:p>
          <a:p xmlns:a="http://schemas.openxmlformats.org/drawingml/2006/main">
            <a:r>
              <a:t>- https://braceroarchive.org/</a:t>
            </a:r>
          </a:p>
          <a:p xmlns:a="http://schemas.openxmlformats.org/drawingml/2006/main">
            <a:r>
              <a:t>- https://www.nebraskapress.unl.edu/nebraska/9781496228611/making-a-modern-u-s-west/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5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Purpose: Prepare students to source and corroborate the primary evidence displayed or distributed in class.</a:t>
            </a:r>
          </a:p>
          <a:p xmlns:a="http://schemas.openxmlformats.org/drawingml/2006/main">
            <a:r>
              <a:t>Suggested timing: 12 minutes</a:t>
            </a:r>
          </a:p>
          <a:p xmlns:a="http://schemas.openxmlformats.org/drawingml/2006/main">
            <a:r>
              <a:t>Presenter guidance: Display or distribute the item-level course source connected to the meeting. Require observation, source, context, purpose, and corroboration in that order.</a:t>
            </a:r>
          </a:p>
          <a:p xmlns:a="http://schemas.openxmlformats.org/drawingml/2006/main">
            <a:r>
              <a:t>Anticipated student thinking: Students may jump directly to content. Redirect them to provenance and audience before evaluating factual claims.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https://www.loc.gov/pictures/collection/fsa/</a:t>
            </a:r>
          </a:p>
          <a:p xmlns:a="http://schemas.openxmlformats.org/drawingml/2006/main">
            <a:r>
              <a:t>- https://densho.org/</a:t>
            </a:r>
          </a:p>
          <a:p xmlns:a="http://schemas.openxmlformats.org/drawingml/2006/main">
            <a:r>
              <a:t>- https://braceroarchive.org/</a:t>
            </a:r>
          </a:p>
          <a:p xmlns:a="http://schemas.openxmlformats.org/drawingml/2006/main">
            <a:r>
              <a:t>- https://www.nebraskapress.unl.edu/nebraska/9781496228611/making-a-modern-u-s-west/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6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Purpose: Move students from receiving the lecture claim to constructing and qualifying an interpretation.</a:t>
            </a:r>
          </a:p>
          <a:p xmlns:a="http://schemas.openxmlformats.org/drawingml/2006/main">
            <a:r>
              <a:t>Suggested timing: 10 minutes</a:t>
            </a:r>
          </a:p>
          <a:p xmlns:a="http://schemas.openxmlformats.org/drawingml/2006/main">
            <a:r>
              <a:t>Presenter guidance: Use pairs or groups of three. Ask each group to produce one evidence-based claim and one explicit limitation. Invite contrasting claims before summarizing.</a:t>
            </a:r>
          </a:p>
          <a:p xmlns:a="http://schemas.openxmlformats.org/drawingml/2006/main">
            <a:r>
              <a:t>Anticipated student thinking: A strong response cites a specific source feature, explains its relevance, and names uncertainty without abandoning interpretation.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https://www.loc.gov/pictures/collection/fsa/</a:t>
            </a:r>
          </a:p>
          <a:p xmlns:a="http://schemas.openxmlformats.org/drawingml/2006/main">
            <a:r>
              <a:t>- https://densho.org/</a:t>
            </a:r>
          </a:p>
          <a:p xmlns:a="http://schemas.openxmlformats.org/drawingml/2006/main">
            <a:r>
              <a:t>- https://braceroarchive.org/</a:t>
            </a:r>
          </a:p>
          <a:p xmlns:a="http://schemas.openxmlformats.org/drawingml/2006/main">
            <a:r>
              <a:t>- https://www.nebraskapress.unl.edu/nebraska/9781496228611/making-a-modern-u-s-west/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7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Purpose: Collect an independent, evidence-based revision of the opening interpretation.</a:t>
            </a:r>
          </a:p>
          <a:p xmlns:a="http://schemas.openxmlformats.org/drawingml/2006/main">
            <a:r>
              <a:t>Suggested timing: 4 minutes, with approximately 15 minutes of discussion, questions, and transition flexibility across the 75-minute meeting</a:t>
            </a:r>
          </a:p>
          <a:p xmlns:a="http://schemas.openxmlformats.org/drawingml/2006/main">
            <a:r>
              <a:t>Presenter guidance: Collect or photograph responses. Compare them with the opening prompt during the next meeting; do not supply a model response before students write.</a:t>
            </a:r>
          </a:p>
          <a:p xmlns:a="http://schemas.openxmlformats.org/drawingml/2006/main">
            <a:r>
              <a:t>Anticipated student thinking: A successful response makes a claim, cites evidence from the meeting, and names a remaining limit or question.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https://www.loc.gov/pictures/collection/fsa/</a:t>
            </a:r>
          </a:p>
          <a:p xmlns:a="http://schemas.openxmlformats.org/drawingml/2006/main">
            <a:r>
              <a:t>- https://densho.org/</a:t>
            </a:r>
          </a:p>
          <a:p xmlns:a="http://schemas.openxmlformats.org/drawingml/2006/main">
            <a:r>
              <a:t>- https://braceroarchive.org/</a:t>
            </a:r>
          </a:p>
          <a:p xmlns:a="http://schemas.openxmlformats.org/drawingml/2006/main">
            <a:r>
              <a:t>- https://www.nebraskapress.unl.edu/nebraska/9781496228611/making-a-modern-u-s-west/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2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Purpose: Orient students to the day's problem and its place in the weekly inquiry.</a:t>
            </a:r>
          </a:p>
          <a:p xmlns:a="http://schemas.openxmlformats.org/drawingml/2006/main">
            <a:r>
              <a:t>Suggested timing: 2 minutes</a:t>
            </a:r>
          </a:p>
          <a:p xmlns:a="http://schemas.openxmlformats.org/drawingml/2006/main">
            <a:r>
              <a:t>Presenter guidance: Name the meeting's problem, identify the evidence students will handle, and avoid resolving the inquiry before the opening prompt.</a:t>
            </a:r>
          </a:p>
          <a:p xmlns:a="http://schemas.openxmlformats.org/drawingml/2006/main">
            <a:r>
              <a:t>Anticipated student thinking: Students should connect the meeting topic to the weekly question and recall the previous meeting's unresolved issue.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https://www.loc.gov/pictures/collection/fsa/</a:t>
            </a:r>
          </a:p>
          <a:p xmlns:a="http://schemas.openxmlformats.org/drawingml/2006/main">
            <a:r>
              <a:t>- https://densho.org/</a:t>
            </a:r>
          </a:p>
          <a:p xmlns:a="http://schemas.openxmlformats.org/drawingml/2006/main">
            <a:r>
              <a:t>- https://braceroarchive.org/</a:t>
            </a:r>
          </a:p>
          <a:p xmlns:a="http://schemas.openxmlformats.org/drawingml/2006/main">
            <a:r>
              <a:t>- https://www.nebraskapress.unl.edu/nebraska/9781496228611/making-a-modern-u-s-west/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3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Purpose: Elicit an initial interpretation that can be revised through evidence.</a:t>
            </a:r>
          </a:p>
          <a:p xmlns:a="http://schemas.openxmlformats.org/drawingml/2006/main">
            <a:r>
              <a:t>Suggested timing: 7 minutes</a:t>
            </a:r>
          </a:p>
          <a:p xmlns:a="http://schemas.openxmlformats.org/drawingml/2006/main">
            <a:r>
              <a:t>Presenter guidance: Give silent writing time before discussion. Ask two students to explain the reasoning behind different answers; record the contrast without declaring a winner.</a:t>
            </a:r>
          </a:p>
          <a:p xmlns:a="http://schemas.openxmlformats.org/drawingml/2006/main">
            <a:r>
              <a:t>Anticipated student thinking: Listen for unstated spatial, national, racial, environmental, or legal assumptions. Preserve contrasting answers for the exit comparison.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https://www.loc.gov/pictures/collection/fsa/</a:t>
            </a:r>
          </a:p>
          <a:p xmlns:a="http://schemas.openxmlformats.org/drawingml/2006/main">
            <a:r>
              <a:t>- https://densho.org/</a:t>
            </a:r>
          </a:p>
          <a:p xmlns:a="http://schemas.openxmlformats.org/drawingml/2006/main">
            <a:r>
              <a:t>- https://braceroarchive.org/</a:t>
            </a:r>
          </a:p>
          <a:p xmlns:a="http://schemas.openxmlformats.org/drawingml/2006/main">
            <a:r>
              <a:t>- https://www.nebraskapress.unl.edu/nebraska/9781496228611/making-a-modern-u-s-west/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4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Purpose: Supply the minimum vocabulary and orientation needed for the lecture and source work.</a:t>
            </a:r>
          </a:p>
          <a:p xmlns:a="http://schemas.openxmlformats.org/drawingml/2006/main">
            <a:r>
              <a:t>Suggested timing: 7 minutes</a:t>
            </a:r>
          </a:p>
          <a:p xmlns:a="http://schemas.openxmlformats.org/drawingml/2006/main">
            <a:r>
              <a:t>Presenter guidance: Define terms through the day's case rather than as a glossary. Ask students which term names an actor, institution, process, or analytical category.</a:t>
            </a:r>
          </a:p>
          <a:p xmlns:a="http://schemas.openxmlformats.org/drawingml/2006/main">
            <a:r>
              <a:t>Anticipated student thinking: Students may treat analytical categories as neutral descriptions; return to how each term organizes evidence and power.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https://www.loc.gov/pictures/collection/fsa/</a:t>
            </a:r>
          </a:p>
          <a:p xmlns:a="http://schemas.openxmlformats.org/drawingml/2006/main">
            <a:r>
              <a:t>- https://densho.org/</a:t>
            </a:r>
          </a:p>
          <a:p xmlns:a="http://schemas.openxmlformats.org/drawingml/2006/main">
            <a:r>
              <a:t>- https://braceroarchive.org/</a:t>
            </a:r>
          </a:p>
          <a:p xmlns:a="http://schemas.openxmlformats.org/drawingml/2006/main">
            <a:r>
              <a:t>- https://www.nebraskapress.unl.edu/nebraska/9781496228611/making-a-modern-u-s-west/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5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Purpose: State the lecture's interpretive argument in a form students can test against evidence.</a:t>
            </a:r>
          </a:p>
          <a:p xmlns:a="http://schemas.openxmlformats.org/drawingml/2006/main">
            <a:r>
              <a:t>Suggested timing: 8 minutes</a:t>
            </a:r>
          </a:p>
          <a:p xmlns:a="http://schemas.openxmlformats.org/drawingml/2006/main">
            <a:r>
              <a:t>Presenter guidance: Unpack the claim one clause at a time. Identify the causal language and contrast it with a simpler textbook narrative.</a:t>
            </a:r>
          </a:p>
          <a:p xmlns:a="http://schemas.openxmlformats.org/drawingml/2006/main">
            <a:r>
              <a:t>Anticipated student thinking: Students should be able to distinguish the claim from a topic statement and identify which evidence would strengthen or weaken it.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https://www.loc.gov/pictures/collection/fsa/</a:t>
            </a:r>
          </a:p>
          <a:p xmlns:a="http://schemas.openxmlformats.org/drawingml/2006/main">
            <a:r>
              <a:t>- https://densho.org/</a:t>
            </a:r>
          </a:p>
          <a:p xmlns:a="http://schemas.openxmlformats.org/drawingml/2006/main">
            <a:r>
              <a:t>- https://braceroarchive.org/</a:t>
            </a:r>
          </a:p>
          <a:p xmlns:a="http://schemas.openxmlformats.org/drawingml/2006/main">
            <a:r>
              <a:t>- https://www.nebraskapress.unl.edu/nebraska/9781496228611/making-a-modern-u-s-west/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6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Purpose: Develop the working claim with three distinct bodies of evidence.</a:t>
            </a:r>
          </a:p>
          <a:p xmlns:a="http://schemas.openxmlformats.org/drawingml/2006/main">
            <a:r>
              <a:t>Suggested timing: 10 minutes</a:t>
            </a:r>
          </a:p>
          <a:p xmlns:a="http://schemas.openxmlformats.org/drawingml/2006/main">
            <a:r>
              <a:t>Presenter guidance: For each point, identify the actor, institution, or relationship that produced the evidence. Pause after the second point and ask which one most changes the opening answer.</a:t>
            </a:r>
          </a:p>
          <a:p xmlns:a="http://schemas.openxmlformats.org/drawingml/2006/main">
            <a:r>
              <a:t>Anticipated student thinking: Students should connect each evidence point to a specific clause in the working claim rather than treating the list as background information.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https://www.loc.gov/pictures/collection/fsa/</a:t>
            </a:r>
          </a:p>
          <a:p xmlns:a="http://schemas.openxmlformats.org/drawingml/2006/main">
            <a:r>
              <a:t>- https://densho.org/</a:t>
            </a:r>
          </a:p>
          <a:p xmlns:a="http://schemas.openxmlformats.org/drawingml/2006/main">
            <a:r>
              <a:t>- https://braceroarchive.org/</a:t>
            </a:r>
          </a:p>
          <a:p xmlns:a="http://schemas.openxmlformats.org/drawingml/2006/main">
            <a:r>
              <a:t>- https://www.nebraskapress.unl.edu/nebraska/9781496228611/making-a-modern-u-s-west/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7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Purpose: Prepare students to source and corroborate the primary evidence displayed or distributed in class.</a:t>
            </a:r>
          </a:p>
          <a:p xmlns:a="http://schemas.openxmlformats.org/drawingml/2006/main">
            <a:r>
              <a:t>Suggested timing: 12 minutes</a:t>
            </a:r>
          </a:p>
          <a:p xmlns:a="http://schemas.openxmlformats.org/drawingml/2006/main">
            <a:r>
              <a:t>Presenter guidance: Display or distribute the item-level course source connected to the meeting. Require observation, source, context, purpose, and corroboration in that order.</a:t>
            </a:r>
          </a:p>
          <a:p xmlns:a="http://schemas.openxmlformats.org/drawingml/2006/main">
            <a:r>
              <a:t>Anticipated student thinking: Students may jump directly to content. Redirect them to provenance and audience before evaluating factual claims.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https://www.loc.gov/pictures/collection/fsa/</a:t>
            </a:r>
          </a:p>
          <a:p xmlns:a="http://schemas.openxmlformats.org/drawingml/2006/main">
            <a:r>
              <a:t>- https://densho.org/</a:t>
            </a:r>
          </a:p>
          <a:p xmlns:a="http://schemas.openxmlformats.org/drawingml/2006/main">
            <a:r>
              <a:t>- https://braceroarchive.org/</a:t>
            </a:r>
          </a:p>
          <a:p xmlns:a="http://schemas.openxmlformats.org/drawingml/2006/main">
            <a:r>
              <a:t>- https://www.nebraskapress.unl.edu/nebraska/9781496228611/making-a-modern-u-s-west/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8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Purpose: Move students from receiving the lecture claim to constructing and qualifying an interpretation.</a:t>
            </a:r>
          </a:p>
          <a:p xmlns:a="http://schemas.openxmlformats.org/drawingml/2006/main">
            <a:r>
              <a:t>Suggested timing: 10 minutes</a:t>
            </a:r>
          </a:p>
          <a:p xmlns:a="http://schemas.openxmlformats.org/drawingml/2006/main">
            <a:r>
              <a:t>Presenter guidance: Use pairs or groups of three. Ask each group to produce one evidence-based claim and one explicit limitation. Invite contrasting claims before summarizing.</a:t>
            </a:r>
          </a:p>
          <a:p xmlns:a="http://schemas.openxmlformats.org/drawingml/2006/main">
            <a:r>
              <a:t>Anticipated student thinking: A strong response cites a specific source feature, explains its relevance, and names uncertainty without abandoning interpretation.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https://www.loc.gov/pictures/collection/fsa/</a:t>
            </a:r>
          </a:p>
          <a:p xmlns:a="http://schemas.openxmlformats.org/drawingml/2006/main">
            <a:r>
              <a:t>- https://densho.org/</a:t>
            </a:r>
          </a:p>
          <a:p xmlns:a="http://schemas.openxmlformats.org/drawingml/2006/main">
            <a:r>
              <a:t>- https://braceroarchive.org/</a:t>
            </a:r>
          </a:p>
          <a:p xmlns:a="http://schemas.openxmlformats.org/drawingml/2006/main">
            <a:r>
              <a:t>- https://www.nebraskapress.unl.edu/nebraska/9781496228611/making-a-modern-u-s-west/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9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Purpose: Collect an independent, evidence-based revision of the opening interpretation.</a:t>
            </a:r>
          </a:p>
          <a:p xmlns:a="http://schemas.openxmlformats.org/drawingml/2006/main">
            <a:r>
              <a:t>Suggested timing: 4 minutes, with approximately 15 minutes of discussion, questions, and transition flexibility across the 75-minute meeting</a:t>
            </a:r>
          </a:p>
          <a:p xmlns:a="http://schemas.openxmlformats.org/drawingml/2006/main">
            <a:r>
              <a:t>Presenter guidance: Collect or photograph responses. Compare them with the opening prompt during the next meeting; do not supply a model response before students write.</a:t>
            </a:r>
          </a:p>
          <a:p xmlns:a="http://schemas.openxmlformats.org/drawingml/2006/main">
            <a:r>
              <a:t>Anticipated student thinking: A successful response makes a claim, cites evidence from the meeting, and names a remaining limit or question.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https://www.loc.gov/pictures/collection/fsa/</a:t>
            </a:r>
          </a:p>
          <a:p xmlns:a="http://schemas.openxmlformats.org/drawingml/2006/main">
            <a:r>
              <a:t>- https://densho.org/</a:t>
            </a:r>
          </a:p>
          <a:p xmlns:a="http://schemas.openxmlformats.org/drawingml/2006/main">
            <a:r>
              <a:t>- https://braceroarchive.org/</a:t>
            </a:r>
          </a:p>
          <a:p xmlns:a="http://schemas.openxmlformats.org/drawingml/2006/main">
            <a:r>
              <a:t>- https://www.nebraskapress.unl.edu/nebraska/9781496228611/making-a-modern-u-s-west/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slideLayouts/_rels/slideLayout1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ffeb4d2d53014544" /></Relationships>
</file>

<file path=ppt/slideLayouts/slideLayout1.xml><?xml version="1.0" encoding="utf-8"?>
<p:sldLayout xmlns:p="http://schemas.openxmlformats.org/presentationml/2006/main" type="title">
  <p:cSld name="Title Slide"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</p:sldLayout>
</file>

<file path=ppt/slideMasters/_rels/slideMaster1.xml.rels>&#65279;<?xml version="1.0" encoding="utf-8"?><Relationships xmlns="http://schemas.openxmlformats.org/package/2006/relationships"><Relationship Type="http://schemas.openxmlformats.org/officeDocument/2006/relationships/theme" Target="/ppt/slideMasters/theme/theme2.xml" Id="Rb3fe17c6b9a54274" /><Relationship Type="http://schemas.openxmlformats.org/officeDocument/2006/relationships/slideLayout" Target="/ppt/slideLayouts/slideLayout1.xml" Id="R28228423a51d4665" /></Relationships>
</file>

<file path=ppt/slideMasters/slideMaster1.xml><?xml version="1.0" encoding="utf-8"?>
<p:sldMaster xmlns:p="http://schemas.openxmlformats.org/presentationml/2006/main">
  <p:cSld name="Master"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xmlns:r="http://schemas.openxmlformats.org/officeDocument/2006/relationships" id="2147483649" r:id="R28228423a51d4665"/>
  </p:sldLayoutIdLst>
  <p:txStyles>
    <p:titleStyle>
      <a:lvl1pPr xmlns:a="http://schemas.openxmlformats.org/drawingml/2006/main" algn="l">
        <a:lnSpc>
          <a:spcPct val="90000"/>
        </a:lnSpc>
        <a:spcBef>
          <a:spcPts val="0"/>
        </a:spcBef>
        <a:buNone/>
        <a:defRPr sz="4400">
          <a:solidFill>
            <a:schemeClr val="tx1"/>
          </a:solidFill>
          <a:latin typeface="+mj-lt"/>
          <a:ea typeface="+mj-lt"/>
          <a:cs typeface="+mj-lt"/>
        </a:defRPr>
      </a:lvl1pPr>
    </p:titleStyle>
    <p:bodyStyle>
      <a:lvl1pPr xmlns:a="http://schemas.openxmlformats.org/drawingml/2006/main" marL="228600" indent="-228600" algn="l">
        <a:lnSpc>
          <a:spcPct val="90000"/>
        </a:lnSpc>
        <a:spcBef>
          <a:spcPts val="1000"/>
        </a:spcBef>
        <a:buChar char="•"/>
        <a:defRPr sz="2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685800" indent="-228600" algn="l">
        <a:lnSpc>
          <a:spcPct val="90000"/>
        </a:lnSpc>
        <a:spcBef>
          <a:spcPts val="500"/>
        </a:spcBef>
        <a:buChar char="•"/>
        <a:defRPr sz="24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1143000" indent="-228600" algn="l">
        <a:lnSpc>
          <a:spcPct val="90000"/>
        </a:lnSpc>
        <a:spcBef>
          <a:spcPts val="500"/>
        </a:spcBef>
        <a:buChar char="•"/>
        <a:defRPr sz="20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600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20574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5146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9718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4290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886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9pPr>
    </p:bodyStyle>
    <p:otherStyle>
      <a:lvl1pPr xmlns:a="http://schemas.openxmlformats.org/drawingml/2006/main" marL="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457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914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371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18288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2860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743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200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657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9pPr>
    </p:otherStyle>
  </p:txStyles>
</p:sldMaster>
</file>

<file path=ppt/slideMasters/theme/theme2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slides/_rels/slide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ca6e3702ee364f9b" /><Relationship Type="http://schemas.openxmlformats.org/officeDocument/2006/relationships/notesSlide" Target="/ppt/notesSlides/notesSlide1.xml" Id="R782b114392244f68" /></Relationships>
</file>

<file path=ppt/slides/_rels/slide10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e2a34c7867a34793" /><Relationship Type="http://schemas.openxmlformats.org/officeDocument/2006/relationships/notesSlide" Target="/ppt/notesSlides/notesSlide10.xml" Id="R572521ae51514e06" /></Relationships>
</file>

<file path=ppt/slides/_rels/slide1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67c31a88819943f0" /><Relationship Type="http://schemas.openxmlformats.org/officeDocument/2006/relationships/notesSlide" Target="/ppt/notesSlides/notesSlide11.xml" Id="R1da05d0d9517488a" /></Relationships>
</file>

<file path=ppt/slides/_rels/slide1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753a95b0fd8f4813" /><Relationship Type="http://schemas.openxmlformats.org/officeDocument/2006/relationships/notesSlide" Target="/ppt/notesSlides/notesSlide12.xml" Id="Rd3ae6d029dee4eab" /></Relationships>
</file>

<file path=ppt/slides/_rels/slide1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a2600e31e4994049" /><Relationship Type="http://schemas.openxmlformats.org/officeDocument/2006/relationships/notesSlide" Target="/ppt/notesSlides/notesSlide13.xml" Id="Rdef00febfd434464" /></Relationships>
</file>

<file path=ppt/slides/_rels/slide14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4b52f4093f494ae3" /><Relationship Type="http://schemas.openxmlformats.org/officeDocument/2006/relationships/notesSlide" Target="/ppt/notesSlides/notesSlide14.xml" Id="R32e585fca8744108" /></Relationships>
</file>

<file path=ppt/slides/_rels/slide15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2cbf441f9e2a45f5" /><Relationship Type="http://schemas.openxmlformats.org/officeDocument/2006/relationships/notesSlide" Target="/ppt/notesSlides/notesSlide15.xml" Id="Ra6faeaf9d5274062" /></Relationships>
</file>

<file path=ppt/slides/_rels/slide16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c3a452068a9f4909" /><Relationship Type="http://schemas.openxmlformats.org/officeDocument/2006/relationships/notesSlide" Target="/ppt/notesSlides/notesSlide16.xml" Id="R0e43d943442a4f70" /></Relationships>
</file>

<file path=ppt/slides/_rels/slide17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5ca9a6c285054d5a" /><Relationship Type="http://schemas.openxmlformats.org/officeDocument/2006/relationships/notesSlide" Target="/ppt/notesSlides/notesSlide17.xml" Id="Rd45e7eb3fc434219" /></Relationships>
</file>

<file path=ppt/slides/_rels/slide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f519e83876b24710" /><Relationship Type="http://schemas.openxmlformats.org/officeDocument/2006/relationships/notesSlide" Target="/ppt/notesSlides/notesSlide2.xml" Id="R11c672909f724f3d" /></Relationships>
</file>

<file path=ppt/slides/_rels/slide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ad56aee8d65347c1" /><Relationship Type="http://schemas.openxmlformats.org/officeDocument/2006/relationships/notesSlide" Target="/ppt/notesSlides/notesSlide3.xml" Id="Rda2759fec65b4fcd" /></Relationships>
</file>

<file path=ppt/slides/_rels/slide4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31a4256a61fe402f" /><Relationship Type="http://schemas.openxmlformats.org/officeDocument/2006/relationships/notesSlide" Target="/ppt/notesSlides/notesSlide4.xml" Id="R6496e449530a4019" /></Relationships>
</file>

<file path=ppt/slides/_rels/slide5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6f6433b016e54dcc" /><Relationship Type="http://schemas.openxmlformats.org/officeDocument/2006/relationships/notesSlide" Target="/ppt/notesSlides/notesSlide5.xml" Id="R2be97aa3206e4402" /></Relationships>
</file>

<file path=ppt/slides/_rels/slide6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4e5579c56d3d4ec7" /><Relationship Type="http://schemas.openxmlformats.org/officeDocument/2006/relationships/notesSlide" Target="/ppt/notesSlides/notesSlide6.xml" Id="R21b72bc7d39c4832" /></Relationships>
</file>

<file path=ppt/slides/_rels/slide7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14338a58f6234851" /><Relationship Type="http://schemas.openxmlformats.org/officeDocument/2006/relationships/notesSlide" Target="/ppt/notesSlides/notesSlide7.xml" Id="R9058cade5879422c" /></Relationships>
</file>

<file path=ppt/slides/_rels/slide8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56ebadb2c06a4f16" /><Relationship Type="http://schemas.openxmlformats.org/officeDocument/2006/relationships/notesSlide" Target="/ppt/notesSlides/notesSlide8.xml" Id="Rcaff874426ff4cfa" /></Relationships>
</file>

<file path=ppt/slides/_rels/slide9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264a2b83b29141e1" /><Relationship Type="http://schemas.openxmlformats.org/officeDocument/2006/relationships/notesSlide" Target="/ppt/notesSlides/notesSlide9.xml" Id="Re940312ae0174d6e" /></Relationships>
</file>

<file path=ppt/slides/slide1.xml><?xml version="1.0" encoding="utf-8"?>
<p:sld xmlns:p="http://schemas.openxmlformats.org/presentationml/2006/main">
  <p:cSld>
    <p:bg>
      <p:bgPr>
        <a:solidFill xmlns:a="http://schemas.openxmlformats.org/drawingml/2006/main">
          <a:srgbClr val="24364B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" name="rust-band">
            <a:extLst xmlns:a="http://schemas.openxmlformats.org/drawingml/2006/main">
              <a:ext uri="{FF2B5EF4-FFF2-40B4-BE49-F238E27FC236}">
                <a16:creationId xmlns:a16="http://schemas.microsoft.com/office/drawing/2014/main" id="{2628C1D0-728D-4887-84E5-26215CC380B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24765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04E32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week-eyebrow">
            <a:extLst xmlns:a="http://schemas.openxmlformats.org/drawingml/2006/main">
              <a:ext uri="{FF2B5EF4-FFF2-40B4-BE49-F238E27FC236}">
                <a16:creationId xmlns:a16="http://schemas.microsoft.com/office/drawing/2014/main" id="{B9635B55-4644-47BC-93A9-ED1BEF4A7B1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1050" y="742950"/>
            <a:ext cx="98107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350" b="1" i="0">
                <a:solidFill>
                  <a:srgbClr val="C4A45F"/>
                </a:solidFill>
              </a:defRPr>
            </a:pPr>
            <a:r>
              <a:rPr sz="1350" b="1" i="0">
                <a:solidFill>
                  <a:srgbClr val="C4A45F"/>
                </a:solidFill>
              </a:rPr>
              <a:t>WEEK 12  ·  NOVEMBER 9–13, 2026</a:t>
            </a:r>
          </a:p>
        </p:txBody>
      </p:sp>
      <p:sp>
        <p:nvSpPr>
          <p:cNvPr id="3" name="week-title">
            <a:extLst xmlns:a="http://schemas.openxmlformats.org/drawingml/2006/main">
              <a:ext uri="{FF2B5EF4-FFF2-40B4-BE49-F238E27FC236}">
                <a16:creationId xmlns:a16="http://schemas.microsoft.com/office/drawing/2014/main" id="{7CF3B373-D440-4C6B-BFB0-4B4E713CD0B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1050" y="1409700"/>
            <a:ext cx="10287000" cy="1428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4050" b="1" i="0">
                <a:solidFill>
                  <a:srgbClr val="FFFFFF"/>
                </a:solidFill>
              </a:defRPr>
            </a:pPr>
            <a:r>
              <a:rPr sz="4050" b="1" i="0">
                <a:solidFill>
                  <a:srgbClr val="FFFFFF"/>
                </a:solidFill>
              </a:rPr>
              <a:t>Crisis and Mobilization in the West, 1920s–1945</a:t>
            </a:r>
          </a:p>
        </p:txBody>
      </p:sp>
      <p:sp>
        <p:nvSpPr>
          <p:cNvPr id="4" name="rule-82-330">
            <a:extLst xmlns:a="http://schemas.openxmlformats.org/drawingml/2006/main">
              <a:ext uri="{FF2B5EF4-FFF2-40B4-BE49-F238E27FC236}">
                <a16:creationId xmlns:a16="http://schemas.microsoft.com/office/drawing/2014/main" id="{BC16ADFA-9F39-4D92-94BE-93B877A2B5B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1050" y="3143250"/>
            <a:ext cx="1562100" cy="666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04E32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5" name="week-inquiry">
            <a:extLst xmlns:a="http://schemas.openxmlformats.org/drawingml/2006/main">
              <a:ext uri="{FF2B5EF4-FFF2-40B4-BE49-F238E27FC236}">
                <a16:creationId xmlns:a16="http://schemas.microsoft.com/office/drawing/2014/main" id="{0DCC7687-BFEE-4475-BB92-A19ED03DFF9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1050" y="3562350"/>
            <a:ext cx="9620250" cy="11049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2175" b="0" i="0">
                <a:solidFill>
                  <a:srgbClr val="EDF0F3"/>
                </a:solidFill>
              </a:defRPr>
            </a:pPr>
            <a:r>
              <a:rPr sz="2175" b="0" i="0">
                <a:solidFill>
                  <a:srgbClr val="EDF0F3"/>
                </a:solidFill>
              </a:rPr>
              <a:t>How did environmental crisis, federal development, and wartime mobilization redistribute opportunity, coercion, and vulnerability in the West?</a:t>
            </a:r>
          </a:p>
        </p:txBody>
      </p:sp>
      <p:sp>
        <p:nvSpPr>
          <p:cNvPr id="6" name="week-scholarship">
            <a:extLst xmlns:a="http://schemas.openxmlformats.org/drawingml/2006/main">
              <a:ext uri="{FF2B5EF4-FFF2-40B4-BE49-F238E27FC236}">
                <a16:creationId xmlns:a16="http://schemas.microsoft.com/office/drawing/2014/main" id="{A86B9A5A-78C7-44F8-B82F-9E506960D7D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1050" y="5334000"/>
            <a:ext cx="10096500" cy="552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350" b="0" i="0">
                <a:solidFill>
                  <a:srgbClr val="CBD3DC"/>
                </a:solidFill>
              </a:defRPr>
            </a:pPr>
            <a:r>
              <a:rPr sz="1350" b="0" i="0">
                <a:solidFill>
                  <a:srgbClr val="CBD3DC"/>
                </a:solidFill>
              </a:rPr>
              <a:t>Scholarship lens: Sarah Deutsch, Making a Modern U.S. West (2022), selected excerpt; pair with a Densho or Bracero oral history.</a:t>
            </a:r>
          </a:p>
        </p:txBody>
      </p:sp>
      <p:sp>
        <p:nvSpPr>
          <p:cNvPr id="7" name="rule-72-666">
            <a:extLst xmlns:a="http://schemas.openxmlformats.org/drawingml/2006/main">
              <a:ext uri="{FF2B5EF4-FFF2-40B4-BE49-F238E27FC236}">
                <a16:creationId xmlns:a16="http://schemas.microsoft.com/office/drawing/2014/main" id="{19E700DA-B12A-456E-8A3E-1A137CB95D3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343650"/>
            <a:ext cx="108204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8290A0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8" name="footer-course">
            <a:extLst xmlns:a="http://schemas.openxmlformats.org/drawingml/2006/main">
              <a:ext uri="{FF2B5EF4-FFF2-40B4-BE49-F238E27FC236}">
                <a16:creationId xmlns:a16="http://schemas.microsoft.com/office/drawing/2014/main" id="{6F2C304F-8985-4A81-A51F-C350D03EB43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57950"/>
            <a:ext cx="49530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900" b="1" i="0">
                <a:solidFill>
                  <a:srgbClr val="CBD3DC"/>
                </a:solidFill>
              </a:defRPr>
            </a:pPr>
            <a:r>
              <a:rPr sz="900" b="1" i="0">
                <a:solidFill>
                  <a:srgbClr val="CBD3DC"/>
                </a:solidFill>
              </a:rPr>
              <a:t>THE AMERICAN WEST  ·  WEEK 12</a:t>
            </a:r>
          </a:p>
        </p:txBody>
      </p:sp>
      <p:sp>
        <p:nvSpPr>
          <p:cNvPr id="9" name="footer-number">
            <a:extLst xmlns:a="http://schemas.openxmlformats.org/drawingml/2006/main">
              <a:ext uri="{FF2B5EF4-FFF2-40B4-BE49-F238E27FC236}">
                <a16:creationId xmlns:a16="http://schemas.microsoft.com/office/drawing/2014/main" id="{D3C6E454-67D7-415C-A990-9A51B6DFBA6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6457950"/>
            <a:ext cx="12192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r">
              <a:defRPr sz="900" b="1" i="0">
                <a:solidFill>
                  <a:srgbClr val="CBD3DC"/>
                </a:solidFill>
              </a:defRPr>
            </a:pPr>
            <a:r>
              <a:rPr sz="900" b="1" i="0">
                <a:solidFill>
                  <a:srgbClr val="CBD3DC"/>
                </a:solidFill>
              </a:rPr>
              <a:t>1 / 17</a:t>
            </a:r>
          </a:p>
        </p:txBody>
      </p:sp>
    </p:spTree>
    <p:extLst>
      <p:ext uri="{BB962C8B-B14F-4D97-AF65-F5344CB8AC3E}">
        <p14:creationId xmlns:p14="http://schemas.microsoft.com/office/powerpoint/2010/main" val="1966673416"/>
      </p:ext>
    </p:extLst>
  </p:cSld>
</p:sld>
</file>

<file path=ppt/slides/slide10.xml><?xml version="1.0" encoding="utf-8"?>
<p:sld xmlns:p="http://schemas.openxmlformats.org/presentationml/2006/main">
  <p:cSld>
    <p:bg>
      <p:bgPr>
        <a:solidFill xmlns:a="http://schemas.openxmlformats.org/drawingml/2006/main">
          <a:srgbClr val="F6F0E4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" name="meeting-date">
            <a:extLst xmlns:a="http://schemas.openxmlformats.org/drawingml/2006/main">
              <a:ext uri="{FF2B5EF4-FFF2-40B4-BE49-F238E27FC236}">
                <a16:creationId xmlns:a16="http://schemas.microsoft.com/office/drawing/2014/main" id="{3C4F189B-FEAF-4550-9740-4EA744F107D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704850"/>
            <a:ext cx="102870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350" b="1" i="0">
                <a:solidFill>
                  <a:srgbClr val="A04E32"/>
                </a:solidFill>
              </a:defRPr>
            </a:pPr>
            <a:r>
              <a:rPr sz="1350" b="1" i="0">
                <a:solidFill>
                  <a:srgbClr val="A04E32"/>
                </a:solidFill>
              </a:rPr>
              <a:t>THURSDAY  ·  NOVEMBER 12, 2026</a:t>
            </a:r>
          </a:p>
        </p:txBody>
      </p:sp>
      <p:sp>
        <p:nvSpPr>
          <p:cNvPr id="2" name="meeting-plan">
            <a:extLst xmlns:a="http://schemas.openxmlformats.org/drawingml/2006/main">
              <a:ext uri="{FF2B5EF4-FFF2-40B4-BE49-F238E27FC236}">
                <a16:creationId xmlns:a16="http://schemas.microsoft.com/office/drawing/2014/main" id="{E242E217-ADD4-421F-81C0-3B38FE34039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466850"/>
            <a:ext cx="10287000" cy="1638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3225" b="1" i="0">
                <a:solidFill>
                  <a:srgbClr val="24364B"/>
                </a:solidFill>
              </a:defRPr>
            </a:pPr>
            <a:r>
              <a:rPr sz="3225" b="1" i="0">
                <a:solidFill>
                  <a:srgbClr val="24364B"/>
                </a:solidFill>
              </a:rPr>
              <a:t>New Deal development, wartime mobilization, incarceration, Bracero labor, and oral-history ethics.</a:t>
            </a:r>
          </a:p>
        </p:txBody>
      </p:sp>
      <p:sp>
        <p:nvSpPr>
          <p:cNvPr id="3" name="rule-72-358">
            <a:extLst xmlns:a="http://schemas.openxmlformats.org/drawingml/2006/main">
              <a:ext uri="{FF2B5EF4-FFF2-40B4-BE49-F238E27FC236}">
                <a16:creationId xmlns:a16="http://schemas.microsoft.com/office/drawing/2014/main" id="{C4D7A8E8-7323-4B2D-AB50-9FF11F42000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3409950"/>
            <a:ext cx="1409700" cy="571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04E32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meeting-inquiry">
            <a:extLst xmlns:a="http://schemas.openxmlformats.org/drawingml/2006/main">
              <a:ext uri="{FF2B5EF4-FFF2-40B4-BE49-F238E27FC236}">
                <a16:creationId xmlns:a16="http://schemas.microsoft.com/office/drawing/2014/main" id="{7987FB31-F297-43FF-8F55-6E454ED57AB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3829050"/>
            <a:ext cx="9810750" cy="1047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2025" b="0" i="0">
                <a:solidFill>
                  <a:srgbClr val="252A2E"/>
                </a:solidFill>
              </a:defRPr>
            </a:pPr>
            <a:r>
              <a:rPr sz="2025" b="0" i="0">
                <a:solidFill>
                  <a:srgbClr val="252A2E"/>
                </a:solidFill>
              </a:rPr>
              <a:t>How did environmental crisis, federal development, and wartime mobilization redistribute opportunity, coercion, and vulnerability in the West?</a:t>
            </a:r>
          </a:p>
        </p:txBody>
      </p:sp>
      <p:sp>
        <p:nvSpPr>
          <p:cNvPr id="5" name="rule-72-666">
            <a:extLst xmlns:a="http://schemas.openxmlformats.org/drawingml/2006/main">
              <a:ext uri="{FF2B5EF4-FFF2-40B4-BE49-F238E27FC236}">
                <a16:creationId xmlns:a16="http://schemas.microsoft.com/office/drawing/2014/main" id="{B9622940-CB7F-4998-9C23-F0155D733BD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343650"/>
            <a:ext cx="108204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8CCB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footer-course">
            <a:extLst xmlns:a="http://schemas.openxmlformats.org/drawingml/2006/main">
              <a:ext uri="{FF2B5EF4-FFF2-40B4-BE49-F238E27FC236}">
                <a16:creationId xmlns:a16="http://schemas.microsoft.com/office/drawing/2014/main" id="{99CF2778-8025-4E6F-8FB3-83F033EC0E5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57950"/>
            <a:ext cx="49530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900" b="1" i="0">
                <a:solidFill>
                  <a:srgbClr val="66707A"/>
                </a:solidFill>
              </a:defRPr>
            </a:pPr>
            <a:r>
              <a:rPr sz="900" b="1" i="0">
                <a:solidFill>
                  <a:srgbClr val="66707A"/>
                </a:solidFill>
              </a:rPr>
              <a:t>THE AMERICAN WEST  ·  WEEK 12</a:t>
            </a:r>
          </a:p>
        </p:txBody>
      </p:sp>
      <p:sp>
        <p:nvSpPr>
          <p:cNvPr id="7" name="footer-number">
            <a:extLst xmlns:a="http://schemas.openxmlformats.org/drawingml/2006/main">
              <a:ext uri="{FF2B5EF4-FFF2-40B4-BE49-F238E27FC236}">
                <a16:creationId xmlns:a16="http://schemas.microsoft.com/office/drawing/2014/main" id="{2BF12B8A-5D5B-421F-AC51-C97CEBA0FBF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6457950"/>
            <a:ext cx="12192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r">
              <a:defRPr sz="900" b="1" i="0">
                <a:solidFill>
                  <a:srgbClr val="66707A"/>
                </a:solidFill>
              </a:defRPr>
            </a:pPr>
            <a:r>
              <a:rPr sz="900" b="1" i="0">
                <a:solidFill>
                  <a:srgbClr val="66707A"/>
                </a:solidFill>
              </a:rPr>
              <a:t>10 / 17</a:t>
            </a:r>
          </a:p>
        </p:txBody>
      </p:sp>
    </p:spTree>
    <p:extLst>
      <p:ext uri="{BB962C8B-B14F-4D97-AF65-F5344CB8AC3E}">
        <p14:creationId xmlns:p14="http://schemas.microsoft.com/office/powerpoint/2010/main" val="1950915297"/>
      </p:ext>
    </p:extLst>
  </p:cSld>
</p:sld>
</file>

<file path=ppt/slides/slide11.xml><?xml version="1.0" encoding="utf-8"?>
<p:sld xmlns:p="http://schemas.openxmlformats.org/presentationml/2006/main">
  <p:cSld>
    <p:bg>
      <p:bgPr>
        <a:solidFill xmlns:a="http://schemas.openxmlformats.org/drawingml/2006/main">
          <a:srgbClr val="A04E32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" name="prompt-eyebrow">
            <a:extLst xmlns:a="http://schemas.openxmlformats.org/drawingml/2006/main">
              <a:ext uri="{FF2B5EF4-FFF2-40B4-BE49-F238E27FC236}">
                <a16:creationId xmlns:a16="http://schemas.microsoft.com/office/drawing/2014/main" id="{88D2307A-51DF-46E6-9D19-13A41F2E650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85800"/>
            <a:ext cx="99060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350" b="1" i="0">
                <a:solidFill>
                  <a:srgbClr val="F6D9C9"/>
                </a:solidFill>
              </a:defRPr>
            </a:pPr>
            <a:r>
              <a:rPr sz="1350" b="1" i="0">
                <a:solidFill>
                  <a:srgbClr val="F6D9C9"/>
                </a:solidFill>
              </a:rPr>
              <a:t>BEGIN WITH A CLAIM</a:t>
            </a:r>
          </a:p>
        </p:txBody>
      </p:sp>
      <p:sp>
        <p:nvSpPr>
          <p:cNvPr id="2" name="prompt">
            <a:extLst xmlns:a="http://schemas.openxmlformats.org/drawingml/2006/main">
              <a:ext uri="{FF2B5EF4-FFF2-40B4-BE49-F238E27FC236}">
                <a16:creationId xmlns:a16="http://schemas.microsoft.com/office/drawing/2014/main" id="{0A95D63C-08B8-4EE0-A5FF-75D68FD0C06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390650"/>
            <a:ext cx="10287000" cy="2952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3225" b="1" i="0">
                <a:solidFill>
                  <a:srgbClr val="FFFFFF"/>
                </a:solidFill>
              </a:defRPr>
            </a:pPr>
            <a:r>
              <a:rPr sz="3225" b="1" i="0">
                <a:solidFill>
                  <a:srgbClr val="FFFFFF"/>
                </a:solidFill>
              </a:rPr>
              <a:t>How should we judge a project that produces public benefits and unequal burdens?</a:t>
            </a:r>
          </a:p>
        </p:txBody>
      </p:sp>
      <p:sp>
        <p:nvSpPr>
          <p:cNvPr id="3" name="prompt-direction">
            <a:extLst xmlns:a="http://schemas.openxmlformats.org/drawingml/2006/main">
              <a:ext uri="{FF2B5EF4-FFF2-40B4-BE49-F238E27FC236}">
                <a16:creationId xmlns:a16="http://schemas.microsoft.com/office/drawing/2014/main" id="{A7465A0F-0E19-4B4D-BF95-16868C7197D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5143500"/>
            <a:ext cx="9810750" cy="552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650" b="0" i="0">
                <a:solidFill>
                  <a:srgbClr val="FBEDE6"/>
                </a:solidFill>
              </a:defRPr>
            </a:pPr>
            <a:r>
              <a:rPr sz="1650" b="0" i="0">
                <a:solidFill>
                  <a:srgbClr val="FBEDE6"/>
                </a:solidFill>
              </a:rPr>
              <a:t>Write for one minute. Then compare the rule, assumption, or evidence behind your answer.</a:t>
            </a:r>
          </a:p>
        </p:txBody>
      </p:sp>
      <p:sp>
        <p:nvSpPr>
          <p:cNvPr id="4" name="rule-72-666">
            <a:extLst xmlns:a="http://schemas.openxmlformats.org/drawingml/2006/main">
              <a:ext uri="{FF2B5EF4-FFF2-40B4-BE49-F238E27FC236}">
                <a16:creationId xmlns:a16="http://schemas.microsoft.com/office/drawing/2014/main" id="{30BDC401-07AB-43DE-92AB-B3525FBD35F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343650"/>
            <a:ext cx="108204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8CCB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5" name="footer-course">
            <a:extLst xmlns:a="http://schemas.openxmlformats.org/drawingml/2006/main">
              <a:ext uri="{FF2B5EF4-FFF2-40B4-BE49-F238E27FC236}">
                <a16:creationId xmlns:a16="http://schemas.microsoft.com/office/drawing/2014/main" id="{38772906-C577-4328-814A-F404305F5DE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57950"/>
            <a:ext cx="49530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900" b="1" i="0">
                <a:solidFill>
                  <a:srgbClr val="66707A"/>
                </a:solidFill>
              </a:defRPr>
            </a:pPr>
            <a:r>
              <a:rPr sz="900" b="1" i="0">
                <a:solidFill>
                  <a:srgbClr val="66707A"/>
                </a:solidFill>
              </a:rPr>
              <a:t>THE AMERICAN WEST  ·  WEEK 12</a:t>
            </a:r>
          </a:p>
        </p:txBody>
      </p:sp>
      <p:sp>
        <p:nvSpPr>
          <p:cNvPr id="6" name="footer-number">
            <a:extLst xmlns:a="http://schemas.openxmlformats.org/drawingml/2006/main">
              <a:ext uri="{FF2B5EF4-FFF2-40B4-BE49-F238E27FC236}">
                <a16:creationId xmlns:a16="http://schemas.microsoft.com/office/drawing/2014/main" id="{47FA4741-6AA3-45D5-8C5E-322A1AD4078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6457950"/>
            <a:ext cx="12192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r">
              <a:defRPr sz="900" b="1" i="0">
                <a:solidFill>
                  <a:srgbClr val="66707A"/>
                </a:solidFill>
              </a:defRPr>
            </a:pPr>
            <a:r>
              <a:rPr sz="900" b="1" i="0">
                <a:solidFill>
                  <a:srgbClr val="66707A"/>
                </a:solidFill>
              </a:rPr>
              <a:t>11 / 17</a:t>
            </a:r>
          </a:p>
        </p:txBody>
      </p:sp>
    </p:spTree>
    <p:extLst>
      <p:ext uri="{BB962C8B-B14F-4D97-AF65-F5344CB8AC3E}">
        <p14:creationId xmlns:p14="http://schemas.microsoft.com/office/powerpoint/2010/main" val="1010931498"/>
      </p:ext>
    </p:extLst>
  </p:cSld>
</p:sld>
</file>

<file path=ppt/slides/slide12.xml><?xml version="1.0" encoding="utf-8"?>
<p:sld xmlns:p="http://schemas.openxmlformats.org/presentationml/2006/main">
  <p:cSld>
    <p:bg>
      <p:bgPr>
        <a:solidFill xmlns:a="http://schemas.openxmlformats.org/drawingml/2006/main">
          <a:srgbClr val="FFFDF8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" name="coordinates-title">
            <a:extLst xmlns:a="http://schemas.openxmlformats.org/drawingml/2006/main">
              <a:ext uri="{FF2B5EF4-FFF2-40B4-BE49-F238E27FC236}">
                <a16:creationId xmlns:a16="http://schemas.microsoft.com/office/drawing/2014/main" id="{7A7F6DEF-1A5B-496F-A873-7924844D668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590550"/>
            <a:ext cx="8953500" cy="514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2850" b="1" i="0">
                <a:solidFill>
                  <a:srgbClr val="24364B"/>
                </a:solidFill>
              </a:defRPr>
            </a:pPr>
            <a:r>
              <a:rPr sz="2850" b="1" i="0">
                <a:solidFill>
                  <a:srgbClr val="24364B"/>
                </a:solidFill>
              </a:rPr>
              <a:t>Coordinates for today</a:t>
            </a:r>
          </a:p>
        </p:txBody>
      </p:sp>
      <p:sp>
        <p:nvSpPr>
          <p:cNvPr id="2" name="rule-72-128">
            <a:extLst xmlns:a="http://schemas.openxmlformats.org/drawingml/2006/main">
              <a:ext uri="{FF2B5EF4-FFF2-40B4-BE49-F238E27FC236}">
                <a16:creationId xmlns:a16="http://schemas.microsoft.com/office/drawing/2014/main" id="{C6157CC0-1EBA-47BB-85FC-DB5CE77779E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219200"/>
            <a:ext cx="1028700" cy="476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4A45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3" name="coordinate-number-0">
            <a:extLst xmlns:a="http://schemas.openxmlformats.org/drawingml/2006/main">
              <a:ext uri="{FF2B5EF4-FFF2-40B4-BE49-F238E27FC236}">
                <a16:creationId xmlns:a16="http://schemas.microsoft.com/office/drawing/2014/main" id="{3CD173F3-F783-4F7E-9509-1B6687C9225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619250"/>
            <a:ext cx="552450" cy="428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800" b="1" i="0">
                <a:solidFill>
                  <a:srgbClr val="A04E32"/>
                </a:solidFill>
              </a:defRPr>
            </a:pPr>
            <a:r>
              <a:rPr sz="1800" b="1" i="0">
                <a:solidFill>
                  <a:srgbClr val="A04E32"/>
                </a:solidFill>
              </a:rPr>
              <a:t>01</a:t>
            </a:r>
          </a:p>
        </p:txBody>
      </p:sp>
      <p:sp>
        <p:nvSpPr>
          <p:cNvPr id="4" name="coordinate-0">
            <a:extLst xmlns:a="http://schemas.openxmlformats.org/drawingml/2006/main">
              <a:ext uri="{FF2B5EF4-FFF2-40B4-BE49-F238E27FC236}">
                <a16:creationId xmlns:a16="http://schemas.microsoft.com/office/drawing/2014/main" id="{388B0A89-9814-42C8-99F6-502C3A29D64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428750" y="1581150"/>
            <a:ext cx="885825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2325" b="1" i="0">
                <a:solidFill>
                  <a:srgbClr val="252A2E"/>
                </a:solidFill>
              </a:defRPr>
            </a:pPr>
            <a:r>
              <a:rPr sz="2325" b="1" i="0">
                <a:solidFill>
                  <a:srgbClr val="252A2E"/>
                </a:solidFill>
              </a:rPr>
              <a:t>New Deal infrastructure</a:t>
            </a:r>
          </a:p>
        </p:txBody>
      </p:sp>
      <p:sp>
        <p:nvSpPr>
          <p:cNvPr id="5" name="rule-150-229">
            <a:extLst xmlns:a="http://schemas.openxmlformats.org/drawingml/2006/main">
              <a:ext uri="{FF2B5EF4-FFF2-40B4-BE49-F238E27FC236}">
                <a16:creationId xmlns:a16="http://schemas.microsoft.com/office/drawing/2014/main" id="{F40D2EB0-B99A-47AA-82F9-D23FCBFA09D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428750" y="2181225"/>
            <a:ext cx="83820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8CCB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coordinate-number-1">
            <a:extLst xmlns:a="http://schemas.openxmlformats.org/drawingml/2006/main">
              <a:ext uri="{FF2B5EF4-FFF2-40B4-BE49-F238E27FC236}">
                <a16:creationId xmlns:a16="http://schemas.microsoft.com/office/drawing/2014/main" id="{39E84885-32F7-483F-A10C-3AFFFD19EAC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2476500"/>
            <a:ext cx="552450" cy="428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800" b="1" i="0">
                <a:solidFill>
                  <a:srgbClr val="A04E32"/>
                </a:solidFill>
              </a:defRPr>
            </a:pPr>
            <a:r>
              <a:rPr sz="1800" b="1" i="0">
                <a:solidFill>
                  <a:srgbClr val="A04E32"/>
                </a:solidFill>
              </a:rPr>
              <a:t>02</a:t>
            </a:r>
          </a:p>
        </p:txBody>
      </p:sp>
      <p:sp>
        <p:nvSpPr>
          <p:cNvPr id="7" name="coordinate-1">
            <a:extLst xmlns:a="http://schemas.openxmlformats.org/drawingml/2006/main">
              <a:ext uri="{FF2B5EF4-FFF2-40B4-BE49-F238E27FC236}">
                <a16:creationId xmlns:a16="http://schemas.microsoft.com/office/drawing/2014/main" id="{2E4A84CA-AFE8-482A-B0DD-1057AFDFD29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428750" y="2438400"/>
            <a:ext cx="885825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2325" b="0" i="0">
                <a:solidFill>
                  <a:srgbClr val="252A2E"/>
                </a:solidFill>
              </a:defRPr>
            </a:pPr>
            <a:r>
              <a:rPr sz="2325" b="0" i="0">
                <a:solidFill>
                  <a:srgbClr val="252A2E"/>
                </a:solidFill>
              </a:rPr>
              <a:t>labor</a:t>
            </a:r>
          </a:p>
        </p:txBody>
      </p:sp>
      <p:sp>
        <p:nvSpPr>
          <p:cNvPr id="8" name="rule-150-319">
            <a:extLst xmlns:a="http://schemas.openxmlformats.org/drawingml/2006/main">
              <a:ext uri="{FF2B5EF4-FFF2-40B4-BE49-F238E27FC236}">
                <a16:creationId xmlns:a16="http://schemas.microsoft.com/office/drawing/2014/main" id="{C487FCC1-3877-402F-B71B-17360E2E2D7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428750" y="3038475"/>
            <a:ext cx="83820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8CCB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9" name="coordinate-number-2">
            <a:extLst xmlns:a="http://schemas.openxmlformats.org/drawingml/2006/main">
              <a:ext uri="{FF2B5EF4-FFF2-40B4-BE49-F238E27FC236}">
                <a16:creationId xmlns:a16="http://schemas.microsoft.com/office/drawing/2014/main" id="{75A26647-2824-4273-9661-2D3D3F49DFC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3333750"/>
            <a:ext cx="552450" cy="428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800" b="1" i="0">
                <a:solidFill>
                  <a:srgbClr val="A04E32"/>
                </a:solidFill>
              </a:defRPr>
            </a:pPr>
            <a:r>
              <a:rPr sz="1800" b="1" i="0">
                <a:solidFill>
                  <a:srgbClr val="A04E32"/>
                </a:solidFill>
              </a:rPr>
              <a:t>03</a:t>
            </a:r>
          </a:p>
        </p:txBody>
      </p:sp>
      <p:sp>
        <p:nvSpPr>
          <p:cNvPr id="10" name="coordinate-2">
            <a:extLst xmlns:a="http://schemas.openxmlformats.org/drawingml/2006/main">
              <a:ext uri="{FF2B5EF4-FFF2-40B4-BE49-F238E27FC236}">
                <a16:creationId xmlns:a16="http://schemas.microsoft.com/office/drawing/2014/main" id="{C18DB506-F552-4F5C-AFAA-28FE7FB200E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428750" y="3295650"/>
            <a:ext cx="885825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2325" b="0" i="0">
                <a:solidFill>
                  <a:srgbClr val="252A2E"/>
                </a:solidFill>
              </a:defRPr>
            </a:pPr>
            <a:r>
              <a:rPr sz="2325" b="0" i="0">
                <a:solidFill>
                  <a:srgbClr val="252A2E"/>
                </a:solidFill>
              </a:rPr>
              <a:t>development</a:t>
            </a:r>
          </a:p>
        </p:txBody>
      </p:sp>
      <p:sp>
        <p:nvSpPr>
          <p:cNvPr id="11" name="rule-150-409">
            <a:extLst xmlns:a="http://schemas.openxmlformats.org/drawingml/2006/main">
              <a:ext uri="{FF2B5EF4-FFF2-40B4-BE49-F238E27FC236}">
                <a16:creationId xmlns:a16="http://schemas.microsoft.com/office/drawing/2014/main" id="{0B640DED-462B-4C23-99DE-41B87963DC5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428750" y="3895725"/>
            <a:ext cx="83820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8CCB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2" name="coordinate-number-3">
            <a:extLst xmlns:a="http://schemas.openxmlformats.org/drawingml/2006/main">
              <a:ext uri="{FF2B5EF4-FFF2-40B4-BE49-F238E27FC236}">
                <a16:creationId xmlns:a16="http://schemas.microsoft.com/office/drawing/2014/main" id="{24CE7479-A061-4BB6-B74A-0FB442FF419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191000"/>
            <a:ext cx="552450" cy="428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800" b="1" i="0">
                <a:solidFill>
                  <a:srgbClr val="A04E32"/>
                </a:solidFill>
              </a:defRPr>
            </a:pPr>
            <a:r>
              <a:rPr sz="1800" b="1" i="0">
                <a:solidFill>
                  <a:srgbClr val="A04E32"/>
                </a:solidFill>
              </a:rPr>
              <a:t>04</a:t>
            </a:r>
          </a:p>
        </p:txBody>
      </p:sp>
      <p:sp>
        <p:nvSpPr>
          <p:cNvPr id="13" name="coordinate-3">
            <a:extLst xmlns:a="http://schemas.openxmlformats.org/drawingml/2006/main">
              <a:ext uri="{FF2B5EF4-FFF2-40B4-BE49-F238E27FC236}">
                <a16:creationId xmlns:a16="http://schemas.microsoft.com/office/drawing/2014/main" id="{9831CFD3-1B67-4804-9A48-6AA70EE252A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428750" y="4152900"/>
            <a:ext cx="885825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2325" b="0" i="0">
                <a:solidFill>
                  <a:srgbClr val="252A2E"/>
                </a:solidFill>
              </a:defRPr>
            </a:pPr>
            <a:r>
              <a:rPr sz="2325" b="0" i="0">
                <a:solidFill>
                  <a:srgbClr val="252A2E"/>
                </a:solidFill>
              </a:rPr>
              <a:t>federal capacity</a:t>
            </a:r>
          </a:p>
        </p:txBody>
      </p:sp>
      <p:sp>
        <p:nvSpPr>
          <p:cNvPr id="14" name="rule-150-499">
            <a:extLst xmlns:a="http://schemas.openxmlformats.org/drawingml/2006/main">
              <a:ext uri="{FF2B5EF4-FFF2-40B4-BE49-F238E27FC236}">
                <a16:creationId xmlns:a16="http://schemas.microsoft.com/office/drawing/2014/main" id="{F512B29A-63A5-4A7E-BBB2-34F7D397500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428750" y="4752975"/>
            <a:ext cx="83820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8CCB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5" name="coordinate-number-4">
            <a:extLst xmlns:a="http://schemas.openxmlformats.org/drawingml/2006/main">
              <a:ext uri="{FF2B5EF4-FFF2-40B4-BE49-F238E27FC236}">
                <a16:creationId xmlns:a16="http://schemas.microsoft.com/office/drawing/2014/main" id="{04F70D8B-0D1F-4FFF-AE6E-E9A4C295A4C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5048250"/>
            <a:ext cx="552450" cy="428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800" b="1" i="0">
                <a:solidFill>
                  <a:srgbClr val="A04E32"/>
                </a:solidFill>
              </a:defRPr>
            </a:pPr>
            <a:r>
              <a:rPr sz="1800" b="1" i="0">
                <a:solidFill>
                  <a:srgbClr val="A04E32"/>
                </a:solidFill>
              </a:rPr>
              <a:t>05</a:t>
            </a:r>
          </a:p>
        </p:txBody>
      </p:sp>
      <p:sp>
        <p:nvSpPr>
          <p:cNvPr id="16" name="coordinate-4">
            <a:extLst xmlns:a="http://schemas.openxmlformats.org/drawingml/2006/main">
              <a:ext uri="{FF2B5EF4-FFF2-40B4-BE49-F238E27FC236}">
                <a16:creationId xmlns:a16="http://schemas.microsoft.com/office/drawing/2014/main" id="{D332CD7D-E060-4C57-A078-FDCEA1BEC38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428750" y="5010150"/>
            <a:ext cx="885825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2325" b="0" i="0">
                <a:solidFill>
                  <a:srgbClr val="252A2E"/>
                </a:solidFill>
              </a:defRPr>
            </a:pPr>
            <a:r>
              <a:rPr sz="2325" b="0" i="0">
                <a:solidFill>
                  <a:srgbClr val="252A2E"/>
                </a:solidFill>
              </a:rPr>
              <a:t>Wartime mobilization</a:t>
            </a:r>
          </a:p>
        </p:txBody>
      </p:sp>
      <p:sp>
        <p:nvSpPr>
          <p:cNvPr id="17" name="rule-72-666">
            <a:extLst xmlns:a="http://schemas.openxmlformats.org/drawingml/2006/main">
              <a:ext uri="{FF2B5EF4-FFF2-40B4-BE49-F238E27FC236}">
                <a16:creationId xmlns:a16="http://schemas.microsoft.com/office/drawing/2014/main" id="{3853C77F-76CB-4C4F-95A8-5E1AD7D77C2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343650"/>
            <a:ext cx="108204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8CCB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8" name="footer-course">
            <a:extLst xmlns:a="http://schemas.openxmlformats.org/drawingml/2006/main">
              <a:ext uri="{FF2B5EF4-FFF2-40B4-BE49-F238E27FC236}">
                <a16:creationId xmlns:a16="http://schemas.microsoft.com/office/drawing/2014/main" id="{B872DEAA-D084-4C8A-B661-ADB9A407D40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57950"/>
            <a:ext cx="49530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900" b="1" i="0">
                <a:solidFill>
                  <a:srgbClr val="66707A"/>
                </a:solidFill>
              </a:defRPr>
            </a:pPr>
            <a:r>
              <a:rPr sz="900" b="1" i="0">
                <a:solidFill>
                  <a:srgbClr val="66707A"/>
                </a:solidFill>
              </a:rPr>
              <a:t>THE AMERICAN WEST  ·  WEEK 12</a:t>
            </a:r>
          </a:p>
        </p:txBody>
      </p:sp>
      <p:sp>
        <p:nvSpPr>
          <p:cNvPr id="19" name="footer-number">
            <a:extLst xmlns:a="http://schemas.openxmlformats.org/drawingml/2006/main">
              <a:ext uri="{FF2B5EF4-FFF2-40B4-BE49-F238E27FC236}">
                <a16:creationId xmlns:a16="http://schemas.microsoft.com/office/drawing/2014/main" id="{E547F536-32B5-44E9-A784-6C3B7DEB599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6457950"/>
            <a:ext cx="12192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r">
              <a:defRPr sz="900" b="1" i="0">
                <a:solidFill>
                  <a:srgbClr val="66707A"/>
                </a:solidFill>
              </a:defRPr>
            </a:pPr>
            <a:r>
              <a:rPr sz="900" b="1" i="0">
                <a:solidFill>
                  <a:srgbClr val="66707A"/>
                </a:solidFill>
              </a:rPr>
              <a:t>12 / 17</a:t>
            </a:r>
          </a:p>
        </p:txBody>
      </p:sp>
    </p:spTree>
    <p:extLst>
      <p:ext uri="{BB962C8B-B14F-4D97-AF65-F5344CB8AC3E}">
        <p14:creationId xmlns:p14="http://schemas.microsoft.com/office/powerpoint/2010/main" val="1637037906"/>
      </p:ext>
    </p:extLst>
  </p:cSld>
</p:sld>
</file>

<file path=ppt/slides/slide13.xml><?xml version="1.0" encoding="utf-8"?>
<p:sld xmlns:p="http://schemas.openxmlformats.org/presentationml/2006/main">
  <p:cSld>
    <p:bg>
      <p:bgPr>
        <a:solidFill xmlns:a="http://schemas.openxmlformats.org/drawingml/2006/main">
          <a:srgbClr val="172536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" name="claim-eyebrow">
            <a:extLst xmlns:a="http://schemas.openxmlformats.org/drawingml/2006/main">
              <a:ext uri="{FF2B5EF4-FFF2-40B4-BE49-F238E27FC236}">
                <a16:creationId xmlns:a16="http://schemas.microsoft.com/office/drawing/2014/main" id="{F5E3DCA8-ACCA-4F13-A278-ED9E8AF845F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66750"/>
            <a:ext cx="9906000" cy="2476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350" b="1" i="0">
                <a:solidFill>
                  <a:srgbClr val="C4A45F"/>
                </a:solidFill>
              </a:defRPr>
            </a:pPr>
            <a:r>
              <a:rPr sz="1350" b="1" i="0">
                <a:solidFill>
                  <a:srgbClr val="C4A45F"/>
                </a:solidFill>
              </a:rPr>
              <a:t>WORKING CLAIM</a:t>
            </a:r>
          </a:p>
        </p:txBody>
      </p:sp>
      <p:sp>
        <p:nvSpPr>
          <p:cNvPr id="2" name="claim">
            <a:extLst xmlns:a="http://schemas.openxmlformats.org/drawingml/2006/main">
              <a:ext uri="{FF2B5EF4-FFF2-40B4-BE49-F238E27FC236}">
                <a16:creationId xmlns:a16="http://schemas.microsoft.com/office/drawing/2014/main" id="{73932C75-D840-47DB-98D4-9988FEEE3A7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428750"/>
            <a:ext cx="10572750" cy="3124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3150" b="1" i="0">
                <a:solidFill>
                  <a:srgbClr val="FFFFFF"/>
                </a:solidFill>
              </a:defRPr>
            </a:pPr>
            <a:r>
              <a:rPr sz="3150" b="1" i="0">
                <a:solidFill>
                  <a:srgbClr val="FFFFFF"/>
                </a:solidFill>
              </a:rPr>
              <a:t>New Deal projects expanded federal capacity while embedding contested choices about labor, development, race, and regional futures.</a:t>
            </a:r>
          </a:p>
        </p:txBody>
      </p:sp>
      <p:sp>
        <p:nvSpPr>
          <p:cNvPr id="3" name="claim-direction">
            <a:extLst xmlns:a="http://schemas.openxmlformats.org/drawingml/2006/main">
              <a:ext uri="{FF2B5EF4-FFF2-40B4-BE49-F238E27FC236}">
                <a16:creationId xmlns:a16="http://schemas.microsoft.com/office/drawing/2014/main" id="{9D8C6981-DE48-4BFD-A051-F107B73C91A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5238750"/>
            <a:ext cx="933450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650" b="0" i="0">
                <a:solidFill>
                  <a:srgbClr val="C7D0DA"/>
                </a:solidFill>
              </a:defRPr>
            </a:pPr>
            <a:r>
              <a:rPr sz="1650" b="0" i="0">
                <a:solidFill>
                  <a:srgbClr val="C7D0DA"/>
                </a:solidFill>
              </a:rPr>
              <a:t>Treat this as an interpretation to test—not a conclusion to memorize.</a:t>
            </a:r>
          </a:p>
        </p:txBody>
      </p:sp>
      <p:sp>
        <p:nvSpPr>
          <p:cNvPr id="4" name="rule-72-666">
            <a:extLst xmlns:a="http://schemas.openxmlformats.org/drawingml/2006/main">
              <a:ext uri="{FF2B5EF4-FFF2-40B4-BE49-F238E27FC236}">
                <a16:creationId xmlns:a16="http://schemas.microsoft.com/office/drawing/2014/main" id="{8C1D8D97-DA90-452B-BC2D-4B2296607EC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343650"/>
            <a:ext cx="108204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8290A0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5" name="footer-course">
            <a:extLst xmlns:a="http://schemas.openxmlformats.org/drawingml/2006/main">
              <a:ext uri="{FF2B5EF4-FFF2-40B4-BE49-F238E27FC236}">
                <a16:creationId xmlns:a16="http://schemas.microsoft.com/office/drawing/2014/main" id="{F7CB1EE2-2906-43FC-AED1-F0393D814B1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57950"/>
            <a:ext cx="49530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900" b="1" i="0">
                <a:solidFill>
                  <a:srgbClr val="CBD3DC"/>
                </a:solidFill>
              </a:defRPr>
            </a:pPr>
            <a:r>
              <a:rPr sz="900" b="1" i="0">
                <a:solidFill>
                  <a:srgbClr val="CBD3DC"/>
                </a:solidFill>
              </a:rPr>
              <a:t>THE AMERICAN WEST  ·  WEEK 12</a:t>
            </a:r>
          </a:p>
        </p:txBody>
      </p:sp>
      <p:sp>
        <p:nvSpPr>
          <p:cNvPr id="6" name="footer-number">
            <a:extLst xmlns:a="http://schemas.openxmlformats.org/drawingml/2006/main">
              <a:ext uri="{FF2B5EF4-FFF2-40B4-BE49-F238E27FC236}">
                <a16:creationId xmlns:a16="http://schemas.microsoft.com/office/drawing/2014/main" id="{6BC3C1A8-2064-49B9-BDA8-EFF1766E712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6457950"/>
            <a:ext cx="12192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r">
              <a:defRPr sz="900" b="1" i="0">
                <a:solidFill>
                  <a:srgbClr val="CBD3DC"/>
                </a:solidFill>
              </a:defRPr>
            </a:pPr>
            <a:r>
              <a:rPr sz="900" b="1" i="0">
                <a:solidFill>
                  <a:srgbClr val="CBD3DC"/>
                </a:solidFill>
              </a:rPr>
              <a:t>13 / 17</a:t>
            </a:r>
          </a:p>
        </p:txBody>
      </p:sp>
    </p:spTree>
    <p:extLst>
      <p:ext uri="{BB962C8B-B14F-4D97-AF65-F5344CB8AC3E}">
        <p14:creationId xmlns:p14="http://schemas.microsoft.com/office/powerpoint/2010/main" val="851424990"/>
      </p:ext>
    </p:extLst>
  </p:cSld>
</p:sld>
</file>

<file path=ppt/slides/slide14.xml><?xml version="1.0" encoding="utf-8"?>
<p:sld xmlns:p="http://schemas.openxmlformats.org/presentationml/2006/main">
  <p:cSld>
    <p:bg>
      <p:bgPr>
        <a:solidFill xmlns:a="http://schemas.openxmlformats.org/drawingml/2006/main">
          <a:srgbClr val="F6F0E4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" name="evidence-title">
            <a:extLst xmlns:a="http://schemas.openxmlformats.org/drawingml/2006/main">
              <a:ext uri="{FF2B5EF4-FFF2-40B4-BE49-F238E27FC236}">
                <a16:creationId xmlns:a16="http://schemas.microsoft.com/office/drawing/2014/main" id="{0E3B2FA8-CFFE-4D68-823B-6F3843BA0F1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552450"/>
            <a:ext cx="98107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2850" b="1" i="0">
                <a:solidFill>
                  <a:srgbClr val="24364B"/>
                </a:solidFill>
              </a:defRPr>
            </a:pPr>
            <a:r>
              <a:rPr sz="2850" b="1" i="0">
                <a:solidFill>
                  <a:srgbClr val="24364B"/>
                </a:solidFill>
              </a:rPr>
              <a:t>Evidence that tests the claim</a:t>
            </a:r>
          </a:p>
        </p:txBody>
      </p:sp>
      <p:sp>
        <p:nvSpPr>
          <p:cNvPr id="2" name="rule-72-126">
            <a:extLst xmlns:a="http://schemas.openxmlformats.org/drawingml/2006/main">
              <a:ext uri="{FF2B5EF4-FFF2-40B4-BE49-F238E27FC236}">
                <a16:creationId xmlns:a16="http://schemas.microsoft.com/office/drawing/2014/main" id="{22923E1A-6C00-4DE1-A540-3CE85F4328D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200150"/>
            <a:ext cx="1143000" cy="476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04E32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3" name="evidence-number-0">
            <a:extLst xmlns:a="http://schemas.openxmlformats.org/drawingml/2006/main">
              <a:ext uri="{FF2B5EF4-FFF2-40B4-BE49-F238E27FC236}">
                <a16:creationId xmlns:a16="http://schemas.microsoft.com/office/drawing/2014/main" id="{DE6142BC-84DC-4E2D-B9EB-2EC317795FB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657350"/>
            <a:ext cx="533400" cy="571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3000" b="1" i="0">
                <a:solidFill>
                  <a:srgbClr val="A04E32"/>
                </a:solidFill>
              </a:defRPr>
            </a:pPr>
            <a:r>
              <a:rPr sz="3000" b="1" i="0">
                <a:solidFill>
                  <a:srgbClr val="A04E32"/>
                </a:solidFill>
              </a:rPr>
              <a:t>1</a:t>
            </a:r>
          </a:p>
        </p:txBody>
      </p:sp>
      <p:sp>
        <p:nvSpPr>
          <p:cNvPr id="4" name="evidence-0">
            <a:extLst xmlns:a="http://schemas.openxmlformats.org/drawingml/2006/main">
              <a:ext uri="{FF2B5EF4-FFF2-40B4-BE49-F238E27FC236}">
                <a16:creationId xmlns:a16="http://schemas.microsoft.com/office/drawing/2014/main" id="{537AE80F-532E-41A4-9E63-243C9118C41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504950" y="1638300"/>
            <a:ext cx="8858250" cy="914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2025" b="0" i="0">
                <a:solidFill>
                  <a:srgbClr val="252A2E"/>
                </a:solidFill>
              </a:defRPr>
            </a:pPr>
            <a:r>
              <a:rPr sz="2025" b="0" i="0">
                <a:solidFill>
                  <a:srgbClr val="252A2E"/>
                </a:solidFill>
              </a:rPr>
              <a:t>Infrastructure created jobs and durable state presence.</a:t>
            </a:r>
          </a:p>
        </p:txBody>
      </p:sp>
      <p:sp>
        <p:nvSpPr>
          <p:cNvPr id="5" name="rule-158-280">
            <a:extLst xmlns:a="http://schemas.openxmlformats.org/drawingml/2006/main">
              <a:ext uri="{FF2B5EF4-FFF2-40B4-BE49-F238E27FC236}">
                <a16:creationId xmlns:a16="http://schemas.microsoft.com/office/drawing/2014/main" id="{FC26CC79-7A34-43A3-B003-300E796C353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504950" y="2667000"/>
            <a:ext cx="809625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8CCB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evidence-number-1">
            <a:extLst xmlns:a="http://schemas.openxmlformats.org/drawingml/2006/main">
              <a:ext uri="{FF2B5EF4-FFF2-40B4-BE49-F238E27FC236}">
                <a16:creationId xmlns:a16="http://schemas.microsoft.com/office/drawing/2014/main" id="{00B4E0B3-841A-47B4-BA1A-927891AA6A6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3009900"/>
            <a:ext cx="533400" cy="571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3000" b="1" i="0">
                <a:solidFill>
                  <a:srgbClr val="A04E32"/>
                </a:solidFill>
              </a:defRPr>
            </a:pPr>
            <a:r>
              <a:rPr sz="3000" b="1" i="0">
                <a:solidFill>
                  <a:srgbClr val="A04E32"/>
                </a:solidFill>
              </a:rPr>
              <a:t>2</a:t>
            </a:r>
          </a:p>
        </p:txBody>
      </p:sp>
      <p:sp>
        <p:nvSpPr>
          <p:cNvPr id="7" name="evidence-1">
            <a:extLst xmlns:a="http://schemas.openxmlformats.org/drawingml/2006/main">
              <a:ext uri="{FF2B5EF4-FFF2-40B4-BE49-F238E27FC236}">
                <a16:creationId xmlns:a16="http://schemas.microsoft.com/office/drawing/2014/main" id="{51FB0B31-3CA1-4432-83CF-0BF904E4288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504950" y="2990850"/>
            <a:ext cx="8858250" cy="914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2025" b="0" i="0">
                <a:solidFill>
                  <a:srgbClr val="252A2E"/>
                </a:solidFill>
              </a:defRPr>
            </a:pPr>
            <a:r>
              <a:rPr sz="2025" b="0" i="0">
                <a:solidFill>
                  <a:srgbClr val="252A2E"/>
                </a:solidFill>
              </a:rPr>
              <a:t>Programs distributed benefits unevenly.</a:t>
            </a:r>
          </a:p>
        </p:txBody>
      </p:sp>
      <p:sp>
        <p:nvSpPr>
          <p:cNvPr id="8" name="rule-158-422">
            <a:extLst xmlns:a="http://schemas.openxmlformats.org/drawingml/2006/main">
              <a:ext uri="{FF2B5EF4-FFF2-40B4-BE49-F238E27FC236}">
                <a16:creationId xmlns:a16="http://schemas.microsoft.com/office/drawing/2014/main" id="{1DC9C283-C0EA-4922-AD8D-E8012B74B79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504950" y="4019550"/>
            <a:ext cx="809625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8CCB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9" name="evidence-number-2">
            <a:extLst xmlns:a="http://schemas.openxmlformats.org/drawingml/2006/main">
              <a:ext uri="{FF2B5EF4-FFF2-40B4-BE49-F238E27FC236}">
                <a16:creationId xmlns:a16="http://schemas.microsoft.com/office/drawing/2014/main" id="{DD4DC86A-400C-41EF-8A5B-9FE8203548A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362450"/>
            <a:ext cx="533400" cy="571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3000" b="1" i="0">
                <a:solidFill>
                  <a:srgbClr val="A04E32"/>
                </a:solidFill>
              </a:defRPr>
            </a:pPr>
            <a:r>
              <a:rPr sz="3000" b="1" i="0">
                <a:solidFill>
                  <a:srgbClr val="A04E32"/>
                </a:solidFill>
              </a:rPr>
              <a:t>3</a:t>
            </a:r>
          </a:p>
        </p:txBody>
      </p:sp>
      <p:sp>
        <p:nvSpPr>
          <p:cNvPr id="10" name="evidence-2">
            <a:extLst xmlns:a="http://schemas.openxmlformats.org/drawingml/2006/main">
              <a:ext uri="{FF2B5EF4-FFF2-40B4-BE49-F238E27FC236}">
                <a16:creationId xmlns:a16="http://schemas.microsoft.com/office/drawing/2014/main" id="{A21664D8-649D-4330-B312-729A73BB05C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504950" y="4343400"/>
            <a:ext cx="8858250" cy="914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2025" b="0" i="0">
                <a:solidFill>
                  <a:srgbClr val="252A2E"/>
                </a:solidFill>
              </a:defRPr>
            </a:pPr>
            <a:r>
              <a:rPr sz="2025" b="0" i="0">
                <a:solidFill>
                  <a:srgbClr val="252A2E"/>
                </a:solidFill>
              </a:rPr>
              <a:t>Defense industries accelerated urban growth.</a:t>
            </a:r>
          </a:p>
        </p:txBody>
      </p:sp>
      <p:sp>
        <p:nvSpPr>
          <p:cNvPr id="11" name="rule-72-666">
            <a:extLst xmlns:a="http://schemas.openxmlformats.org/drawingml/2006/main">
              <a:ext uri="{FF2B5EF4-FFF2-40B4-BE49-F238E27FC236}">
                <a16:creationId xmlns:a16="http://schemas.microsoft.com/office/drawing/2014/main" id="{92371AB7-D31B-4BFF-A85E-F58A0A30019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343650"/>
            <a:ext cx="108204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8CCB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2" name="footer-course">
            <a:extLst xmlns:a="http://schemas.openxmlformats.org/drawingml/2006/main">
              <a:ext uri="{FF2B5EF4-FFF2-40B4-BE49-F238E27FC236}">
                <a16:creationId xmlns:a16="http://schemas.microsoft.com/office/drawing/2014/main" id="{DC79964F-7FBA-401D-B519-E2271662D12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57950"/>
            <a:ext cx="49530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900" b="1" i="0">
                <a:solidFill>
                  <a:srgbClr val="66707A"/>
                </a:solidFill>
              </a:defRPr>
            </a:pPr>
            <a:r>
              <a:rPr sz="900" b="1" i="0">
                <a:solidFill>
                  <a:srgbClr val="66707A"/>
                </a:solidFill>
              </a:rPr>
              <a:t>THE AMERICAN WEST  ·  WEEK 12</a:t>
            </a:r>
          </a:p>
        </p:txBody>
      </p:sp>
      <p:sp>
        <p:nvSpPr>
          <p:cNvPr id="13" name="footer-number">
            <a:extLst xmlns:a="http://schemas.openxmlformats.org/drawingml/2006/main">
              <a:ext uri="{FF2B5EF4-FFF2-40B4-BE49-F238E27FC236}">
                <a16:creationId xmlns:a16="http://schemas.microsoft.com/office/drawing/2014/main" id="{CEB6EB7F-C4FF-4BFE-BBD0-3BE86C4ECFF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6457950"/>
            <a:ext cx="12192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r">
              <a:defRPr sz="900" b="1" i="0">
                <a:solidFill>
                  <a:srgbClr val="66707A"/>
                </a:solidFill>
              </a:defRPr>
            </a:pPr>
            <a:r>
              <a:rPr sz="900" b="1" i="0">
                <a:solidFill>
                  <a:srgbClr val="66707A"/>
                </a:solidFill>
              </a:rPr>
              <a:t>14 / 17</a:t>
            </a:r>
          </a:p>
        </p:txBody>
      </p:sp>
    </p:spTree>
    <p:extLst>
      <p:ext uri="{BB962C8B-B14F-4D97-AF65-F5344CB8AC3E}">
        <p14:creationId xmlns:p14="http://schemas.microsoft.com/office/powerpoint/2010/main" val="892853707"/>
      </p:ext>
    </p:extLst>
  </p:cSld>
</p:sld>
</file>

<file path=ppt/slides/slide15.xml><?xml version="1.0" encoding="utf-8"?>
<p:sld xmlns:p="http://schemas.openxmlformats.org/presentationml/2006/main">
  <p:cSld>
    <p:bg>
      <p:bgPr>
        <a:solidFill xmlns:a="http://schemas.openxmlformats.org/drawingml/2006/main">
          <a:srgbClr val="FFFDF8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" name="source-title">
            <a:extLst xmlns:a="http://schemas.openxmlformats.org/drawingml/2006/main">
              <a:ext uri="{FF2B5EF4-FFF2-40B4-BE49-F238E27FC236}">
                <a16:creationId xmlns:a16="http://schemas.microsoft.com/office/drawing/2014/main" id="{E55A90C3-EC61-4D4F-9AD0-FE9AE1361B4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09600"/>
            <a:ext cx="9525000" cy="590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3000" b="1" i="0">
                <a:solidFill>
                  <a:srgbClr val="24364B"/>
                </a:solidFill>
              </a:defRPr>
            </a:pPr>
            <a:r>
              <a:rPr sz="3000" b="1" i="0">
                <a:solidFill>
                  <a:srgbClr val="24364B"/>
                </a:solidFill>
              </a:rPr>
              <a:t>A source is not a window</a:t>
            </a:r>
          </a:p>
        </p:txBody>
      </p:sp>
      <p:sp>
        <p:nvSpPr>
          <p:cNvPr id="2" name="source-question">
            <a:extLst xmlns:a="http://schemas.openxmlformats.org/drawingml/2006/main">
              <a:ext uri="{FF2B5EF4-FFF2-40B4-BE49-F238E27FC236}">
                <a16:creationId xmlns:a16="http://schemas.microsoft.com/office/drawing/2014/main" id="{13077565-47CF-4606-8E55-98D21AF3418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524000"/>
            <a:ext cx="10001250" cy="12001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2325" b="1" i="0">
                <a:solidFill>
                  <a:srgbClr val="252A2E"/>
                </a:solidFill>
              </a:defRPr>
            </a:pPr>
            <a:r>
              <a:rPr sz="2325" b="1" i="0">
                <a:solidFill>
                  <a:srgbClr val="252A2E"/>
                </a:solidFill>
              </a:rPr>
              <a:t>What can this source show about new deal infrastructure—and what must be corroborated elsewhere?</a:t>
            </a:r>
          </a:p>
        </p:txBody>
      </p:sp>
      <p:sp>
        <p:nvSpPr>
          <p:cNvPr id="3" name="source-label-0">
            <a:extLst xmlns:a="http://schemas.openxmlformats.org/drawingml/2006/main">
              <a:ext uri="{FF2B5EF4-FFF2-40B4-BE49-F238E27FC236}">
                <a16:creationId xmlns:a16="http://schemas.microsoft.com/office/drawing/2014/main" id="{46134BD6-F0B9-47D5-8A0E-1FCC40AC7D1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3181350"/>
            <a:ext cx="18097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350" b="1" i="0">
                <a:solidFill>
                  <a:srgbClr val="A04E32"/>
                </a:solidFill>
              </a:defRPr>
            </a:pPr>
            <a:r>
              <a:rPr sz="1350" b="1" i="0">
                <a:solidFill>
                  <a:srgbClr val="A04E32"/>
                </a:solidFill>
              </a:rPr>
              <a:t>SOURCE</a:t>
            </a:r>
          </a:p>
        </p:txBody>
      </p:sp>
      <p:sp>
        <p:nvSpPr>
          <p:cNvPr id="4" name="source-move-0">
            <a:extLst xmlns:a="http://schemas.openxmlformats.org/drawingml/2006/main">
              <a:ext uri="{FF2B5EF4-FFF2-40B4-BE49-F238E27FC236}">
                <a16:creationId xmlns:a16="http://schemas.microsoft.com/office/drawing/2014/main" id="{E8BD3F75-512C-4BF1-A794-4932CDA6EE6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667000" y="3143250"/>
            <a:ext cx="7715250" cy="457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800" b="0" i="0">
                <a:solidFill>
                  <a:srgbClr val="252A2E"/>
                </a:solidFill>
              </a:defRPr>
            </a:pPr>
            <a:r>
              <a:rPr sz="1800" b="0" i="0">
                <a:solidFill>
                  <a:srgbClr val="252A2E"/>
                </a:solidFill>
              </a:rPr>
              <a:t>Who created it—and whose authority made it legible?</a:t>
            </a:r>
          </a:p>
        </p:txBody>
      </p:sp>
      <p:sp>
        <p:nvSpPr>
          <p:cNvPr id="5" name="source-label-1">
            <a:extLst xmlns:a="http://schemas.openxmlformats.org/drawingml/2006/main">
              <a:ext uri="{FF2B5EF4-FFF2-40B4-BE49-F238E27FC236}">
                <a16:creationId xmlns:a16="http://schemas.microsoft.com/office/drawing/2014/main" id="{EC468DD1-71DF-4655-BFE5-E4F9F5BFEB3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3867150"/>
            <a:ext cx="18097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350" b="1" i="0">
                <a:solidFill>
                  <a:srgbClr val="A04E32"/>
                </a:solidFill>
              </a:defRPr>
            </a:pPr>
            <a:r>
              <a:rPr sz="1350" b="1" i="0">
                <a:solidFill>
                  <a:srgbClr val="A04E32"/>
                </a:solidFill>
              </a:rPr>
              <a:t>CONTEXT</a:t>
            </a:r>
          </a:p>
        </p:txBody>
      </p:sp>
      <p:sp>
        <p:nvSpPr>
          <p:cNvPr id="6" name="source-move-1">
            <a:extLst xmlns:a="http://schemas.openxmlformats.org/drawingml/2006/main">
              <a:ext uri="{FF2B5EF4-FFF2-40B4-BE49-F238E27FC236}">
                <a16:creationId xmlns:a16="http://schemas.microsoft.com/office/drawing/2014/main" id="{EAEAFA8F-155C-422B-9BC2-BCE2ACE8AE8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667000" y="3829050"/>
            <a:ext cx="7715250" cy="457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800" b="0" i="0">
                <a:solidFill>
                  <a:srgbClr val="252A2E"/>
                </a:solidFill>
              </a:defRPr>
            </a:pPr>
            <a:r>
              <a:rPr sz="1800" b="0" i="0">
                <a:solidFill>
                  <a:srgbClr val="252A2E"/>
                </a:solidFill>
              </a:rPr>
              <a:t>What conditions shaped what could be recorded?</a:t>
            </a:r>
          </a:p>
        </p:txBody>
      </p:sp>
      <p:sp>
        <p:nvSpPr>
          <p:cNvPr id="7" name="source-label-2">
            <a:extLst xmlns:a="http://schemas.openxmlformats.org/drawingml/2006/main">
              <a:ext uri="{FF2B5EF4-FFF2-40B4-BE49-F238E27FC236}">
                <a16:creationId xmlns:a16="http://schemas.microsoft.com/office/drawing/2014/main" id="{C5D4DB53-6F8A-4688-95DD-243A0149C97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52950"/>
            <a:ext cx="18097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350" b="1" i="0">
                <a:solidFill>
                  <a:srgbClr val="A04E32"/>
                </a:solidFill>
              </a:defRPr>
            </a:pPr>
            <a:r>
              <a:rPr sz="1350" b="1" i="0">
                <a:solidFill>
                  <a:srgbClr val="A04E32"/>
                </a:solidFill>
              </a:rPr>
              <a:t>PURPOSE</a:t>
            </a:r>
          </a:p>
        </p:txBody>
      </p:sp>
      <p:sp>
        <p:nvSpPr>
          <p:cNvPr id="8" name="source-move-2">
            <a:extLst xmlns:a="http://schemas.openxmlformats.org/drawingml/2006/main">
              <a:ext uri="{FF2B5EF4-FFF2-40B4-BE49-F238E27FC236}">
                <a16:creationId xmlns:a16="http://schemas.microsoft.com/office/drawing/2014/main" id="{D9130F9D-4ABC-4C63-8733-F214DFF7FC0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667000" y="4514850"/>
            <a:ext cx="7715250" cy="457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800" b="0" i="0">
                <a:solidFill>
                  <a:srgbClr val="252A2E"/>
                </a:solidFill>
              </a:defRPr>
            </a:pPr>
            <a:r>
              <a:rPr sz="1800" b="0" i="0">
                <a:solidFill>
                  <a:srgbClr val="252A2E"/>
                </a:solidFill>
              </a:rPr>
              <a:t>What action or belief did the source seek to produce?</a:t>
            </a:r>
          </a:p>
        </p:txBody>
      </p:sp>
      <p:sp>
        <p:nvSpPr>
          <p:cNvPr id="9" name="source-label-3">
            <a:extLst xmlns:a="http://schemas.openxmlformats.org/drawingml/2006/main">
              <a:ext uri="{FF2B5EF4-FFF2-40B4-BE49-F238E27FC236}">
                <a16:creationId xmlns:a16="http://schemas.microsoft.com/office/drawing/2014/main" id="{9D54A330-A9E8-466D-A205-97762F90AF8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5238750"/>
            <a:ext cx="18097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350" b="1" i="0">
                <a:solidFill>
                  <a:srgbClr val="A04E32"/>
                </a:solidFill>
              </a:defRPr>
            </a:pPr>
            <a:r>
              <a:rPr sz="1350" b="1" i="0">
                <a:solidFill>
                  <a:srgbClr val="A04E32"/>
                </a:solidFill>
              </a:rPr>
              <a:t>CORROBORATE</a:t>
            </a:r>
          </a:p>
        </p:txBody>
      </p:sp>
      <p:sp>
        <p:nvSpPr>
          <p:cNvPr id="10" name="source-move-3">
            <a:extLst xmlns:a="http://schemas.openxmlformats.org/drawingml/2006/main">
              <a:ext uri="{FF2B5EF4-FFF2-40B4-BE49-F238E27FC236}">
                <a16:creationId xmlns:a16="http://schemas.microsoft.com/office/drawing/2014/main" id="{00D90B3A-13D5-495E-B7BA-5FA10D52A5B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667000" y="5200650"/>
            <a:ext cx="7715250" cy="457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800" b="0" i="0">
                <a:solidFill>
                  <a:srgbClr val="252A2E"/>
                </a:solidFill>
              </a:defRPr>
            </a:pPr>
            <a:r>
              <a:rPr sz="1800" b="0" i="0">
                <a:solidFill>
                  <a:srgbClr val="252A2E"/>
                </a:solidFill>
              </a:rPr>
              <a:t>What different source would test its limits?</a:t>
            </a:r>
          </a:p>
        </p:txBody>
      </p:sp>
      <p:sp>
        <p:nvSpPr>
          <p:cNvPr id="11" name="rule-72-666">
            <a:extLst xmlns:a="http://schemas.openxmlformats.org/drawingml/2006/main">
              <a:ext uri="{FF2B5EF4-FFF2-40B4-BE49-F238E27FC236}">
                <a16:creationId xmlns:a16="http://schemas.microsoft.com/office/drawing/2014/main" id="{20DCBF4D-ED28-4970-8FD5-D7AA2D17558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343650"/>
            <a:ext cx="108204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8CCB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2" name="footer-course">
            <a:extLst xmlns:a="http://schemas.openxmlformats.org/drawingml/2006/main">
              <a:ext uri="{FF2B5EF4-FFF2-40B4-BE49-F238E27FC236}">
                <a16:creationId xmlns:a16="http://schemas.microsoft.com/office/drawing/2014/main" id="{3410CB42-B245-47C1-9266-0D3792F0405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57950"/>
            <a:ext cx="49530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900" b="1" i="0">
                <a:solidFill>
                  <a:srgbClr val="66707A"/>
                </a:solidFill>
              </a:defRPr>
            </a:pPr>
            <a:r>
              <a:rPr sz="900" b="1" i="0">
                <a:solidFill>
                  <a:srgbClr val="66707A"/>
                </a:solidFill>
              </a:rPr>
              <a:t>THE AMERICAN WEST  ·  WEEK 12</a:t>
            </a:r>
          </a:p>
        </p:txBody>
      </p:sp>
      <p:sp>
        <p:nvSpPr>
          <p:cNvPr id="13" name="footer-number">
            <a:extLst xmlns:a="http://schemas.openxmlformats.org/drawingml/2006/main">
              <a:ext uri="{FF2B5EF4-FFF2-40B4-BE49-F238E27FC236}">
                <a16:creationId xmlns:a16="http://schemas.microsoft.com/office/drawing/2014/main" id="{5FFC4E30-304F-45C9-8548-84B4967B675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6457950"/>
            <a:ext cx="12192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r">
              <a:defRPr sz="900" b="1" i="0">
                <a:solidFill>
                  <a:srgbClr val="66707A"/>
                </a:solidFill>
              </a:defRPr>
            </a:pPr>
            <a:r>
              <a:rPr sz="900" b="1" i="0">
                <a:solidFill>
                  <a:srgbClr val="66707A"/>
                </a:solidFill>
              </a:rPr>
              <a:t>15 / 17</a:t>
            </a:r>
          </a:p>
        </p:txBody>
      </p:sp>
    </p:spTree>
    <p:extLst>
      <p:ext uri="{BB962C8B-B14F-4D97-AF65-F5344CB8AC3E}">
        <p14:creationId xmlns:p14="http://schemas.microsoft.com/office/powerpoint/2010/main" val="42878986"/>
      </p:ext>
    </p:extLst>
  </p:cSld>
</p:sld>
</file>

<file path=ppt/slides/slide16.xml><?xml version="1.0" encoding="utf-8"?>
<p:sld xmlns:p="http://schemas.openxmlformats.org/presentationml/2006/main">
  <p:cSld>
    <p:bg>
      <p:bgPr>
        <a:solidFill xmlns:a="http://schemas.openxmlformats.org/drawingml/2006/main">
          <a:srgbClr val="53604F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" name="activity-eyebrow">
            <a:extLst xmlns:a="http://schemas.openxmlformats.org/drawingml/2006/main">
              <a:ext uri="{FF2B5EF4-FFF2-40B4-BE49-F238E27FC236}">
                <a16:creationId xmlns:a16="http://schemas.microsoft.com/office/drawing/2014/main" id="{336C6146-075D-4618-89AD-52C1188D70E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28650"/>
            <a:ext cx="95250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350" b="1" i="0">
                <a:solidFill>
                  <a:srgbClr val="E1D4AE"/>
                </a:solidFill>
              </a:defRPr>
            </a:pPr>
            <a:r>
              <a:rPr sz="1350" b="1" i="0">
                <a:solidFill>
                  <a:srgbClr val="E1D4AE"/>
                </a:solidFill>
              </a:rPr>
              <a:t>MAKE THE INTERPRETATION</a:t>
            </a:r>
          </a:p>
        </p:txBody>
      </p:sp>
      <p:sp>
        <p:nvSpPr>
          <p:cNvPr id="2" name="activity-prompt">
            <a:extLst xmlns:a="http://schemas.openxmlformats.org/drawingml/2006/main">
              <a:ext uri="{FF2B5EF4-FFF2-40B4-BE49-F238E27FC236}">
                <a16:creationId xmlns:a16="http://schemas.microsoft.com/office/drawing/2014/main" id="{8048B8A0-8019-4752-A331-7C4194CC77C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276350"/>
            <a:ext cx="10287000" cy="1809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2700" b="1" i="0">
                <a:solidFill>
                  <a:srgbClr val="FFFFFF"/>
                </a:solidFill>
              </a:defRPr>
            </a:pPr>
            <a:r>
              <a:rPr sz="2700" b="1" i="0">
                <a:solidFill>
                  <a:srgbClr val="FFFFFF"/>
                </a:solidFill>
              </a:rPr>
              <a:t>Corroborate an oral history with a government record; distinguish memory, policy, and lived consequence.</a:t>
            </a:r>
          </a:p>
        </p:txBody>
      </p:sp>
      <p:sp>
        <p:nvSpPr>
          <p:cNvPr id="3" name="activity-step-1">
            <a:extLst xmlns:a="http://schemas.openxmlformats.org/drawingml/2006/main">
              <a:ext uri="{FF2B5EF4-FFF2-40B4-BE49-F238E27FC236}">
                <a16:creationId xmlns:a16="http://schemas.microsoft.com/office/drawing/2014/main" id="{5659283E-F3BC-41F4-9862-3E9522D8521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3848100"/>
            <a:ext cx="285750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575" b="1" i="0">
                <a:solidFill>
                  <a:srgbClr val="F3E9CD"/>
                </a:solidFill>
              </a:defRPr>
            </a:pPr>
            <a:r>
              <a:rPr sz="1575" b="1" i="0">
                <a:solidFill>
                  <a:srgbClr val="F3E9CD"/>
                </a:solidFill>
              </a:rPr>
              <a:t>1  OBSERVE</a:t>
            </a:r>
          </a:p>
        </p:txBody>
      </p:sp>
      <p:sp>
        <p:nvSpPr>
          <p:cNvPr id="4" name="activity-step-2">
            <a:extLst xmlns:a="http://schemas.openxmlformats.org/drawingml/2006/main">
              <a:ext uri="{FF2B5EF4-FFF2-40B4-BE49-F238E27FC236}">
                <a16:creationId xmlns:a16="http://schemas.microsoft.com/office/drawing/2014/main" id="{EF93A630-9DE5-4B45-896D-46D53E26F84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95750" y="3848100"/>
            <a:ext cx="314325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575" b="1" i="0">
                <a:solidFill>
                  <a:srgbClr val="F3E9CD"/>
                </a:solidFill>
              </a:defRPr>
            </a:pPr>
            <a:r>
              <a:rPr sz="1575" b="1" i="0">
                <a:solidFill>
                  <a:srgbClr val="F3E9CD"/>
                </a:solidFill>
              </a:rPr>
              <a:t>2  TEST A CLAIM</a:t>
            </a:r>
          </a:p>
        </p:txBody>
      </p:sp>
      <p:sp>
        <p:nvSpPr>
          <p:cNvPr id="5" name="activity-step-3">
            <a:extLst xmlns:a="http://schemas.openxmlformats.org/drawingml/2006/main">
              <a:ext uri="{FF2B5EF4-FFF2-40B4-BE49-F238E27FC236}">
                <a16:creationId xmlns:a16="http://schemas.microsoft.com/office/drawing/2014/main" id="{829B34DE-61D1-44CC-95C9-83AA96A40A2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39100" y="3848100"/>
            <a:ext cx="314325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575" b="1" i="0">
                <a:solidFill>
                  <a:srgbClr val="F3E9CD"/>
                </a:solidFill>
              </a:defRPr>
            </a:pPr>
            <a:r>
              <a:rPr sz="1575" b="1" i="0">
                <a:solidFill>
                  <a:srgbClr val="F3E9CD"/>
                </a:solidFill>
              </a:rPr>
              <a:t>3  RECORD A LIMIT</a:t>
            </a:r>
          </a:p>
        </p:txBody>
      </p:sp>
      <p:sp>
        <p:nvSpPr>
          <p:cNvPr id="6" name="activity-detail-1">
            <a:extLst xmlns:a="http://schemas.openxmlformats.org/drawingml/2006/main">
              <a:ext uri="{FF2B5EF4-FFF2-40B4-BE49-F238E27FC236}">
                <a16:creationId xmlns:a16="http://schemas.microsoft.com/office/drawing/2014/main" id="{CA47B407-0F15-4300-A018-9A7DC21FC65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362450"/>
            <a:ext cx="2857500" cy="781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500" b="0" i="0">
                <a:solidFill>
                  <a:srgbClr val="FFFFFF"/>
                </a:solidFill>
              </a:defRPr>
            </a:pPr>
            <a:r>
              <a:rPr sz="1500" b="0" i="0">
                <a:solidFill>
                  <a:srgbClr val="FFFFFF"/>
                </a:solidFill>
              </a:rPr>
              <a:t>Observe before interpreting.</a:t>
            </a:r>
          </a:p>
        </p:txBody>
      </p:sp>
      <p:sp>
        <p:nvSpPr>
          <p:cNvPr id="7" name="activity-detail-2">
            <a:extLst xmlns:a="http://schemas.openxmlformats.org/drawingml/2006/main">
              <a:ext uri="{FF2B5EF4-FFF2-40B4-BE49-F238E27FC236}">
                <a16:creationId xmlns:a16="http://schemas.microsoft.com/office/drawing/2014/main" id="{7ACD0A9A-EBD5-4323-AE12-972F32A6E61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95750" y="4362450"/>
            <a:ext cx="3143250" cy="781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500" b="0" i="0">
                <a:solidFill>
                  <a:srgbClr val="FFFFFF"/>
                </a:solidFill>
              </a:defRPr>
            </a:pPr>
            <a:r>
              <a:rPr sz="1500" b="0" i="0">
                <a:solidFill>
                  <a:srgbClr val="FFFFFF"/>
                </a:solidFill>
              </a:rPr>
              <a:t>Use specific evidence to support or revise the working claim.</a:t>
            </a:r>
          </a:p>
        </p:txBody>
      </p:sp>
      <p:sp>
        <p:nvSpPr>
          <p:cNvPr id="8" name="activity-detail-3">
            <a:extLst xmlns:a="http://schemas.openxmlformats.org/drawingml/2006/main">
              <a:ext uri="{FF2B5EF4-FFF2-40B4-BE49-F238E27FC236}">
                <a16:creationId xmlns:a16="http://schemas.microsoft.com/office/drawing/2014/main" id="{B1248A08-0C76-409D-9D2D-FDBAF0A4E8F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39100" y="4362450"/>
            <a:ext cx="3143250" cy="781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500" b="0" i="0">
                <a:solidFill>
                  <a:srgbClr val="FFFFFF"/>
                </a:solidFill>
              </a:defRPr>
            </a:pPr>
            <a:r>
              <a:rPr sz="1500" b="0" i="0">
                <a:solidFill>
                  <a:srgbClr val="FFFFFF"/>
                </a:solidFill>
              </a:rPr>
              <a:t>Identify uncertainty, missing voices, or a source constraint.</a:t>
            </a:r>
          </a:p>
        </p:txBody>
      </p:sp>
      <p:sp>
        <p:nvSpPr>
          <p:cNvPr id="9" name="rule-72-666">
            <a:extLst xmlns:a="http://schemas.openxmlformats.org/drawingml/2006/main">
              <a:ext uri="{FF2B5EF4-FFF2-40B4-BE49-F238E27FC236}">
                <a16:creationId xmlns:a16="http://schemas.microsoft.com/office/drawing/2014/main" id="{124AEC06-8318-4D1D-86A8-12657A32C79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343650"/>
            <a:ext cx="108204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8CCB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0" name="footer-course">
            <a:extLst xmlns:a="http://schemas.openxmlformats.org/drawingml/2006/main">
              <a:ext uri="{FF2B5EF4-FFF2-40B4-BE49-F238E27FC236}">
                <a16:creationId xmlns:a16="http://schemas.microsoft.com/office/drawing/2014/main" id="{446EDEAD-46DF-4551-B127-02278F6BD67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57950"/>
            <a:ext cx="49530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900" b="1" i="0">
                <a:solidFill>
                  <a:srgbClr val="66707A"/>
                </a:solidFill>
              </a:defRPr>
            </a:pPr>
            <a:r>
              <a:rPr sz="900" b="1" i="0">
                <a:solidFill>
                  <a:srgbClr val="66707A"/>
                </a:solidFill>
              </a:rPr>
              <a:t>THE AMERICAN WEST  ·  WEEK 12</a:t>
            </a:r>
          </a:p>
        </p:txBody>
      </p:sp>
      <p:sp>
        <p:nvSpPr>
          <p:cNvPr id="11" name="footer-number">
            <a:extLst xmlns:a="http://schemas.openxmlformats.org/drawingml/2006/main">
              <a:ext uri="{FF2B5EF4-FFF2-40B4-BE49-F238E27FC236}">
                <a16:creationId xmlns:a16="http://schemas.microsoft.com/office/drawing/2014/main" id="{C569A8B5-3E10-4E87-8372-E13DF0BC8A3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6457950"/>
            <a:ext cx="12192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r">
              <a:defRPr sz="900" b="1" i="0">
                <a:solidFill>
                  <a:srgbClr val="66707A"/>
                </a:solidFill>
              </a:defRPr>
            </a:pPr>
            <a:r>
              <a:rPr sz="900" b="1" i="0">
                <a:solidFill>
                  <a:srgbClr val="66707A"/>
                </a:solidFill>
              </a:rPr>
              <a:t>16 / 17</a:t>
            </a:r>
          </a:p>
        </p:txBody>
      </p:sp>
    </p:spTree>
    <p:extLst>
      <p:ext uri="{BB962C8B-B14F-4D97-AF65-F5344CB8AC3E}">
        <p14:creationId xmlns:p14="http://schemas.microsoft.com/office/powerpoint/2010/main" val="1957557381"/>
      </p:ext>
    </p:extLst>
  </p:cSld>
</p:sld>
</file>

<file path=ppt/slides/slide17.xml><?xml version="1.0" encoding="utf-8"?>
<p:sld xmlns:p="http://schemas.openxmlformats.org/presentationml/2006/main">
  <p:cSld>
    <p:bg>
      <p:bgPr>
        <a:solidFill xmlns:a="http://schemas.openxmlformats.org/drawingml/2006/main">
          <a:srgbClr val="F6F0E4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" name="exit-eyebrow">
            <a:extLst xmlns:a="http://schemas.openxmlformats.org/drawingml/2006/main">
              <a:ext uri="{FF2B5EF4-FFF2-40B4-BE49-F238E27FC236}">
                <a16:creationId xmlns:a16="http://schemas.microsoft.com/office/drawing/2014/main" id="{EBF40D8C-A952-405D-A340-DF71F20174B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704850"/>
            <a:ext cx="93345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350" b="1" i="0">
                <a:solidFill>
                  <a:srgbClr val="A04E32"/>
                </a:solidFill>
              </a:defRPr>
            </a:pPr>
            <a:r>
              <a:rPr sz="1350" b="1" i="0">
                <a:solidFill>
                  <a:srgbClr val="A04E32"/>
                </a:solidFill>
              </a:rPr>
              <a:t>EXIT: REVISE THE OPENING</a:t>
            </a:r>
          </a:p>
        </p:txBody>
      </p:sp>
      <p:sp>
        <p:nvSpPr>
          <p:cNvPr id="2" name="exit-question">
            <a:extLst xmlns:a="http://schemas.openxmlformats.org/drawingml/2006/main">
              <a:ext uri="{FF2B5EF4-FFF2-40B4-BE49-F238E27FC236}">
                <a16:creationId xmlns:a16="http://schemas.microsoft.com/office/drawing/2014/main" id="{994EB049-FFEF-4BAB-9A7F-20FA09E3BC6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466850"/>
            <a:ext cx="10287000" cy="2457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3150" b="1" i="0">
                <a:solidFill>
                  <a:srgbClr val="24364B"/>
                </a:solidFill>
              </a:defRPr>
            </a:pPr>
            <a:r>
              <a:rPr sz="3150" b="1" i="0">
                <a:solidFill>
                  <a:srgbClr val="24364B"/>
                </a:solidFill>
              </a:rPr>
              <a:t>Identify one wartime institution whose benefits and coercions must be analyzed together.</a:t>
            </a:r>
          </a:p>
        </p:txBody>
      </p:sp>
      <p:sp>
        <p:nvSpPr>
          <p:cNvPr id="3" name="rule-72-474">
            <a:extLst xmlns:a="http://schemas.openxmlformats.org/drawingml/2006/main">
              <a:ext uri="{FF2B5EF4-FFF2-40B4-BE49-F238E27FC236}">
                <a16:creationId xmlns:a16="http://schemas.microsoft.com/office/drawing/2014/main" id="{D54615E2-D2DE-4865-8380-33F4F914E49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14850"/>
            <a:ext cx="1428750" cy="571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4A45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exit-direction">
            <a:extLst xmlns:a="http://schemas.openxmlformats.org/drawingml/2006/main">
              <a:ext uri="{FF2B5EF4-FFF2-40B4-BE49-F238E27FC236}">
                <a16:creationId xmlns:a16="http://schemas.microsoft.com/office/drawing/2014/main" id="{1706F4AF-46E6-4EC6-B68F-CEBE9D0E0FF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933950"/>
            <a:ext cx="8763000" cy="552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800" b="0" i="0">
                <a:solidFill>
                  <a:srgbClr val="252A2E"/>
                </a:solidFill>
              </a:defRPr>
            </a:pPr>
            <a:r>
              <a:rPr sz="1800" b="0" i="0">
                <a:solidFill>
                  <a:srgbClr val="252A2E"/>
                </a:solidFill>
              </a:rPr>
              <a:t>Use one piece of evidence. Name one remaining uncertainty.</a:t>
            </a:r>
          </a:p>
        </p:txBody>
      </p:sp>
      <p:sp>
        <p:nvSpPr>
          <p:cNvPr id="5" name="rule-72-666">
            <a:extLst xmlns:a="http://schemas.openxmlformats.org/drawingml/2006/main">
              <a:ext uri="{FF2B5EF4-FFF2-40B4-BE49-F238E27FC236}">
                <a16:creationId xmlns:a16="http://schemas.microsoft.com/office/drawing/2014/main" id="{8297DA9E-7767-4544-B65F-4BCC855F8AB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343650"/>
            <a:ext cx="108204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8290A0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footer-course">
            <a:extLst xmlns:a="http://schemas.openxmlformats.org/drawingml/2006/main">
              <a:ext uri="{FF2B5EF4-FFF2-40B4-BE49-F238E27FC236}">
                <a16:creationId xmlns:a16="http://schemas.microsoft.com/office/drawing/2014/main" id="{6E32B031-2817-4E42-A14B-072CFF71094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57950"/>
            <a:ext cx="49530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900" b="1" i="0">
                <a:solidFill>
                  <a:srgbClr val="CBD3DC"/>
                </a:solidFill>
              </a:defRPr>
            </a:pPr>
            <a:r>
              <a:rPr sz="900" b="1" i="0">
                <a:solidFill>
                  <a:srgbClr val="CBD3DC"/>
                </a:solidFill>
              </a:rPr>
              <a:t>THE AMERICAN WEST  ·  WEEK 12</a:t>
            </a:r>
          </a:p>
        </p:txBody>
      </p:sp>
      <p:sp>
        <p:nvSpPr>
          <p:cNvPr id="7" name="footer-number">
            <a:extLst xmlns:a="http://schemas.openxmlformats.org/drawingml/2006/main">
              <a:ext uri="{FF2B5EF4-FFF2-40B4-BE49-F238E27FC236}">
                <a16:creationId xmlns:a16="http://schemas.microsoft.com/office/drawing/2014/main" id="{29336C88-3140-49FD-A442-B851D39A78F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6457950"/>
            <a:ext cx="12192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r">
              <a:defRPr sz="900" b="1" i="0">
                <a:solidFill>
                  <a:srgbClr val="CBD3DC"/>
                </a:solidFill>
              </a:defRPr>
            </a:pPr>
            <a:r>
              <a:rPr sz="900" b="1" i="0">
                <a:solidFill>
                  <a:srgbClr val="CBD3DC"/>
                </a:solidFill>
              </a:rPr>
              <a:t>17 / 17</a:t>
            </a:r>
          </a:p>
        </p:txBody>
      </p:sp>
    </p:spTree>
    <p:extLst>
      <p:ext uri="{BB962C8B-B14F-4D97-AF65-F5344CB8AC3E}">
        <p14:creationId xmlns:p14="http://schemas.microsoft.com/office/powerpoint/2010/main" val="1095885678"/>
      </p:ext>
    </p:extLst>
  </p:cSld>
</p:sld>
</file>

<file path=ppt/slides/slide2.xml><?xml version="1.0" encoding="utf-8"?>
<p:sld xmlns:p="http://schemas.openxmlformats.org/presentationml/2006/main">
  <p:cSld>
    <p:bg>
      <p:bgPr>
        <a:solidFill xmlns:a="http://schemas.openxmlformats.org/drawingml/2006/main">
          <a:srgbClr val="F6F0E4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" name="meeting-date">
            <a:extLst xmlns:a="http://schemas.openxmlformats.org/drawingml/2006/main">
              <a:ext uri="{FF2B5EF4-FFF2-40B4-BE49-F238E27FC236}">
                <a16:creationId xmlns:a16="http://schemas.microsoft.com/office/drawing/2014/main" id="{A5402D70-0139-4BDD-A30B-3CF28B1C1ED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704850"/>
            <a:ext cx="102870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350" b="1" i="0">
                <a:solidFill>
                  <a:srgbClr val="A04E32"/>
                </a:solidFill>
              </a:defRPr>
            </a:pPr>
            <a:r>
              <a:rPr sz="1350" b="1" i="0">
                <a:solidFill>
                  <a:srgbClr val="A04E32"/>
                </a:solidFill>
              </a:rPr>
              <a:t>TUESDAY  ·  NOVEMBER 10, 2026</a:t>
            </a:r>
          </a:p>
        </p:txBody>
      </p:sp>
      <p:sp>
        <p:nvSpPr>
          <p:cNvPr id="2" name="meeting-plan">
            <a:extLst xmlns:a="http://schemas.openxmlformats.org/drawingml/2006/main">
              <a:ext uri="{FF2B5EF4-FFF2-40B4-BE49-F238E27FC236}">
                <a16:creationId xmlns:a16="http://schemas.microsoft.com/office/drawing/2014/main" id="{578F79E4-FB77-4657-9192-292EA2FC0A4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466850"/>
            <a:ext cx="10287000" cy="1638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3225" b="1" i="0">
                <a:solidFill>
                  <a:srgbClr val="24364B"/>
                </a:solidFill>
              </a:defRPr>
            </a:pPr>
            <a:r>
              <a:rPr sz="3225" b="1" i="0">
                <a:solidFill>
                  <a:srgbClr val="24364B"/>
                </a:solidFill>
              </a:rPr>
              <a:t>Oil, Dust Bowl ecology, migration, photography, and causal explanation.</a:t>
            </a:r>
          </a:p>
        </p:txBody>
      </p:sp>
      <p:sp>
        <p:nvSpPr>
          <p:cNvPr id="3" name="rule-72-358">
            <a:extLst xmlns:a="http://schemas.openxmlformats.org/drawingml/2006/main">
              <a:ext uri="{FF2B5EF4-FFF2-40B4-BE49-F238E27FC236}">
                <a16:creationId xmlns:a16="http://schemas.microsoft.com/office/drawing/2014/main" id="{1136CB4B-071F-4B4B-88DA-ABDC95F7CF9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3409950"/>
            <a:ext cx="1409700" cy="571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04E32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meeting-inquiry">
            <a:extLst xmlns:a="http://schemas.openxmlformats.org/drawingml/2006/main">
              <a:ext uri="{FF2B5EF4-FFF2-40B4-BE49-F238E27FC236}">
                <a16:creationId xmlns:a16="http://schemas.microsoft.com/office/drawing/2014/main" id="{101991D6-E398-4780-AF40-F2E1FD0C46F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3829050"/>
            <a:ext cx="9810750" cy="1047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2025" b="0" i="0">
                <a:solidFill>
                  <a:srgbClr val="252A2E"/>
                </a:solidFill>
              </a:defRPr>
            </a:pPr>
            <a:r>
              <a:rPr sz="2025" b="0" i="0">
                <a:solidFill>
                  <a:srgbClr val="252A2E"/>
                </a:solidFill>
              </a:rPr>
              <a:t>How did environmental crisis, federal development, and wartime mobilization redistribute opportunity, coercion, and vulnerability in the West?</a:t>
            </a:r>
          </a:p>
        </p:txBody>
      </p:sp>
      <p:sp>
        <p:nvSpPr>
          <p:cNvPr id="5" name="rule-72-666">
            <a:extLst xmlns:a="http://schemas.openxmlformats.org/drawingml/2006/main">
              <a:ext uri="{FF2B5EF4-FFF2-40B4-BE49-F238E27FC236}">
                <a16:creationId xmlns:a16="http://schemas.microsoft.com/office/drawing/2014/main" id="{CD7F97B5-38C4-466A-9749-F694AE14A8F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343650"/>
            <a:ext cx="108204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8CCB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footer-course">
            <a:extLst xmlns:a="http://schemas.openxmlformats.org/drawingml/2006/main">
              <a:ext uri="{FF2B5EF4-FFF2-40B4-BE49-F238E27FC236}">
                <a16:creationId xmlns:a16="http://schemas.microsoft.com/office/drawing/2014/main" id="{984F4D13-B0A7-4791-9DD0-34150034FA4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57950"/>
            <a:ext cx="49530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900" b="1" i="0">
                <a:solidFill>
                  <a:srgbClr val="66707A"/>
                </a:solidFill>
              </a:defRPr>
            </a:pPr>
            <a:r>
              <a:rPr sz="900" b="1" i="0">
                <a:solidFill>
                  <a:srgbClr val="66707A"/>
                </a:solidFill>
              </a:rPr>
              <a:t>THE AMERICAN WEST  ·  WEEK 12</a:t>
            </a:r>
          </a:p>
        </p:txBody>
      </p:sp>
      <p:sp>
        <p:nvSpPr>
          <p:cNvPr id="7" name="footer-number">
            <a:extLst xmlns:a="http://schemas.openxmlformats.org/drawingml/2006/main">
              <a:ext uri="{FF2B5EF4-FFF2-40B4-BE49-F238E27FC236}">
                <a16:creationId xmlns:a16="http://schemas.microsoft.com/office/drawing/2014/main" id="{B4F2DE25-B034-42E7-91C3-9908963A85C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6457950"/>
            <a:ext cx="12192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r">
              <a:defRPr sz="900" b="1" i="0">
                <a:solidFill>
                  <a:srgbClr val="66707A"/>
                </a:solidFill>
              </a:defRPr>
            </a:pPr>
            <a:r>
              <a:rPr sz="900" b="1" i="0">
                <a:solidFill>
                  <a:srgbClr val="66707A"/>
                </a:solidFill>
              </a:rPr>
              <a:t>2 / 17</a:t>
            </a:r>
          </a:p>
        </p:txBody>
      </p:sp>
    </p:spTree>
    <p:extLst>
      <p:ext uri="{BB962C8B-B14F-4D97-AF65-F5344CB8AC3E}">
        <p14:creationId xmlns:p14="http://schemas.microsoft.com/office/powerpoint/2010/main" val="1258108769"/>
      </p:ext>
    </p:extLst>
  </p:cSld>
</p:sld>
</file>

<file path=ppt/slides/slide3.xml><?xml version="1.0" encoding="utf-8"?>
<p:sld xmlns:p="http://schemas.openxmlformats.org/presentationml/2006/main">
  <p:cSld>
    <p:bg>
      <p:bgPr>
        <a:solidFill xmlns:a="http://schemas.openxmlformats.org/drawingml/2006/main">
          <a:srgbClr val="A04E32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" name="prompt-eyebrow">
            <a:extLst xmlns:a="http://schemas.openxmlformats.org/drawingml/2006/main">
              <a:ext uri="{FF2B5EF4-FFF2-40B4-BE49-F238E27FC236}">
                <a16:creationId xmlns:a16="http://schemas.microsoft.com/office/drawing/2014/main" id="{84D2ED41-E21B-4A27-ACB1-0CD72849303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85800"/>
            <a:ext cx="99060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350" b="1" i="0">
                <a:solidFill>
                  <a:srgbClr val="F6D9C9"/>
                </a:solidFill>
              </a:defRPr>
            </a:pPr>
            <a:r>
              <a:rPr sz="1350" b="1" i="0">
                <a:solidFill>
                  <a:srgbClr val="F6D9C9"/>
                </a:solidFill>
              </a:rPr>
              <a:t>BEGIN WITH A CLAIM</a:t>
            </a:r>
          </a:p>
        </p:txBody>
      </p:sp>
      <p:sp>
        <p:nvSpPr>
          <p:cNvPr id="2" name="prompt">
            <a:extLst xmlns:a="http://schemas.openxmlformats.org/drawingml/2006/main">
              <a:ext uri="{FF2B5EF4-FFF2-40B4-BE49-F238E27FC236}">
                <a16:creationId xmlns:a16="http://schemas.microsoft.com/office/drawing/2014/main" id="{325E4131-9613-4BB8-ADB7-30C4DD689F0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390650"/>
            <a:ext cx="10287000" cy="2952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3225" b="1" i="0">
                <a:solidFill>
                  <a:srgbClr val="FFFFFF"/>
                </a:solidFill>
              </a:defRPr>
            </a:pPr>
            <a:r>
              <a:rPr sz="3225" b="1" i="0">
                <a:solidFill>
                  <a:srgbClr val="FFFFFF"/>
                </a:solidFill>
              </a:rPr>
              <a:t>What is lost when the Dust Bowl is described simply as a natural disaster?</a:t>
            </a:r>
          </a:p>
        </p:txBody>
      </p:sp>
      <p:sp>
        <p:nvSpPr>
          <p:cNvPr id="3" name="prompt-direction">
            <a:extLst xmlns:a="http://schemas.openxmlformats.org/drawingml/2006/main">
              <a:ext uri="{FF2B5EF4-FFF2-40B4-BE49-F238E27FC236}">
                <a16:creationId xmlns:a16="http://schemas.microsoft.com/office/drawing/2014/main" id="{29FF1B15-C827-494D-92C2-F39411C296B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5143500"/>
            <a:ext cx="9810750" cy="552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650" b="0" i="0">
                <a:solidFill>
                  <a:srgbClr val="FBEDE6"/>
                </a:solidFill>
              </a:defRPr>
            </a:pPr>
            <a:r>
              <a:rPr sz="1650" b="0" i="0">
                <a:solidFill>
                  <a:srgbClr val="FBEDE6"/>
                </a:solidFill>
              </a:rPr>
              <a:t>Write for one minute. Then compare the rule, assumption, or evidence behind your answer.</a:t>
            </a:r>
          </a:p>
        </p:txBody>
      </p:sp>
      <p:sp>
        <p:nvSpPr>
          <p:cNvPr id="4" name="rule-72-666">
            <a:extLst xmlns:a="http://schemas.openxmlformats.org/drawingml/2006/main">
              <a:ext uri="{FF2B5EF4-FFF2-40B4-BE49-F238E27FC236}">
                <a16:creationId xmlns:a16="http://schemas.microsoft.com/office/drawing/2014/main" id="{B9CAABF6-918E-4949-8EEB-31633B983A0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343650"/>
            <a:ext cx="108204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8CCB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5" name="footer-course">
            <a:extLst xmlns:a="http://schemas.openxmlformats.org/drawingml/2006/main">
              <a:ext uri="{FF2B5EF4-FFF2-40B4-BE49-F238E27FC236}">
                <a16:creationId xmlns:a16="http://schemas.microsoft.com/office/drawing/2014/main" id="{ED9394E7-3394-4575-AC6C-F55228BD9E6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57950"/>
            <a:ext cx="49530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900" b="1" i="0">
                <a:solidFill>
                  <a:srgbClr val="66707A"/>
                </a:solidFill>
              </a:defRPr>
            </a:pPr>
            <a:r>
              <a:rPr sz="900" b="1" i="0">
                <a:solidFill>
                  <a:srgbClr val="66707A"/>
                </a:solidFill>
              </a:rPr>
              <a:t>THE AMERICAN WEST  ·  WEEK 12</a:t>
            </a:r>
          </a:p>
        </p:txBody>
      </p:sp>
      <p:sp>
        <p:nvSpPr>
          <p:cNvPr id="6" name="footer-number">
            <a:extLst xmlns:a="http://schemas.openxmlformats.org/drawingml/2006/main">
              <a:ext uri="{FF2B5EF4-FFF2-40B4-BE49-F238E27FC236}">
                <a16:creationId xmlns:a16="http://schemas.microsoft.com/office/drawing/2014/main" id="{49D63E7C-2192-46E7-A903-CD813CFAA7F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6457950"/>
            <a:ext cx="12192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r">
              <a:defRPr sz="900" b="1" i="0">
                <a:solidFill>
                  <a:srgbClr val="66707A"/>
                </a:solidFill>
              </a:defRPr>
            </a:pPr>
            <a:r>
              <a:rPr sz="900" b="1" i="0">
                <a:solidFill>
                  <a:srgbClr val="66707A"/>
                </a:solidFill>
              </a:rPr>
              <a:t>3 / 17</a:t>
            </a:r>
          </a:p>
        </p:txBody>
      </p:sp>
    </p:spTree>
    <p:extLst>
      <p:ext uri="{BB962C8B-B14F-4D97-AF65-F5344CB8AC3E}">
        <p14:creationId xmlns:p14="http://schemas.microsoft.com/office/powerpoint/2010/main" val="1575723715"/>
      </p:ext>
    </p:extLst>
  </p:cSld>
</p:sld>
</file>

<file path=ppt/slides/slide4.xml><?xml version="1.0" encoding="utf-8"?>
<p:sld xmlns:p="http://schemas.openxmlformats.org/presentationml/2006/main">
  <p:cSld>
    <p:bg>
      <p:bgPr>
        <a:solidFill xmlns:a="http://schemas.openxmlformats.org/drawingml/2006/main">
          <a:srgbClr val="FFFDF8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" name="coordinates-title">
            <a:extLst xmlns:a="http://schemas.openxmlformats.org/drawingml/2006/main">
              <a:ext uri="{FF2B5EF4-FFF2-40B4-BE49-F238E27FC236}">
                <a16:creationId xmlns:a16="http://schemas.microsoft.com/office/drawing/2014/main" id="{C9613BFD-F053-4A0A-A0BD-5661C323F55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590550"/>
            <a:ext cx="8953500" cy="514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2850" b="1" i="0">
                <a:solidFill>
                  <a:srgbClr val="24364B"/>
                </a:solidFill>
              </a:defRPr>
            </a:pPr>
            <a:r>
              <a:rPr sz="2850" b="1" i="0">
                <a:solidFill>
                  <a:srgbClr val="24364B"/>
                </a:solidFill>
              </a:rPr>
              <a:t>Coordinates for today</a:t>
            </a:r>
          </a:p>
        </p:txBody>
      </p:sp>
      <p:sp>
        <p:nvSpPr>
          <p:cNvPr id="2" name="rule-72-128">
            <a:extLst xmlns:a="http://schemas.openxmlformats.org/drawingml/2006/main">
              <a:ext uri="{FF2B5EF4-FFF2-40B4-BE49-F238E27FC236}">
                <a16:creationId xmlns:a16="http://schemas.microsoft.com/office/drawing/2014/main" id="{F7AAB02E-0AE1-43F0-8047-BCE9B6F9D0F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219200"/>
            <a:ext cx="1028700" cy="476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4A45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3" name="coordinate-number-0">
            <a:extLst xmlns:a="http://schemas.openxmlformats.org/drawingml/2006/main">
              <a:ext uri="{FF2B5EF4-FFF2-40B4-BE49-F238E27FC236}">
                <a16:creationId xmlns:a16="http://schemas.microsoft.com/office/drawing/2014/main" id="{3B4278C1-AFA9-474B-BEA9-EE576AFBA7F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619250"/>
            <a:ext cx="552450" cy="428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800" b="1" i="0">
                <a:solidFill>
                  <a:srgbClr val="A04E32"/>
                </a:solidFill>
              </a:defRPr>
            </a:pPr>
            <a:r>
              <a:rPr sz="1800" b="1" i="0">
                <a:solidFill>
                  <a:srgbClr val="A04E32"/>
                </a:solidFill>
              </a:rPr>
              <a:t>01</a:t>
            </a:r>
          </a:p>
        </p:txBody>
      </p:sp>
      <p:sp>
        <p:nvSpPr>
          <p:cNvPr id="4" name="coordinate-0">
            <a:extLst xmlns:a="http://schemas.openxmlformats.org/drawingml/2006/main">
              <a:ext uri="{FF2B5EF4-FFF2-40B4-BE49-F238E27FC236}">
                <a16:creationId xmlns:a16="http://schemas.microsoft.com/office/drawing/2014/main" id="{97263FCE-B236-4CBD-B771-D359F30E5E2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428750" y="1581150"/>
            <a:ext cx="885825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2325" b="1" i="0">
                <a:solidFill>
                  <a:srgbClr val="252A2E"/>
                </a:solidFill>
              </a:defRPr>
            </a:pPr>
            <a:r>
              <a:rPr sz="2325" b="1" i="0">
                <a:solidFill>
                  <a:srgbClr val="252A2E"/>
                </a:solidFill>
              </a:rPr>
              <a:t>Oil</a:t>
            </a:r>
          </a:p>
        </p:txBody>
      </p:sp>
      <p:sp>
        <p:nvSpPr>
          <p:cNvPr id="5" name="rule-150-229">
            <a:extLst xmlns:a="http://schemas.openxmlformats.org/drawingml/2006/main">
              <a:ext uri="{FF2B5EF4-FFF2-40B4-BE49-F238E27FC236}">
                <a16:creationId xmlns:a16="http://schemas.microsoft.com/office/drawing/2014/main" id="{31394FC7-B757-4757-B9D3-9A2A39A79A4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428750" y="2181225"/>
            <a:ext cx="83820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8CCB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coordinate-number-1">
            <a:extLst xmlns:a="http://schemas.openxmlformats.org/drawingml/2006/main">
              <a:ext uri="{FF2B5EF4-FFF2-40B4-BE49-F238E27FC236}">
                <a16:creationId xmlns:a16="http://schemas.microsoft.com/office/drawing/2014/main" id="{0E62E6ED-051B-4103-B578-8A3C2041373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2476500"/>
            <a:ext cx="552450" cy="428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800" b="1" i="0">
                <a:solidFill>
                  <a:srgbClr val="A04E32"/>
                </a:solidFill>
              </a:defRPr>
            </a:pPr>
            <a:r>
              <a:rPr sz="1800" b="1" i="0">
                <a:solidFill>
                  <a:srgbClr val="A04E32"/>
                </a:solidFill>
              </a:rPr>
              <a:t>02</a:t>
            </a:r>
          </a:p>
        </p:txBody>
      </p:sp>
      <p:sp>
        <p:nvSpPr>
          <p:cNvPr id="7" name="coordinate-1">
            <a:extLst xmlns:a="http://schemas.openxmlformats.org/drawingml/2006/main">
              <a:ext uri="{FF2B5EF4-FFF2-40B4-BE49-F238E27FC236}">
                <a16:creationId xmlns:a16="http://schemas.microsoft.com/office/drawing/2014/main" id="{4FC8C6FE-B6D0-44D6-9190-71BF287CE6E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428750" y="2438400"/>
            <a:ext cx="885825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2325" b="0" i="0">
                <a:solidFill>
                  <a:srgbClr val="252A2E"/>
                </a:solidFill>
              </a:defRPr>
            </a:pPr>
            <a:r>
              <a:rPr sz="2325" b="0" i="0">
                <a:solidFill>
                  <a:srgbClr val="252A2E"/>
                </a:solidFill>
              </a:rPr>
              <a:t>Dust Bowl ecology</a:t>
            </a:r>
          </a:p>
        </p:txBody>
      </p:sp>
      <p:sp>
        <p:nvSpPr>
          <p:cNvPr id="8" name="rule-150-319">
            <a:extLst xmlns:a="http://schemas.openxmlformats.org/drawingml/2006/main">
              <a:ext uri="{FF2B5EF4-FFF2-40B4-BE49-F238E27FC236}">
                <a16:creationId xmlns:a16="http://schemas.microsoft.com/office/drawing/2014/main" id="{92B1799C-05A2-4145-A054-DCA5A42EE86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428750" y="3038475"/>
            <a:ext cx="83820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8CCB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9" name="coordinate-number-2">
            <a:extLst xmlns:a="http://schemas.openxmlformats.org/drawingml/2006/main">
              <a:ext uri="{FF2B5EF4-FFF2-40B4-BE49-F238E27FC236}">
                <a16:creationId xmlns:a16="http://schemas.microsoft.com/office/drawing/2014/main" id="{4B1E5828-937F-4C1C-84DF-50046B2EB78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3333750"/>
            <a:ext cx="552450" cy="428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800" b="1" i="0">
                <a:solidFill>
                  <a:srgbClr val="A04E32"/>
                </a:solidFill>
              </a:defRPr>
            </a:pPr>
            <a:r>
              <a:rPr sz="1800" b="1" i="0">
                <a:solidFill>
                  <a:srgbClr val="A04E32"/>
                </a:solidFill>
              </a:rPr>
              <a:t>03</a:t>
            </a:r>
          </a:p>
        </p:txBody>
      </p:sp>
      <p:sp>
        <p:nvSpPr>
          <p:cNvPr id="10" name="coordinate-2">
            <a:extLst xmlns:a="http://schemas.openxmlformats.org/drawingml/2006/main">
              <a:ext uri="{FF2B5EF4-FFF2-40B4-BE49-F238E27FC236}">
                <a16:creationId xmlns:a16="http://schemas.microsoft.com/office/drawing/2014/main" id="{596E8FC6-D1BE-49AF-B3E6-95C5AF5FB7C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428750" y="3295650"/>
            <a:ext cx="885825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2325" b="0" i="0">
                <a:solidFill>
                  <a:srgbClr val="252A2E"/>
                </a:solidFill>
              </a:defRPr>
            </a:pPr>
            <a:r>
              <a:rPr sz="2325" b="0" i="0">
                <a:solidFill>
                  <a:srgbClr val="252A2E"/>
                </a:solidFill>
              </a:rPr>
              <a:t>migration</a:t>
            </a:r>
          </a:p>
        </p:txBody>
      </p:sp>
      <p:sp>
        <p:nvSpPr>
          <p:cNvPr id="11" name="rule-150-409">
            <a:extLst xmlns:a="http://schemas.openxmlformats.org/drawingml/2006/main">
              <a:ext uri="{FF2B5EF4-FFF2-40B4-BE49-F238E27FC236}">
                <a16:creationId xmlns:a16="http://schemas.microsoft.com/office/drawing/2014/main" id="{8054FBCD-9A0F-42E4-8EED-EDF4BF3FB06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428750" y="3895725"/>
            <a:ext cx="83820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8CCB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2" name="coordinate-number-3">
            <a:extLst xmlns:a="http://schemas.openxmlformats.org/drawingml/2006/main">
              <a:ext uri="{FF2B5EF4-FFF2-40B4-BE49-F238E27FC236}">
                <a16:creationId xmlns:a16="http://schemas.microsoft.com/office/drawing/2014/main" id="{3E06A384-1A87-4F04-8304-6E150EF418B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191000"/>
            <a:ext cx="552450" cy="428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800" b="1" i="0">
                <a:solidFill>
                  <a:srgbClr val="A04E32"/>
                </a:solidFill>
              </a:defRPr>
            </a:pPr>
            <a:r>
              <a:rPr sz="1800" b="1" i="0">
                <a:solidFill>
                  <a:srgbClr val="A04E32"/>
                </a:solidFill>
              </a:rPr>
              <a:t>04</a:t>
            </a:r>
          </a:p>
        </p:txBody>
      </p:sp>
      <p:sp>
        <p:nvSpPr>
          <p:cNvPr id="13" name="coordinate-3">
            <a:extLst xmlns:a="http://schemas.openxmlformats.org/drawingml/2006/main">
              <a:ext uri="{FF2B5EF4-FFF2-40B4-BE49-F238E27FC236}">
                <a16:creationId xmlns:a16="http://schemas.microsoft.com/office/drawing/2014/main" id="{CD458238-BAE8-4F0D-9023-E6795EEBC0A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428750" y="4152900"/>
            <a:ext cx="885825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2325" b="0" i="0">
                <a:solidFill>
                  <a:srgbClr val="252A2E"/>
                </a:solidFill>
              </a:defRPr>
            </a:pPr>
            <a:r>
              <a:rPr sz="2325" b="0" i="0">
                <a:solidFill>
                  <a:srgbClr val="252A2E"/>
                </a:solidFill>
              </a:rPr>
              <a:t>photography</a:t>
            </a:r>
          </a:p>
        </p:txBody>
      </p:sp>
      <p:sp>
        <p:nvSpPr>
          <p:cNvPr id="14" name="rule-150-499">
            <a:extLst xmlns:a="http://schemas.openxmlformats.org/drawingml/2006/main">
              <a:ext uri="{FF2B5EF4-FFF2-40B4-BE49-F238E27FC236}">
                <a16:creationId xmlns:a16="http://schemas.microsoft.com/office/drawing/2014/main" id="{FE36AB8C-25C5-4CAC-9571-F08287DFEBB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428750" y="4752975"/>
            <a:ext cx="83820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8CCB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5" name="coordinate-number-4">
            <a:extLst xmlns:a="http://schemas.openxmlformats.org/drawingml/2006/main">
              <a:ext uri="{FF2B5EF4-FFF2-40B4-BE49-F238E27FC236}">
                <a16:creationId xmlns:a16="http://schemas.microsoft.com/office/drawing/2014/main" id="{ECF10610-7B1D-40A6-8F6B-A44D0A00207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5048250"/>
            <a:ext cx="552450" cy="428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800" b="1" i="0">
                <a:solidFill>
                  <a:srgbClr val="A04E32"/>
                </a:solidFill>
              </a:defRPr>
            </a:pPr>
            <a:r>
              <a:rPr sz="1800" b="1" i="0">
                <a:solidFill>
                  <a:srgbClr val="A04E32"/>
                </a:solidFill>
              </a:rPr>
              <a:t>05</a:t>
            </a:r>
          </a:p>
        </p:txBody>
      </p:sp>
      <p:sp>
        <p:nvSpPr>
          <p:cNvPr id="16" name="coordinate-4">
            <a:extLst xmlns:a="http://schemas.openxmlformats.org/drawingml/2006/main">
              <a:ext uri="{FF2B5EF4-FFF2-40B4-BE49-F238E27FC236}">
                <a16:creationId xmlns:a16="http://schemas.microsoft.com/office/drawing/2014/main" id="{38A0AEB8-7D64-4556-BCD6-602D0DB3338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428750" y="5010150"/>
            <a:ext cx="885825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2325" b="0" i="0">
                <a:solidFill>
                  <a:srgbClr val="252A2E"/>
                </a:solidFill>
              </a:defRPr>
            </a:pPr>
            <a:r>
              <a:rPr sz="2325" b="0" i="0">
                <a:solidFill>
                  <a:srgbClr val="252A2E"/>
                </a:solidFill>
              </a:rPr>
              <a:t>causal explanation</a:t>
            </a:r>
          </a:p>
        </p:txBody>
      </p:sp>
      <p:sp>
        <p:nvSpPr>
          <p:cNvPr id="17" name="rule-72-666">
            <a:extLst xmlns:a="http://schemas.openxmlformats.org/drawingml/2006/main">
              <a:ext uri="{FF2B5EF4-FFF2-40B4-BE49-F238E27FC236}">
                <a16:creationId xmlns:a16="http://schemas.microsoft.com/office/drawing/2014/main" id="{CBDA5A46-59B7-496F-82A7-5C39EE8CA51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343650"/>
            <a:ext cx="108204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8CCB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8" name="footer-course">
            <a:extLst xmlns:a="http://schemas.openxmlformats.org/drawingml/2006/main">
              <a:ext uri="{FF2B5EF4-FFF2-40B4-BE49-F238E27FC236}">
                <a16:creationId xmlns:a16="http://schemas.microsoft.com/office/drawing/2014/main" id="{5DC38881-45F7-48EF-BCF7-7AD6EA6A511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57950"/>
            <a:ext cx="49530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900" b="1" i="0">
                <a:solidFill>
                  <a:srgbClr val="66707A"/>
                </a:solidFill>
              </a:defRPr>
            </a:pPr>
            <a:r>
              <a:rPr sz="900" b="1" i="0">
                <a:solidFill>
                  <a:srgbClr val="66707A"/>
                </a:solidFill>
              </a:rPr>
              <a:t>THE AMERICAN WEST  ·  WEEK 12</a:t>
            </a:r>
          </a:p>
        </p:txBody>
      </p:sp>
      <p:sp>
        <p:nvSpPr>
          <p:cNvPr id="19" name="footer-number">
            <a:extLst xmlns:a="http://schemas.openxmlformats.org/drawingml/2006/main">
              <a:ext uri="{FF2B5EF4-FFF2-40B4-BE49-F238E27FC236}">
                <a16:creationId xmlns:a16="http://schemas.microsoft.com/office/drawing/2014/main" id="{D6D2D850-5769-4179-A0D4-613EFBC55F3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6457950"/>
            <a:ext cx="12192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r">
              <a:defRPr sz="900" b="1" i="0">
                <a:solidFill>
                  <a:srgbClr val="66707A"/>
                </a:solidFill>
              </a:defRPr>
            </a:pPr>
            <a:r>
              <a:rPr sz="900" b="1" i="0">
                <a:solidFill>
                  <a:srgbClr val="66707A"/>
                </a:solidFill>
              </a:rPr>
              <a:t>4 / 17</a:t>
            </a:r>
          </a:p>
        </p:txBody>
      </p:sp>
    </p:spTree>
    <p:extLst>
      <p:ext uri="{BB962C8B-B14F-4D97-AF65-F5344CB8AC3E}">
        <p14:creationId xmlns:p14="http://schemas.microsoft.com/office/powerpoint/2010/main" val="120615200"/>
      </p:ext>
    </p:extLst>
  </p:cSld>
</p:sld>
</file>

<file path=ppt/slides/slide5.xml><?xml version="1.0" encoding="utf-8"?>
<p:sld xmlns:p="http://schemas.openxmlformats.org/presentationml/2006/main">
  <p:cSld>
    <p:bg>
      <p:bgPr>
        <a:solidFill xmlns:a="http://schemas.openxmlformats.org/drawingml/2006/main">
          <a:srgbClr val="172536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" name="claim-eyebrow">
            <a:extLst xmlns:a="http://schemas.openxmlformats.org/drawingml/2006/main">
              <a:ext uri="{FF2B5EF4-FFF2-40B4-BE49-F238E27FC236}">
                <a16:creationId xmlns:a16="http://schemas.microsoft.com/office/drawing/2014/main" id="{53D58820-C380-4C88-9B45-4566DED516A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66750"/>
            <a:ext cx="9906000" cy="2476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350" b="1" i="0">
                <a:solidFill>
                  <a:srgbClr val="C4A45F"/>
                </a:solidFill>
              </a:defRPr>
            </a:pPr>
            <a:r>
              <a:rPr sz="1350" b="1" i="0">
                <a:solidFill>
                  <a:srgbClr val="C4A45F"/>
                </a:solidFill>
              </a:rPr>
              <a:t>WORKING CLAIM</a:t>
            </a:r>
          </a:p>
        </p:txBody>
      </p:sp>
      <p:sp>
        <p:nvSpPr>
          <p:cNvPr id="2" name="claim">
            <a:extLst xmlns:a="http://schemas.openxmlformats.org/drawingml/2006/main">
              <a:ext uri="{FF2B5EF4-FFF2-40B4-BE49-F238E27FC236}">
                <a16:creationId xmlns:a16="http://schemas.microsoft.com/office/drawing/2014/main" id="{492E898B-AA90-45B1-9B72-8F90D0640DA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428750"/>
            <a:ext cx="10572750" cy="3124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3150" b="1" i="0">
                <a:solidFill>
                  <a:srgbClr val="FFFFFF"/>
                </a:solidFill>
              </a:defRPr>
            </a:pPr>
            <a:r>
              <a:rPr sz="3150" b="1" i="0">
                <a:solidFill>
                  <a:srgbClr val="FFFFFF"/>
                </a:solidFill>
              </a:rPr>
              <a:t>The Dust Bowl emerged from drought interacting with land use, markets, credit, and policy—not from weather alone.</a:t>
            </a:r>
          </a:p>
        </p:txBody>
      </p:sp>
      <p:sp>
        <p:nvSpPr>
          <p:cNvPr id="3" name="claim-direction">
            <a:extLst xmlns:a="http://schemas.openxmlformats.org/drawingml/2006/main">
              <a:ext uri="{FF2B5EF4-FFF2-40B4-BE49-F238E27FC236}">
                <a16:creationId xmlns:a16="http://schemas.microsoft.com/office/drawing/2014/main" id="{CBD51695-B7F3-462A-8E9E-998B255074A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5238750"/>
            <a:ext cx="933450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650" b="0" i="0">
                <a:solidFill>
                  <a:srgbClr val="C7D0DA"/>
                </a:solidFill>
              </a:defRPr>
            </a:pPr>
            <a:r>
              <a:rPr sz="1650" b="0" i="0">
                <a:solidFill>
                  <a:srgbClr val="C7D0DA"/>
                </a:solidFill>
              </a:rPr>
              <a:t>Treat this as an interpretation to test—not a conclusion to memorize.</a:t>
            </a:r>
          </a:p>
        </p:txBody>
      </p:sp>
      <p:sp>
        <p:nvSpPr>
          <p:cNvPr id="4" name="rule-72-666">
            <a:extLst xmlns:a="http://schemas.openxmlformats.org/drawingml/2006/main">
              <a:ext uri="{FF2B5EF4-FFF2-40B4-BE49-F238E27FC236}">
                <a16:creationId xmlns:a16="http://schemas.microsoft.com/office/drawing/2014/main" id="{88A6994D-FB66-4C0B-B4A3-67CE55EC5A6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343650"/>
            <a:ext cx="108204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8290A0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5" name="footer-course">
            <a:extLst xmlns:a="http://schemas.openxmlformats.org/drawingml/2006/main">
              <a:ext uri="{FF2B5EF4-FFF2-40B4-BE49-F238E27FC236}">
                <a16:creationId xmlns:a16="http://schemas.microsoft.com/office/drawing/2014/main" id="{0F255587-6AC2-46C5-B738-7B9F05023D0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57950"/>
            <a:ext cx="49530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900" b="1" i="0">
                <a:solidFill>
                  <a:srgbClr val="CBD3DC"/>
                </a:solidFill>
              </a:defRPr>
            </a:pPr>
            <a:r>
              <a:rPr sz="900" b="1" i="0">
                <a:solidFill>
                  <a:srgbClr val="CBD3DC"/>
                </a:solidFill>
              </a:rPr>
              <a:t>THE AMERICAN WEST  ·  WEEK 12</a:t>
            </a:r>
          </a:p>
        </p:txBody>
      </p:sp>
      <p:sp>
        <p:nvSpPr>
          <p:cNvPr id="6" name="footer-number">
            <a:extLst xmlns:a="http://schemas.openxmlformats.org/drawingml/2006/main">
              <a:ext uri="{FF2B5EF4-FFF2-40B4-BE49-F238E27FC236}">
                <a16:creationId xmlns:a16="http://schemas.microsoft.com/office/drawing/2014/main" id="{3692C514-4086-46AE-A73F-2B715C35281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6457950"/>
            <a:ext cx="12192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r">
              <a:defRPr sz="900" b="1" i="0">
                <a:solidFill>
                  <a:srgbClr val="CBD3DC"/>
                </a:solidFill>
              </a:defRPr>
            </a:pPr>
            <a:r>
              <a:rPr sz="900" b="1" i="0">
                <a:solidFill>
                  <a:srgbClr val="CBD3DC"/>
                </a:solidFill>
              </a:rPr>
              <a:t>5 / 17</a:t>
            </a:r>
          </a:p>
        </p:txBody>
      </p:sp>
    </p:spTree>
    <p:extLst>
      <p:ext uri="{BB962C8B-B14F-4D97-AF65-F5344CB8AC3E}">
        <p14:creationId xmlns:p14="http://schemas.microsoft.com/office/powerpoint/2010/main" val="706615777"/>
      </p:ext>
    </p:extLst>
  </p:cSld>
</p:sld>
</file>

<file path=ppt/slides/slide6.xml><?xml version="1.0" encoding="utf-8"?>
<p:sld xmlns:p="http://schemas.openxmlformats.org/presentationml/2006/main">
  <p:cSld>
    <p:bg>
      <p:bgPr>
        <a:solidFill xmlns:a="http://schemas.openxmlformats.org/drawingml/2006/main">
          <a:srgbClr val="F6F0E4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" name="evidence-title">
            <a:extLst xmlns:a="http://schemas.openxmlformats.org/drawingml/2006/main">
              <a:ext uri="{FF2B5EF4-FFF2-40B4-BE49-F238E27FC236}">
                <a16:creationId xmlns:a16="http://schemas.microsoft.com/office/drawing/2014/main" id="{C876FE97-70AB-4B88-BAD5-B2201D3590A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552450"/>
            <a:ext cx="98107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2850" b="1" i="0">
                <a:solidFill>
                  <a:srgbClr val="24364B"/>
                </a:solidFill>
              </a:defRPr>
            </a:pPr>
            <a:r>
              <a:rPr sz="2850" b="1" i="0">
                <a:solidFill>
                  <a:srgbClr val="24364B"/>
                </a:solidFill>
              </a:rPr>
              <a:t>Evidence that tests the claim</a:t>
            </a:r>
          </a:p>
        </p:txBody>
      </p:sp>
      <p:sp>
        <p:nvSpPr>
          <p:cNvPr id="2" name="rule-72-126">
            <a:extLst xmlns:a="http://schemas.openxmlformats.org/drawingml/2006/main">
              <a:ext uri="{FF2B5EF4-FFF2-40B4-BE49-F238E27FC236}">
                <a16:creationId xmlns:a16="http://schemas.microsoft.com/office/drawing/2014/main" id="{45207EA2-11D1-45EB-B74D-B7B58FE0640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200150"/>
            <a:ext cx="1143000" cy="476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04E32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3" name="evidence-number-0">
            <a:extLst xmlns:a="http://schemas.openxmlformats.org/drawingml/2006/main">
              <a:ext uri="{FF2B5EF4-FFF2-40B4-BE49-F238E27FC236}">
                <a16:creationId xmlns:a16="http://schemas.microsoft.com/office/drawing/2014/main" id="{799003B2-83B8-4C23-B517-83F4E91A6C3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657350"/>
            <a:ext cx="533400" cy="571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3000" b="1" i="0">
                <a:solidFill>
                  <a:srgbClr val="A04E32"/>
                </a:solidFill>
              </a:defRPr>
            </a:pPr>
            <a:r>
              <a:rPr sz="3000" b="1" i="0">
                <a:solidFill>
                  <a:srgbClr val="A04E32"/>
                </a:solidFill>
              </a:rPr>
              <a:t>1</a:t>
            </a:r>
          </a:p>
        </p:txBody>
      </p:sp>
      <p:sp>
        <p:nvSpPr>
          <p:cNvPr id="4" name="evidence-0">
            <a:extLst xmlns:a="http://schemas.openxmlformats.org/drawingml/2006/main">
              <a:ext uri="{FF2B5EF4-FFF2-40B4-BE49-F238E27FC236}">
                <a16:creationId xmlns:a16="http://schemas.microsoft.com/office/drawing/2014/main" id="{34A8F7FB-89CA-4CA0-9056-6F127FAC78C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504950" y="1638300"/>
            <a:ext cx="8858250" cy="914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2025" b="0" i="0">
                <a:solidFill>
                  <a:srgbClr val="252A2E"/>
                </a:solidFill>
              </a:defRPr>
            </a:pPr>
            <a:r>
              <a:rPr sz="2025" b="0" i="0">
                <a:solidFill>
                  <a:srgbClr val="252A2E"/>
                </a:solidFill>
              </a:rPr>
              <a:t>Grassland conversion increased soil vulnerability.</a:t>
            </a:r>
          </a:p>
        </p:txBody>
      </p:sp>
      <p:sp>
        <p:nvSpPr>
          <p:cNvPr id="5" name="rule-158-280">
            <a:extLst xmlns:a="http://schemas.openxmlformats.org/drawingml/2006/main">
              <a:ext uri="{FF2B5EF4-FFF2-40B4-BE49-F238E27FC236}">
                <a16:creationId xmlns:a16="http://schemas.microsoft.com/office/drawing/2014/main" id="{92BE345F-5246-465F-A467-470E7DD7295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504950" y="2667000"/>
            <a:ext cx="809625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8CCB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evidence-number-1">
            <a:extLst xmlns:a="http://schemas.openxmlformats.org/drawingml/2006/main">
              <a:ext uri="{FF2B5EF4-FFF2-40B4-BE49-F238E27FC236}">
                <a16:creationId xmlns:a16="http://schemas.microsoft.com/office/drawing/2014/main" id="{94EE97C3-0425-4459-8C86-20FB2684457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3009900"/>
            <a:ext cx="533400" cy="571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3000" b="1" i="0">
                <a:solidFill>
                  <a:srgbClr val="A04E32"/>
                </a:solidFill>
              </a:defRPr>
            </a:pPr>
            <a:r>
              <a:rPr sz="3000" b="1" i="0">
                <a:solidFill>
                  <a:srgbClr val="A04E32"/>
                </a:solidFill>
              </a:rPr>
              <a:t>2</a:t>
            </a:r>
          </a:p>
        </p:txBody>
      </p:sp>
      <p:sp>
        <p:nvSpPr>
          <p:cNvPr id="7" name="evidence-1">
            <a:extLst xmlns:a="http://schemas.openxmlformats.org/drawingml/2006/main">
              <a:ext uri="{FF2B5EF4-FFF2-40B4-BE49-F238E27FC236}">
                <a16:creationId xmlns:a16="http://schemas.microsoft.com/office/drawing/2014/main" id="{22BBE09D-3CD8-4357-9777-D51CF580FA7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504950" y="2990850"/>
            <a:ext cx="8858250" cy="914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2025" b="0" i="0">
                <a:solidFill>
                  <a:srgbClr val="252A2E"/>
                </a:solidFill>
              </a:defRPr>
            </a:pPr>
            <a:r>
              <a:rPr sz="2025" b="0" i="0">
                <a:solidFill>
                  <a:srgbClr val="252A2E"/>
                </a:solidFill>
              </a:rPr>
              <a:t>Commodity pressures encouraged intensive cultivation.</a:t>
            </a:r>
          </a:p>
        </p:txBody>
      </p:sp>
      <p:sp>
        <p:nvSpPr>
          <p:cNvPr id="8" name="rule-158-422">
            <a:extLst xmlns:a="http://schemas.openxmlformats.org/drawingml/2006/main">
              <a:ext uri="{FF2B5EF4-FFF2-40B4-BE49-F238E27FC236}">
                <a16:creationId xmlns:a16="http://schemas.microsoft.com/office/drawing/2014/main" id="{754E3E92-98A1-4E48-939A-DC5388AD608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504950" y="4019550"/>
            <a:ext cx="809625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8CCB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9" name="evidence-number-2">
            <a:extLst xmlns:a="http://schemas.openxmlformats.org/drawingml/2006/main">
              <a:ext uri="{FF2B5EF4-FFF2-40B4-BE49-F238E27FC236}">
                <a16:creationId xmlns:a16="http://schemas.microsoft.com/office/drawing/2014/main" id="{AB1BDF14-EBBA-476B-99B3-772E067C495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362450"/>
            <a:ext cx="533400" cy="571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3000" b="1" i="0">
                <a:solidFill>
                  <a:srgbClr val="A04E32"/>
                </a:solidFill>
              </a:defRPr>
            </a:pPr>
            <a:r>
              <a:rPr sz="3000" b="1" i="0">
                <a:solidFill>
                  <a:srgbClr val="A04E32"/>
                </a:solidFill>
              </a:rPr>
              <a:t>3</a:t>
            </a:r>
          </a:p>
        </p:txBody>
      </p:sp>
      <p:sp>
        <p:nvSpPr>
          <p:cNvPr id="10" name="evidence-2">
            <a:extLst xmlns:a="http://schemas.openxmlformats.org/drawingml/2006/main">
              <a:ext uri="{FF2B5EF4-FFF2-40B4-BE49-F238E27FC236}">
                <a16:creationId xmlns:a16="http://schemas.microsoft.com/office/drawing/2014/main" id="{75B545EB-21F7-4BB0-A780-F291F082610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504950" y="4343400"/>
            <a:ext cx="8858250" cy="914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2025" b="0" i="0">
                <a:solidFill>
                  <a:srgbClr val="252A2E"/>
                </a:solidFill>
              </a:defRPr>
            </a:pPr>
            <a:r>
              <a:rPr sz="2025" b="0" i="0">
                <a:solidFill>
                  <a:srgbClr val="252A2E"/>
                </a:solidFill>
              </a:rPr>
              <a:t>Migration reflected both ecological crisis and unequal access to relief.</a:t>
            </a:r>
          </a:p>
        </p:txBody>
      </p:sp>
      <p:sp>
        <p:nvSpPr>
          <p:cNvPr id="11" name="rule-72-666">
            <a:extLst xmlns:a="http://schemas.openxmlformats.org/drawingml/2006/main">
              <a:ext uri="{FF2B5EF4-FFF2-40B4-BE49-F238E27FC236}">
                <a16:creationId xmlns:a16="http://schemas.microsoft.com/office/drawing/2014/main" id="{013AFDFC-253F-4026-A413-63E7497CA82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343650"/>
            <a:ext cx="108204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8CCB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2" name="footer-course">
            <a:extLst xmlns:a="http://schemas.openxmlformats.org/drawingml/2006/main">
              <a:ext uri="{FF2B5EF4-FFF2-40B4-BE49-F238E27FC236}">
                <a16:creationId xmlns:a16="http://schemas.microsoft.com/office/drawing/2014/main" id="{E43F1E55-BA45-4F8B-8D5F-169D79D1998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57950"/>
            <a:ext cx="49530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900" b="1" i="0">
                <a:solidFill>
                  <a:srgbClr val="66707A"/>
                </a:solidFill>
              </a:defRPr>
            </a:pPr>
            <a:r>
              <a:rPr sz="900" b="1" i="0">
                <a:solidFill>
                  <a:srgbClr val="66707A"/>
                </a:solidFill>
              </a:rPr>
              <a:t>THE AMERICAN WEST  ·  WEEK 12</a:t>
            </a:r>
          </a:p>
        </p:txBody>
      </p:sp>
      <p:sp>
        <p:nvSpPr>
          <p:cNvPr id="13" name="footer-number">
            <a:extLst xmlns:a="http://schemas.openxmlformats.org/drawingml/2006/main">
              <a:ext uri="{FF2B5EF4-FFF2-40B4-BE49-F238E27FC236}">
                <a16:creationId xmlns:a16="http://schemas.microsoft.com/office/drawing/2014/main" id="{242BB74B-59F6-4156-88BA-00C8779BDA3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6457950"/>
            <a:ext cx="12192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r">
              <a:defRPr sz="900" b="1" i="0">
                <a:solidFill>
                  <a:srgbClr val="66707A"/>
                </a:solidFill>
              </a:defRPr>
            </a:pPr>
            <a:r>
              <a:rPr sz="900" b="1" i="0">
                <a:solidFill>
                  <a:srgbClr val="66707A"/>
                </a:solidFill>
              </a:rPr>
              <a:t>6 / 17</a:t>
            </a:r>
          </a:p>
        </p:txBody>
      </p:sp>
    </p:spTree>
    <p:extLst>
      <p:ext uri="{BB962C8B-B14F-4D97-AF65-F5344CB8AC3E}">
        <p14:creationId xmlns:p14="http://schemas.microsoft.com/office/powerpoint/2010/main" val="720036367"/>
      </p:ext>
    </p:extLst>
  </p:cSld>
</p:sld>
</file>

<file path=ppt/slides/slide7.xml><?xml version="1.0" encoding="utf-8"?>
<p:sld xmlns:p="http://schemas.openxmlformats.org/presentationml/2006/main">
  <p:cSld>
    <p:bg>
      <p:bgPr>
        <a:solidFill xmlns:a="http://schemas.openxmlformats.org/drawingml/2006/main">
          <a:srgbClr val="FFFDF8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" name="source-title">
            <a:extLst xmlns:a="http://schemas.openxmlformats.org/drawingml/2006/main">
              <a:ext uri="{FF2B5EF4-FFF2-40B4-BE49-F238E27FC236}">
                <a16:creationId xmlns:a16="http://schemas.microsoft.com/office/drawing/2014/main" id="{C00FAF6F-F46A-41E1-BF39-D4BEC9F731C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09600"/>
            <a:ext cx="9525000" cy="590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3000" b="1" i="0">
                <a:solidFill>
                  <a:srgbClr val="24364B"/>
                </a:solidFill>
              </a:defRPr>
            </a:pPr>
            <a:r>
              <a:rPr sz="3000" b="1" i="0">
                <a:solidFill>
                  <a:srgbClr val="24364B"/>
                </a:solidFill>
              </a:rPr>
              <a:t>A source is not a window</a:t>
            </a:r>
          </a:p>
        </p:txBody>
      </p:sp>
      <p:sp>
        <p:nvSpPr>
          <p:cNvPr id="2" name="source-question">
            <a:extLst xmlns:a="http://schemas.openxmlformats.org/drawingml/2006/main">
              <a:ext uri="{FF2B5EF4-FFF2-40B4-BE49-F238E27FC236}">
                <a16:creationId xmlns:a16="http://schemas.microsoft.com/office/drawing/2014/main" id="{D2CA13BD-64FE-4930-9BA8-67AEC1260E6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524000"/>
            <a:ext cx="10001250" cy="12001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2325" b="1" i="0">
                <a:solidFill>
                  <a:srgbClr val="252A2E"/>
                </a:solidFill>
              </a:defRPr>
            </a:pPr>
            <a:r>
              <a:rPr sz="2325" b="1" i="0">
                <a:solidFill>
                  <a:srgbClr val="252A2E"/>
                </a:solidFill>
              </a:rPr>
              <a:t>What can this source show about oil—and what must be corroborated elsewhere?</a:t>
            </a:r>
          </a:p>
        </p:txBody>
      </p:sp>
      <p:sp>
        <p:nvSpPr>
          <p:cNvPr id="3" name="source-label-0">
            <a:extLst xmlns:a="http://schemas.openxmlformats.org/drawingml/2006/main">
              <a:ext uri="{FF2B5EF4-FFF2-40B4-BE49-F238E27FC236}">
                <a16:creationId xmlns:a16="http://schemas.microsoft.com/office/drawing/2014/main" id="{93BF0049-6CFA-4643-92B6-069EE58110E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3181350"/>
            <a:ext cx="18097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350" b="1" i="0">
                <a:solidFill>
                  <a:srgbClr val="A04E32"/>
                </a:solidFill>
              </a:defRPr>
            </a:pPr>
            <a:r>
              <a:rPr sz="1350" b="1" i="0">
                <a:solidFill>
                  <a:srgbClr val="A04E32"/>
                </a:solidFill>
              </a:rPr>
              <a:t>SOURCE</a:t>
            </a:r>
          </a:p>
        </p:txBody>
      </p:sp>
      <p:sp>
        <p:nvSpPr>
          <p:cNvPr id="4" name="source-move-0">
            <a:extLst xmlns:a="http://schemas.openxmlformats.org/drawingml/2006/main">
              <a:ext uri="{FF2B5EF4-FFF2-40B4-BE49-F238E27FC236}">
                <a16:creationId xmlns:a16="http://schemas.microsoft.com/office/drawing/2014/main" id="{E672F9BD-7DC9-404F-9865-0736980EBA3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667000" y="3143250"/>
            <a:ext cx="7715250" cy="457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800" b="0" i="0">
                <a:solidFill>
                  <a:srgbClr val="252A2E"/>
                </a:solidFill>
              </a:defRPr>
            </a:pPr>
            <a:r>
              <a:rPr sz="1800" b="0" i="0">
                <a:solidFill>
                  <a:srgbClr val="252A2E"/>
                </a:solidFill>
              </a:rPr>
              <a:t>Who created it—and whose authority made it legible?</a:t>
            </a:r>
          </a:p>
        </p:txBody>
      </p:sp>
      <p:sp>
        <p:nvSpPr>
          <p:cNvPr id="5" name="source-label-1">
            <a:extLst xmlns:a="http://schemas.openxmlformats.org/drawingml/2006/main">
              <a:ext uri="{FF2B5EF4-FFF2-40B4-BE49-F238E27FC236}">
                <a16:creationId xmlns:a16="http://schemas.microsoft.com/office/drawing/2014/main" id="{22594D02-F735-4A94-931E-3AED6EBBF72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3867150"/>
            <a:ext cx="18097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350" b="1" i="0">
                <a:solidFill>
                  <a:srgbClr val="A04E32"/>
                </a:solidFill>
              </a:defRPr>
            </a:pPr>
            <a:r>
              <a:rPr sz="1350" b="1" i="0">
                <a:solidFill>
                  <a:srgbClr val="A04E32"/>
                </a:solidFill>
              </a:rPr>
              <a:t>CONTEXT</a:t>
            </a:r>
          </a:p>
        </p:txBody>
      </p:sp>
      <p:sp>
        <p:nvSpPr>
          <p:cNvPr id="6" name="source-move-1">
            <a:extLst xmlns:a="http://schemas.openxmlformats.org/drawingml/2006/main">
              <a:ext uri="{FF2B5EF4-FFF2-40B4-BE49-F238E27FC236}">
                <a16:creationId xmlns:a16="http://schemas.microsoft.com/office/drawing/2014/main" id="{DC290147-DFF0-4902-9DAE-0DBDE897127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667000" y="3829050"/>
            <a:ext cx="7715250" cy="457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800" b="0" i="0">
                <a:solidFill>
                  <a:srgbClr val="252A2E"/>
                </a:solidFill>
              </a:defRPr>
            </a:pPr>
            <a:r>
              <a:rPr sz="1800" b="0" i="0">
                <a:solidFill>
                  <a:srgbClr val="252A2E"/>
                </a:solidFill>
              </a:rPr>
              <a:t>What conditions shaped what could be recorded?</a:t>
            </a:r>
          </a:p>
        </p:txBody>
      </p:sp>
      <p:sp>
        <p:nvSpPr>
          <p:cNvPr id="7" name="source-label-2">
            <a:extLst xmlns:a="http://schemas.openxmlformats.org/drawingml/2006/main">
              <a:ext uri="{FF2B5EF4-FFF2-40B4-BE49-F238E27FC236}">
                <a16:creationId xmlns:a16="http://schemas.microsoft.com/office/drawing/2014/main" id="{F6DBAAB4-80FE-4D71-986F-4CB3047C05B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52950"/>
            <a:ext cx="18097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350" b="1" i="0">
                <a:solidFill>
                  <a:srgbClr val="A04E32"/>
                </a:solidFill>
              </a:defRPr>
            </a:pPr>
            <a:r>
              <a:rPr sz="1350" b="1" i="0">
                <a:solidFill>
                  <a:srgbClr val="A04E32"/>
                </a:solidFill>
              </a:rPr>
              <a:t>PURPOSE</a:t>
            </a:r>
          </a:p>
        </p:txBody>
      </p:sp>
      <p:sp>
        <p:nvSpPr>
          <p:cNvPr id="8" name="source-move-2">
            <a:extLst xmlns:a="http://schemas.openxmlformats.org/drawingml/2006/main">
              <a:ext uri="{FF2B5EF4-FFF2-40B4-BE49-F238E27FC236}">
                <a16:creationId xmlns:a16="http://schemas.microsoft.com/office/drawing/2014/main" id="{E414F8BE-E463-4B52-80A4-E3C21B176D2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667000" y="4514850"/>
            <a:ext cx="7715250" cy="457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800" b="0" i="0">
                <a:solidFill>
                  <a:srgbClr val="252A2E"/>
                </a:solidFill>
              </a:defRPr>
            </a:pPr>
            <a:r>
              <a:rPr sz="1800" b="0" i="0">
                <a:solidFill>
                  <a:srgbClr val="252A2E"/>
                </a:solidFill>
              </a:rPr>
              <a:t>What action or belief did the source seek to produce?</a:t>
            </a:r>
          </a:p>
        </p:txBody>
      </p:sp>
      <p:sp>
        <p:nvSpPr>
          <p:cNvPr id="9" name="source-label-3">
            <a:extLst xmlns:a="http://schemas.openxmlformats.org/drawingml/2006/main">
              <a:ext uri="{FF2B5EF4-FFF2-40B4-BE49-F238E27FC236}">
                <a16:creationId xmlns:a16="http://schemas.microsoft.com/office/drawing/2014/main" id="{63E67B30-340D-4DE4-99F1-55FD28DDA3D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5238750"/>
            <a:ext cx="18097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350" b="1" i="0">
                <a:solidFill>
                  <a:srgbClr val="A04E32"/>
                </a:solidFill>
              </a:defRPr>
            </a:pPr>
            <a:r>
              <a:rPr sz="1350" b="1" i="0">
                <a:solidFill>
                  <a:srgbClr val="A04E32"/>
                </a:solidFill>
              </a:rPr>
              <a:t>CORROBORATE</a:t>
            </a:r>
          </a:p>
        </p:txBody>
      </p:sp>
      <p:sp>
        <p:nvSpPr>
          <p:cNvPr id="10" name="source-move-3">
            <a:extLst xmlns:a="http://schemas.openxmlformats.org/drawingml/2006/main">
              <a:ext uri="{FF2B5EF4-FFF2-40B4-BE49-F238E27FC236}">
                <a16:creationId xmlns:a16="http://schemas.microsoft.com/office/drawing/2014/main" id="{3039D7DF-8733-4EB2-9ADF-EF760889D72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667000" y="5200650"/>
            <a:ext cx="7715250" cy="457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800" b="0" i="0">
                <a:solidFill>
                  <a:srgbClr val="252A2E"/>
                </a:solidFill>
              </a:defRPr>
            </a:pPr>
            <a:r>
              <a:rPr sz="1800" b="0" i="0">
                <a:solidFill>
                  <a:srgbClr val="252A2E"/>
                </a:solidFill>
              </a:rPr>
              <a:t>What different source would test its limits?</a:t>
            </a:r>
          </a:p>
        </p:txBody>
      </p:sp>
      <p:sp>
        <p:nvSpPr>
          <p:cNvPr id="11" name="rule-72-666">
            <a:extLst xmlns:a="http://schemas.openxmlformats.org/drawingml/2006/main">
              <a:ext uri="{FF2B5EF4-FFF2-40B4-BE49-F238E27FC236}">
                <a16:creationId xmlns:a16="http://schemas.microsoft.com/office/drawing/2014/main" id="{C3C1CADC-B1C8-4426-8C56-FF45912F923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343650"/>
            <a:ext cx="108204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8CCB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2" name="footer-course">
            <a:extLst xmlns:a="http://schemas.openxmlformats.org/drawingml/2006/main">
              <a:ext uri="{FF2B5EF4-FFF2-40B4-BE49-F238E27FC236}">
                <a16:creationId xmlns:a16="http://schemas.microsoft.com/office/drawing/2014/main" id="{ADC99FF3-4722-4CD9-A7D0-3CEBFC3DB53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57950"/>
            <a:ext cx="49530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900" b="1" i="0">
                <a:solidFill>
                  <a:srgbClr val="66707A"/>
                </a:solidFill>
              </a:defRPr>
            </a:pPr>
            <a:r>
              <a:rPr sz="900" b="1" i="0">
                <a:solidFill>
                  <a:srgbClr val="66707A"/>
                </a:solidFill>
              </a:rPr>
              <a:t>THE AMERICAN WEST  ·  WEEK 12</a:t>
            </a:r>
          </a:p>
        </p:txBody>
      </p:sp>
      <p:sp>
        <p:nvSpPr>
          <p:cNvPr id="13" name="footer-number">
            <a:extLst xmlns:a="http://schemas.openxmlformats.org/drawingml/2006/main">
              <a:ext uri="{FF2B5EF4-FFF2-40B4-BE49-F238E27FC236}">
                <a16:creationId xmlns:a16="http://schemas.microsoft.com/office/drawing/2014/main" id="{8626F924-5D8A-4506-9848-1B43D71209E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6457950"/>
            <a:ext cx="12192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r">
              <a:defRPr sz="900" b="1" i="0">
                <a:solidFill>
                  <a:srgbClr val="66707A"/>
                </a:solidFill>
              </a:defRPr>
            </a:pPr>
            <a:r>
              <a:rPr sz="900" b="1" i="0">
                <a:solidFill>
                  <a:srgbClr val="66707A"/>
                </a:solidFill>
              </a:rPr>
              <a:t>7 / 17</a:t>
            </a:r>
          </a:p>
        </p:txBody>
      </p:sp>
    </p:spTree>
    <p:extLst>
      <p:ext uri="{BB962C8B-B14F-4D97-AF65-F5344CB8AC3E}">
        <p14:creationId xmlns:p14="http://schemas.microsoft.com/office/powerpoint/2010/main" val="720403283"/>
      </p:ext>
    </p:extLst>
  </p:cSld>
</p:sld>
</file>

<file path=ppt/slides/slide8.xml><?xml version="1.0" encoding="utf-8"?>
<p:sld xmlns:p="http://schemas.openxmlformats.org/presentationml/2006/main">
  <p:cSld>
    <p:bg>
      <p:bgPr>
        <a:solidFill xmlns:a="http://schemas.openxmlformats.org/drawingml/2006/main">
          <a:srgbClr val="53604F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" name="activity-eyebrow">
            <a:extLst xmlns:a="http://schemas.openxmlformats.org/drawingml/2006/main">
              <a:ext uri="{FF2B5EF4-FFF2-40B4-BE49-F238E27FC236}">
                <a16:creationId xmlns:a16="http://schemas.microsoft.com/office/drawing/2014/main" id="{8595E970-F094-4CFD-8E1F-94778F23C11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28650"/>
            <a:ext cx="95250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350" b="1" i="0">
                <a:solidFill>
                  <a:srgbClr val="E1D4AE"/>
                </a:solidFill>
              </a:defRPr>
            </a:pPr>
            <a:r>
              <a:rPr sz="1350" b="1" i="0">
                <a:solidFill>
                  <a:srgbClr val="E1D4AE"/>
                </a:solidFill>
              </a:rPr>
              <a:t>MAKE THE INTERPRETATION</a:t>
            </a:r>
          </a:p>
        </p:txBody>
      </p:sp>
      <p:sp>
        <p:nvSpPr>
          <p:cNvPr id="2" name="activity-prompt">
            <a:extLst xmlns:a="http://schemas.openxmlformats.org/drawingml/2006/main">
              <a:ext uri="{FF2B5EF4-FFF2-40B4-BE49-F238E27FC236}">
                <a16:creationId xmlns:a16="http://schemas.microsoft.com/office/drawing/2014/main" id="{C2D68FCF-3AB6-4C56-B55E-B8B1E538355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276350"/>
            <a:ext cx="10287000" cy="1809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2700" b="1" i="0">
                <a:solidFill>
                  <a:srgbClr val="FFFFFF"/>
                </a:solidFill>
              </a:defRPr>
            </a:pPr>
            <a:r>
              <a:rPr sz="2700" b="1" i="0">
                <a:solidFill>
                  <a:srgbClr val="FFFFFF"/>
                </a:solidFill>
              </a:rPr>
              <a:t>Sort evidence into environmental condition, human decision, market pressure, and policy response; then connect the categories.</a:t>
            </a:r>
          </a:p>
        </p:txBody>
      </p:sp>
      <p:sp>
        <p:nvSpPr>
          <p:cNvPr id="3" name="activity-step-1">
            <a:extLst xmlns:a="http://schemas.openxmlformats.org/drawingml/2006/main">
              <a:ext uri="{FF2B5EF4-FFF2-40B4-BE49-F238E27FC236}">
                <a16:creationId xmlns:a16="http://schemas.microsoft.com/office/drawing/2014/main" id="{6882DAD3-52D3-4734-B78F-58B0FDCE6F7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3848100"/>
            <a:ext cx="285750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575" b="1" i="0">
                <a:solidFill>
                  <a:srgbClr val="F3E9CD"/>
                </a:solidFill>
              </a:defRPr>
            </a:pPr>
            <a:r>
              <a:rPr sz="1575" b="1" i="0">
                <a:solidFill>
                  <a:srgbClr val="F3E9CD"/>
                </a:solidFill>
              </a:rPr>
              <a:t>1  OBSERVE</a:t>
            </a:r>
          </a:p>
        </p:txBody>
      </p:sp>
      <p:sp>
        <p:nvSpPr>
          <p:cNvPr id="4" name="activity-step-2">
            <a:extLst xmlns:a="http://schemas.openxmlformats.org/drawingml/2006/main">
              <a:ext uri="{FF2B5EF4-FFF2-40B4-BE49-F238E27FC236}">
                <a16:creationId xmlns:a16="http://schemas.microsoft.com/office/drawing/2014/main" id="{49FA3094-5A1E-4B43-9686-BC01E9B1730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95750" y="3848100"/>
            <a:ext cx="314325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575" b="1" i="0">
                <a:solidFill>
                  <a:srgbClr val="F3E9CD"/>
                </a:solidFill>
              </a:defRPr>
            </a:pPr>
            <a:r>
              <a:rPr sz="1575" b="1" i="0">
                <a:solidFill>
                  <a:srgbClr val="F3E9CD"/>
                </a:solidFill>
              </a:rPr>
              <a:t>2  TEST A CLAIM</a:t>
            </a:r>
          </a:p>
        </p:txBody>
      </p:sp>
      <p:sp>
        <p:nvSpPr>
          <p:cNvPr id="5" name="activity-step-3">
            <a:extLst xmlns:a="http://schemas.openxmlformats.org/drawingml/2006/main">
              <a:ext uri="{FF2B5EF4-FFF2-40B4-BE49-F238E27FC236}">
                <a16:creationId xmlns:a16="http://schemas.microsoft.com/office/drawing/2014/main" id="{1B8EDDB2-0188-4B8E-B8AC-062895D7DF9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39100" y="3848100"/>
            <a:ext cx="314325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575" b="1" i="0">
                <a:solidFill>
                  <a:srgbClr val="F3E9CD"/>
                </a:solidFill>
              </a:defRPr>
            </a:pPr>
            <a:r>
              <a:rPr sz="1575" b="1" i="0">
                <a:solidFill>
                  <a:srgbClr val="F3E9CD"/>
                </a:solidFill>
              </a:rPr>
              <a:t>3  RECORD A LIMIT</a:t>
            </a:r>
          </a:p>
        </p:txBody>
      </p:sp>
      <p:sp>
        <p:nvSpPr>
          <p:cNvPr id="6" name="activity-detail-1">
            <a:extLst xmlns:a="http://schemas.openxmlformats.org/drawingml/2006/main">
              <a:ext uri="{FF2B5EF4-FFF2-40B4-BE49-F238E27FC236}">
                <a16:creationId xmlns:a16="http://schemas.microsoft.com/office/drawing/2014/main" id="{41D3D523-57E0-44A2-82FC-17C8069F399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362450"/>
            <a:ext cx="2857500" cy="781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500" b="0" i="0">
                <a:solidFill>
                  <a:srgbClr val="FFFFFF"/>
                </a:solidFill>
              </a:defRPr>
            </a:pPr>
            <a:r>
              <a:rPr sz="1500" b="0" i="0">
                <a:solidFill>
                  <a:srgbClr val="FFFFFF"/>
                </a:solidFill>
              </a:rPr>
              <a:t>Observe before interpreting.</a:t>
            </a:r>
          </a:p>
        </p:txBody>
      </p:sp>
      <p:sp>
        <p:nvSpPr>
          <p:cNvPr id="7" name="activity-detail-2">
            <a:extLst xmlns:a="http://schemas.openxmlformats.org/drawingml/2006/main">
              <a:ext uri="{FF2B5EF4-FFF2-40B4-BE49-F238E27FC236}">
                <a16:creationId xmlns:a16="http://schemas.microsoft.com/office/drawing/2014/main" id="{57494D0D-3BBF-4E24-856A-5CEB1F7D5EB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95750" y="4362450"/>
            <a:ext cx="3143250" cy="781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500" b="0" i="0">
                <a:solidFill>
                  <a:srgbClr val="FFFFFF"/>
                </a:solidFill>
              </a:defRPr>
            </a:pPr>
            <a:r>
              <a:rPr sz="1500" b="0" i="0">
                <a:solidFill>
                  <a:srgbClr val="FFFFFF"/>
                </a:solidFill>
              </a:rPr>
              <a:t>Use specific evidence to support or revise the working claim.</a:t>
            </a:r>
          </a:p>
        </p:txBody>
      </p:sp>
      <p:sp>
        <p:nvSpPr>
          <p:cNvPr id="8" name="activity-detail-3">
            <a:extLst xmlns:a="http://schemas.openxmlformats.org/drawingml/2006/main">
              <a:ext uri="{FF2B5EF4-FFF2-40B4-BE49-F238E27FC236}">
                <a16:creationId xmlns:a16="http://schemas.microsoft.com/office/drawing/2014/main" id="{119632EF-044E-4B32-9D1D-0952E1D98FC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39100" y="4362450"/>
            <a:ext cx="3143250" cy="781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500" b="0" i="0">
                <a:solidFill>
                  <a:srgbClr val="FFFFFF"/>
                </a:solidFill>
              </a:defRPr>
            </a:pPr>
            <a:r>
              <a:rPr sz="1500" b="0" i="0">
                <a:solidFill>
                  <a:srgbClr val="FFFFFF"/>
                </a:solidFill>
              </a:rPr>
              <a:t>Identify uncertainty, missing voices, or a source constraint.</a:t>
            </a:r>
          </a:p>
        </p:txBody>
      </p:sp>
      <p:sp>
        <p:nvSpPr>
          <p:cNvPr id="9" name="rule-72-666">
            <a:extLst xmlns:a="http://schemas.openxmlformats.org/drawingml/2006/main">
              <a:ext uri="{FF2B5EF4-FFF2-40B4-BE49-F238E27FC236}">
                <a16:creationId xmlns:a16="http://schemas.microsoft.com/office/drawing/2014/main" id="{1F92770E-6055-45CE-A8E9-385376F5887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343650"/>
            <a:ext cx="108204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8CCB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0" name="footer-course">
            <a:extLst xmlns:a="http://schemas.openxmlformats.org/drawingml/2006/main">
              <a:ext uri="{FF2B5EF4-FFF2-40B4-BE49-F238E27FC236}">
                <a16:creationId xmlns:a16="http://schemas.microsoft.com/office/drawing/2014/main" id="{B44A2062-2608-4786-9355-154C4C13840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57950"/>
            <a:ext cx="49530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900" b="1" i="0">
                <a:solidFill>
                  <a:srgbClr val="66707A"/>
                </a:solidFill>
              </a:defRPr>
            </a:pPr>
            <a:r>
              <a:rPr sz="900" b="1" i="0">
                <a:solidFill>
                  <a:srgbClr val="66707A"/>
                </a:solidFill>
              </a:rPr>
              <a:t>THE AMERICAN WEST  ·  WEEK 12</a:t>
            </a:r>
          </a:p>
        </p:txBody>
      </p:sp>
      <p:sp>
        <p:nvSpPr>
          <p:cNvPr id="11" name="footer-number">
            <a:extLst xmlns:a="http://schemas.openxmlformats.org/drawingml/2006/main">
              <a:ext uri="{FF2B5EF4-FFF2-40B4-BE49-F238E27FC236}">
                <a16:creationId xmlns:a16="http://schemas.microsoft.com/office/drawing/2014/main" id="{59A5FEEF-74C9-48DC-A745-7FE42CF7A50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6457950"/>
            <a:ext cx="12192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r">
              <a:defRPr sz="900" b="1" i="0">
                <a:solidFill>
                  <a:srgbClr val="66707A"/>
                </a:solidFill>
              </a:defRPr>
            </a:pPr>
            <a:r>
              <a:rPr sz="900" b="1" i="0">
                <a:solidFill>
                  <a:srgbClr val="66707A"/>
                </a:solidFill>
              </a:rPr>
              <a:t>8 / 17</a:t>
            </a:r>
          </a:p>
        </p:txBody>
      </p:sp>
    </p:spTree>
    <p:extLst>
      <p:ext uri="{BB962C8B-B14F-4D97-AF65-F5344CB8AC3E}">
        <p14:creationId xmlns:p14="http://schemas.microsoft.com/office/powerpoint/2010/main" val="1508834739"/>
      </p:ext>
    </p:extLst>
  </p:cSld>
</p:sld>
</file>

<file path=ppt/slides/slide9.xml><?xml version="1.0" encoding="utf-8"?>
<p:sld xmlns:p="http://schemas.openxmlformats.org/presentationml/2006/main">
  <p:cSld>
    <p:bg>
      <p:bgPr>
        <a:solidFill xmlns:a="http://schemas.openxmlformats.org/drawingml/2006/main">
          <a:srgbClr val="F6F0E4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" name="exit-eyebrow">
            <a:extLst xmlns:a="http://schemas.openxmlformats.org/drawingml/2006/main">
              <a:ext uri="{FF2B5EF4-FFF2-40B4-BE49-F238E27FC236}">
                <a16:creationId xmlns:a16="http://schemas.microsoft.com/office/drawing/2014/main" id="{DF17D6F1-43F5-4F06-AD96-40A3A63DA78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704850"/>
            <a:ext cx="93345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350" b="1" i="0">
                <a:solidFill>
                  <a:srgbClr val="A04E32"/>
                </a:solidFill>
              </a:defRPr>
            </a:pPr>
            <a:r>
              <a:rPr sz="1350" b="1" i="0">
                <a:solidFill>
                  <a:srgbClr val="A04E32"/>
                </a:solidFill>
              </a:rPr>
              <a:t>EXIT: REVISE THE OPENING</a:t>
            </a:r>
          </a:p>
        </p:txBody>
      </p:sp>
      <p:sp>
        <p:nvSpPr>
          <p:cNvPr id="2" name="exit-question">
            <a:extLst xmlns:a="http://schemas.openxmlformats.org/drawingml/2006/main">
              <a:ext uri="{FF2B5EF4-FFF2-40B4-BE49-F238E27FC236}">
                <a16:creationId xmlns:a16="http://schemas.microsoft.com/office/drawing/2014/main" id="{0F3B26DA-C53B-448D-BF11-CCAEC0015DF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466850"/>
            <a:ext cx="10287000" cy="2457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3150" b="1" i="0">
                <a:solidFill>
                  <a:srgbClr val="24364B"/>
                </a:solidFill>
              </a:defRPr>
            </a:pPr>
            <a:r>
              <a:rPr sz="3150" b="1" i="0">
                <a:solidFill>
                  <a:srgbClr val="24364B"/>
                </a:solidFill>
              </a:rPr>
              <a:t>Write a causal claim that includes both drought and political economy.</a:t>
            </a:r>
          </a:p>
        </p:txBody>
      </p:sp>
      <p:sp>
        <p:nvSpPr>
          <p:cNvPr id="3" name="rule-72-474">
            <a:extLst xmlns:a="http://schemas.openxmlformats.org/drawingml/2006/main">
              <a:ext uri="{FF2B5EF4-FFF2-40B4-BE49-F238E27FC236}">
                <a16:creationId xmlns:a16="http://schemas.microsoft.com/office/drawing/2014/main" id="{50901136-710C-4BFE-9B78-9C21C2D9C64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14850"/>
            <a:ext cx="1428750" cy="571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4A45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exit-direction">
            <a:extLst xmlns:a="http://schemas.openxmlformats.org/drawingml/2006/main">
              <a:ext uri="{FF2B5EF4-FFF2-40B4-BE49-F238E27FC236}">
                <a16:creationId xmlns:a16="http://schemas.microsoft.com/office/drawing/2014/main" id="{026639A3-C39A-4F18-95E3-BCF5A71813D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933950"/>
            <a:ext cx="8763000" cy="552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800" b="0" i="0">
                <a:solidFill>
                  <a:srgbClr val="252A2E"/>
                </a:solidFill>
              </a:defRPr>
            </a:pPr>
            <a:r>
              <a:rPr sz="1800" b="0" i="0">
                <a:solidFill>
                  <a:srgbClr val="252A2E"/>
                </a:solidFill>
              </a:rPr>
              <a:t>Use one piece of evidence. Name one remaining uncertainty.</a:t>
            </a:r>
          </a:p>
        </p:txBody>
      </p:sp>
      <p:sp>
        <p:nvSpPr>
          <p:cNvPr id="5" name="rule-72-666">
            <a:extLst xmlns:a="http://schemas.openxmlformats.org/drawingml/2006/main">
              <a:ext uri="{FF2B5EF4-FFF2-40B4-BE49-F238E27FC236}">
                <a16:creationId xmlns:a16="http://schemas.microsoft.com/office/drawing/2014/main" id="{BB9BE532-E211-451A-A904-7CF7D38D38C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343650"/>
            <a:ext cx="108204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8290A0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footer-course">
            <a:extLst xmlns:a="http://schemas.openxmlformats.org/drawingml/2006/main">
              <a:ext uri="{FF2B5EF4-FFF2-40B4-BE49-F238E27FC236}">
                <a16:creationId xmlns:a16="http://schemas.microsoft.com/office/drawing/2014/main" id="{BACD7413-A94B-4921-8414-D34FC309771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57950"/>
            <a:ext cx="49530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900" b="1" i="0">
                <a:solidFill>
                  <a:srgbClr val="CBD3DC"/>
                </a:solidFill>
              </a:defRPr>
            </a:pPr>
            <a:r>
              <a:rPr sz="900" b="1" i="0">
                <a:solidFill>
                  <a:srgbClr val="CBD3DC"/>
                </a:solidFill>
              </a:rPr>
              <a:t>THE AMERICAN WEST  ·  WEEK 12</a:t>
            </a:r>
          </a:p>
        </p:txBody>
      </p:sp>
      <p:sp>
        <p:nvSpPr>
          <p:cNvPr id="7" name="footer-number">
            <a:extLst xmlns:a="http://schemas.openxmlformats.org/drawingml/2006/main">
              <a:ext uri="{FF2B5EF4-FFF2-40B4-BE49-F238E27FC236}">
                <a16:creationId xmlns:a16="http://schemas.microsoft.com/office/drawing/2014/main" id="{6203305E-AA94-4D77-8CC2-E5060113B4E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6457950"/>
            <a:ext cx="12192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r">
              <a:defRPr sz="900" b="1" i="0">
                <a:solidFill>
                  <a:srgbClr val="CBD3DC"/>
                </a:solidFill>
              </a:defRPr>
            </a:pPr>
            <a:r>
              <a:rPr sz="900" b="1" i="0">
                <a:solidFill>
                  <a:srgbClr val="CBD3DC"/>
                </a:solidFill>
              </a:rPr>
              <a:t>9 / 17</a:t>
            </a:r>
          </a:p>
        </p:txBody>
      </p:sp>
    </p:spTree>
    <p:extLst>
      <p:ext uri="{BB962C8B-B14F-4D97-AF65-F5344CB8AC3E}">
        <p14:creationId xmlns:p14="http://schemas.microsoft.com/office/powerpoint/2010/main" val="1565637467"/>
      </p:ext>
    </p:extLst>
  </p:cSld>
</p:sld>
</file>

<file path=ppt/theme/theme1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docProps/app.xml><?xml version="1.0" encoding="utf-8"?>
<ap:Properties xmlns:ap="http://schemas.openxmlformats.org/officeDocument/2006/extended-properties">
  <ap:Application>Walnut Exporter</ap:Application>
  <ap:PresentationFormat>Converted Presentation</ap:PresentationFormat>
  <ap:Slides>0</ap:Slides>
  <ap:Notes>0</ap:Notes>
  <ap:HiddenSlides>0</ap:HiddenSlides>
  <ap:SharedDoc>false</ap:SharedDoc>
  <ap:DocSecurity>0</ap:DocSecurity>
</ap:Properties>
</file>

<file path=docProps/core.xml><?xml version="1.0" encoding="utf-8"?>
<coreProperties xmlns:dc="http://purl.org/dc/elements/1.1/" xmlns:dcterms="http://purl.org/dc/terms/" xmlns:xsi="http://www.w3.org/2001/XMLSchema-instance" xmlns="http://schemas.openxmlformats.org/package/2006/metadata/core-properties">
  <dc:creator>Walnut Exporter</dc:creator>
  <lastModifiedBy>Walnut Exporter</lastModifiedBy>
  <dc:title>Presentation</dc:title>
  <dcterms:created xsi:type="dcterms:W3CDTF">2026-08-05T21:47:37.0270000Z</dcterms:created>
  <dcterms:modified xsi:type="dcterms:W3CDTF">2026-08-05T21:47:37.0270000Z</dcterms:modified>
</coreProperties>
</file>