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95c0231a7c384ff9" /><Relationship Type="http://schemas.openxmlformats.org/officeDocument/2006/relationships/extended-properties" Target="/docProps/app.xml" Id="R1d6b109c11c34e18" /><Relationship Type="http://schemas.openxmlformats.org/officeDocument/2006/relationships/officeDocument" Target="/ppt/presentation.xml" Id="R5ea6430a446147d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c9a36552a3bf4bb1"/>
  </p:sldMasterIdLst>
  <p:notesMasterIdLst>
    <p:notesMasterId xmlns:r="http://schemas.openxmlformats.org/officeDocument/2006/relationships" r:id="R8a50a6cb4cca48b1"/>
  </p:notesMasterIdLst>
  <p:sldIdLst>
    <p:sldId xmlns:r="http://schemas.openxmlformats.org/officeDocument/2006/relationships" id="256" r:id="R928c610817c1464c"/>
    <p:sldId xmlns:r="http://schemas.openxmlformats.org/officeDocument/2006/relationships" id="257" r:id="R9b6da49c21924679"/>
    <p:sldId xmlns:r="http://schemas.openxmlformats.org/officeDocument/2006/relationships" id="258" r:id="Rfd6c7d200eda436c"/>
    <p:sldId xmlns:r="http://schemas.openxmlformats.org/officeDocument/2006/relationships" id="259" r:id="Rde2e72b7b43949bd"/>
    <p:sldId xmlns:r="http://schemas.openxmlformats.org/officeDocument/2006/relationships" id="260" r:id="R8c24b3ef508e4839"/>
    <p:sldId xmlns:r="http://schemas.openxmlformats.org/officeDocument/2006/relationships" id="261" r:id="Re7392a8aa2e14e35"/>
    <p:sldId xmlns:r="http://schemas.openxmlformats.org/officeDocument/2006/relationships" id="262" r:id="R1cd71d49607e4653"/>
    <p:sldId xmlns:r="http://schemas.openxmlformats.org/officeDocument/2006/relationships" id="263" r:id="R07cf8e46559847e2"/>
    <p:sldId xmlns:r="http://schemas.openxmlformats.org/officeDocument/2006/relationships" id="264" r:id="R24e232f0172848c3"/>
    <p:sldId xmlns:r="http://schemas.openxmlformats.org/officeDocument/2006/relationships" id="265" r:id="R2ba49f4c741449a6"/>
    <p:sldId xmlns:r="http://schemas.openxmlformats.org/officeDocument/2006/relationships" id="266" r:id="R0b83e3087b6e4c4a"/>
    <p:sldId xmlns:r="http://schemas.openxmlformats.org/officeDocument/2006/relationships" id="267" r:id="R0935bb1253f040cc"/>
    <p:sldId xmlns:r="http://schemas.openxmlformats.org/officeDocument/2006/relationships" id="268" r:id="Rd74f595f87e04bd1"/>
    <p:sldId xmlns:r="http://schemas.openxmlformats.org/officeDocument/2006/relationships" id="269" r:id="R1bca027cf9324b37"/>
    <p:sldId xmlns:r="http://schemas.openxmlformats.org/officeDocument/2006/relationships" id="270" r:id="R48eae852975046ec"/>
    <p:sldId xmlns:r="http://schemas.openxmlformats.org/officeDocument/2006/relationships" id="271" r:id="R191403c984894129"/>
    <p:sldId xmlns:r="http://schemas.openxmlformats.org/officeDocument/2006/relationships" id="272" r:id="R718bd1d75da34813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01f5ce89221e4991" /><Relationship Type="http://schemas.openxmlformats.org/officeDocument/2006/relationships/slideMaster" Target="/ppt/slideMasters/slideMaster1.xml" Id="Rc9a36552a3bf4bb1" /><Relationship Type="http://schemas.openxmlformats.org/officeDocument/2006/relationships/notesMaster" Target="/ppt/notesMasters/notesMaster1.xml" Id="R8a50a6cb4cca48b1" /><Relationship Type="http://schemas.openxmlformats.org/officeDocument/2006/relationships/presProps" Target="/ppt/presProps.xml" Id="R57f10cd5eb1a42c5" /><Relationship Type="http://schemas.openxmlformats.org/officeDocument/2006/relationships/tableStyles" Target="/ppt/tableStyles.xml" Id="R6d8eab758b164f16" /><Relationship Type="http://schemas.openxmlformats.org/officeDocument/2006/relationships/slide" Target="/ppt/slides/slide1.xml" Id="R928c610817c1464c" /><Relationship Type="http://schemas.openxmlformats.org/officeDocument/2006/relationships/slide" Target="/ppt/slides/slide2.xml" Id="R9b6da49c21924679" /><Relationship Type="http://schemas.openxmlformats.org/officeDocument/2006/relationships/slide" Target="/ppt/slides/slide3.xml" Id="Rfd6c7d200eda436c" /><Relationship Type="http://schemas.openxmlformats.org/officeDocument/2006/relationships/slide" Target="/ppt/slides/slide4.xml" Id="Rde2e72b7b43949bd" /><Relationship Type="http://schemas.openxmlformats.org/officeDocument/2006/relationships/slide" Target="/ppt/slides/slide5.xml" Id="R8c24b3ef508e4839" /><Relationship Type="http://schemas.openxmlformats.org/officeDocument/2006/relationships/slide" Target="/ppt/slides/slide6.xml" Id="Re7392a8aa2e14e35" /><Relationship Type="http://schemas.openxmlformats.org/officeDocument/2006/relationships/slide" Target="/ppt/slides/slide7.xml" Id="R1cd71d49607e4653" /><Relationship Type="http://schemas.openxmlformats.org/officeDocument/2006/relationships/slide" Target="/ppt/slides/slide8.xml" Id="R07cf8e46559847e2" /><Relationship Type="http://schemas.openxmlformats.org/officeDocument/2006/relationships/slide" Target="/ppt/slides/slide9.xml" Id="R24e232f0172848c3" /><Relationship Type="http://schemas.openxmlformats.org/officeDocument/2006/relationships/slide" Target="/ppt/slides/slide10.xml" Id="R2ba49f4c741449a6" /><Relationship Type="http://schemas.openxmlformats.org/officeDocument/2006/relationships/slide" Target="/ppt/slides/slide11.xml" Id="R0b83e3087b6e4c4a" /><Relationship Type="http://schemas.openxmlformats.org/officeDocument/2006/relationships/slide" Target="/ppt/slides/slide12.xml" Id="R0935bb1253f040cc" /><Relationship Type="http://schemas.openxmlformats.org/officeDocument/2006/relationships/slide" Target="/ppt/slides/slide13.xml" Id="Rd74f595f87e04bd1" /><Relationship Type="http://schemas.openxmlformats.org/officeDocument/2006/relationships/slide" Target="/ppt/slides/slide14.xml" Id="R1bca027cf9324b37" /><Relationship Type="http://schemas.openxmlformats.org/officeDocument/2006/relationships/slide" Target="/ppt/slides/slide15.xml" Id="R48eae852975046ec" /><Relationship Type="http://schemas.openxmlformats.org/officeDocument/2006/relationships/slide" Target="/ppt/slides/slide16.xml" Id="R191403c984894129" /><Relationship Type="http://schemas.openxmlformats.org/officeDocument/2006/relationships/slide" Target="/ppt/slides/slide17.xml" Id="R718bd1d75da34813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7b2deb8130664d85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37f1cccd34ee47fe" /><Relationship Type="http://schemas.openxmlformats.org/officeDocument/2006/relationships/notesMaster" Target="/ppt/notesMasters/notesMaster1.xml" Id="Rebe9432374c0482a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41a343884ae84373" /><Relationship Type="http://schemas.openxmlformats.org/officeDocument/2006/relationships/notesMaster" Target="/ppt/notesMasters/notesMaster1.xml" Id="Re808cb5583fc4a85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640a7009b83949f8" /><Relationship Type="http://schemas.openxmlformats.org/officeDocument/2006/relationships/notesMaster" Target="/ppt/notesMasters/notesMaster1.xml" Id="Rdd5ed4ac366e4103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1cdb0c492e8c4212" /><Relationship Type="http://schemas.openxmlformats.org/officeDocument/2006/relationships/notesMaster" Target="/ppt/notesMasters/notesMaster1.xml" Id="Ra90588a4141742be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5a102a1259a0468c" /><Relationship Type="http://schemas.openxmlformats.org/officeDocument/2006/relationships/notesMaster" Target="/ppt/notesMasters/notesMaster1.xml" Id="Re821475f4c384aac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7bc403537c9644e3" /><Relationship Type="http://schemas.openxmlformats.org/officeDocument/2006/relationships/notesMaster" Target="/ppt/notesMasters/notesMaster1.xml" Id="R08181bb82941473b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72b75347c6b04422" /><Relationship Type="http://schemas.openxmlformats.org/officeDocument/2006/relationships/notesMaster" Target="/ppt/notesMasters/notesMaster1.xml" Id="Rf613b5216099409b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3e38d2b812294a28" /><Relationship Type="http://schemas.openxmlformats.org/officeDocument/2006/relationships/notesMaster" Target="/ppt/notesMasters/notesMaster1.xml" Id="R78ac1c875552425d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73c9b1c37f974da5" /><Relationship Type="http://schemas.openxmlformats.org/officeDocument/2006/relationships/notesMaster" Target="/ppt/notesMasters/notesMaster1.xml" Id="R650f90869e4d4b1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6c635d4dd7774f06" /><Relationship Type="http://schemas.openxmlformats.org/officeDocument/2006/relationships/notesMaster" Target="/ppt/notesMasters/notesMaster1.xml" Id="Re5b0a8d5d28545a3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31ad605123f546bd" /><Relationship Type="http://schemas.openxmlformats.org/officeDocument/2006/relationships/notesMaster" Target="/ppt/notesMasters/notesMaster1.xml" Id="R025f1f3872cf4ae0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57eafec47cb1460f" /><Relationship Type="http://schemas.openxmlformats.org/officeDocument/2006/relationships/notesMaster" Target="/ppt/notesMasters/notesMaster1.xml" Id="Rcf354ae7c0f3409c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009ac6b74beb4b33" /><Relationship Type="http://schemas.openxmlformats.org/officeDocument/2006/relationships/notesMaster" Target="/ppt/notesMasters/notesMaster1.xml" Id="Re5003d29f4334a42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e51ff09088cc4a05" /><Relationship Type="http://schemas.openxmlformats.org/officeDocument/2006/relationships/notesMaster" Target="/ppt/notesMasters/notesMaster1.xml" Id="Raed5590e003d476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16414cca15fc49c2" /><Relationship Type="http://schemas.openxmlformats.org/officeDocument/2006/relationships/notesMaster" Target="/ppt/notesMasters/notesMaster1.xml" Id="R99794fdaaee044f3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cb6591cec6244852" /><Relationship Type="http://schemas.openxmlformats.org/officeDocument/2006/relationships/notesMaster" Target="/ppt/notesMasters/notesMaster1.xml" Id="R09360208653d4308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83c5a577b0374b81" /><Relationship Type="http://schemas.openxmlformats.org/officeDocument/2006/relationships/notesMaster" Target="/ppt/notesMasters/notesMaster1.xml" Id="R84fabc5bfb2b4991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Frame the week's central inquiry and make the scholarship lens explicit.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Preview the 2 meeting sequence without summarizing the week's answer. Connect the inquiry to the course question about power, place, and memory.</a:t>
            </a:r>
          </a:p>
          <a:p xmlns:a="http://schemas.openxmlformats.org/drawingml/2006/main">
            <a:r>
              <a:t>Anticipated student thinking: Students should be able to name the week's historical problem and recognize that the reading supplies an interpretation to test.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https://www.nps.gov/civilwar/index.htm</a:t>
            </a:r>
          </a:p>
          <a:p xmlns:a="http://schemas.openxmlformats.org/drawingml/2006/main">
            <a:r>
              <a:t>- https://www.nebraskapress.unl.edu/nebraska/9781496243010/continental-reckoning/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Orient students to the day's problem and its place in the weekly inquiry.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Name the meeting's problem, identify the evidence students will handle, and avoid resolving the inquiry before the opening prompt.</a:t>
            </a:r>
          </a:p>
          <a:p xmlns:a="http://schemas.openxmlformats.org/drawingml/2006/main">
            <a:r>
              <a:t>Anticipated student thinking: Students should connect the meeting topic to the weekly question and recall the previous meeting's unresolved issue.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https://www.nps.gov/civilwar/index.htm</a:t>
            </a:r>
          </a:p>
          <a:p xmlns:a="http://schemas.openxmlformats.org/drawingml/2006/main">
            <a:r>
              <a:t>- https://www.nebraskapress.unl.edu/nebraska/9781496243010/continental-reckoning/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Elicit an initial interpretation that can be revised through evidence.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Give silent writing time before discussion. Ask two students to explain the reasoning behind different answers; record the contrast without declaring a winner.</a:t>
            </a:r>
          </a:p>
          <a:p xmlns:a="http://schemas.openxmlformats.org/drawingml/2006/main">
            <a:r>
              <a:t>Anticipated student thinking: Listen for unstated spatial, national, racial, environmental, or legal assumptions. Preserve contrasting answers for the exit comparison.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https://www.nps.gov/civilwar/index.htm</a:t>
            </a:r>
          </a:p>
          <a:p xmlns:a="http://schemas.openxmlformats.org/drawingml/2006/main">
            <a:r>
              <a:t>- https://www.nebraskapress.unl.edu/nebraska/9781496243010/continental-reckoning/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Supply the minimum vocabulary and orientation needed for the lecture and source work.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Define terms through the day's case rather than as a glossary. Ask students which term names an actor, institution, process, or analytical category.</a:t>
            </a:r>
          </a:p>
          <a:p xmlns:a="http://schemas.openxmlformats.org/drawingml/2006/main">
            <a:r>
              <a:t>Anticipated student thinking: Students may treat analytical categories as neutral descriptions; return to how each term organizes evidence and power.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https://www.nps.gov/civilwar/index.htm</a:t>
            </a:r>
          </a:p>
          <a:p xmlns:a="http://schemas.openxmlformats.org/drawingml/2006/main">
            <a:r>
              <a:t>- https://www.nebraskapress.unl.edu/nebraska/9781496243010/continental-reckoning/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State the lecture's interpretive argument in a form students can test against evidence.</a:t>
            </a:r>
          </a:p>
          <a:p xmlns:a="http://schemas.openxmlformats.org/drawingml/2006/main">
            <a:r>
              <a:t>Suggested timing: 8 minutes</a:t>
            </a:r>
          </a:p>
          <a:p xmlns:a="http://schemas.openxmlformats.org/drawingml/2006/main">
            <a:r>
              <a:t>Presenter guidance: Unpack the claim one clause at a time. Identify the causal language and contrast it with a simpler textbook narrative.</a:t>
            </a:r>
          </a:p>
          <a:p xmlns:a="http://schemas.openxmlformats.org/drawingml/2006/main">
            <a:r>
              <a:t>Anticipated student thinking: Students should be able to distinguish the claim from a topic statement and identify which evidence would strengthen or weaken it.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https://www.nps.gov/civilwar/index.htm</a:t>
            </a:r>
          </a:p>
          <a:p xmlns:a="http://schemas.openxmlformats.org/drawingml/2006/main">
            <a:r>
              <a:t>- https://www.nebraskapress.unl.edu/nebraska/9781496243010/continental-reckoning/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Develop the working claim with three distinct bodies of evidence.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For each point, identify the actor, institution, or relationship that produced the evidence. Pause after the second point and ask which one most changes the opening answer.</a:t>
            </a:r>
          </a:p>
          <a:p xmlns:a="http://schemas.openxmlformats.org/drawingml/2006/main">
            <a:r>
              <a:t>Anticipated student thinking: Students should connect each evidence point to a specific clause in the working claim rather than treating the list as background information.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https://www.nps.gov/civilwar/index.htm</a:t>
            </a:r>
          </a:p>
          <a:p xmlns:a="http://schemas.openxmlformats.org/drawingml/2006/main">
            <a:r>
              <a:t>- https://www.nebraskapress.unl.edu/nebraska/9781496243010/continental-reckoning/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Prepare students to source and corroborate the primary evidence displayed or distributed in class.</a:t>
            </a:r>
          </a:p>
          <a:p xmlns:a="http://schemas.openxmlformats.org/drawingml/2006/main">
            <a:r>
              <a:t>Suggested timing: 12 minutes</a:t>
            </a:r>
          </a:p>
          <a:p xmlns:a="http://schemas.openxmlformats.org/drawingml/2006/main">
            <a:r>
              <a:t>Presenter guidance: Display or distribute the item-level course source connected to the meeting. Require observation, source, context, purpose, and corroboration in that order.</a:t>
            </a:r>
          </a:p>
          <a:p xmlns:a="http://schemas.openxmlformats.org/drawingml/2006/main">
            <a:r>
              <a:t>Anticipated student thinking: Students may jump directly to content. Redirect them to provenance and audience before evaluating factual claims.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https://www.nps.gov/civilwar/index.htm</a:t>
            </a:r>
          </a:p>
          <a:p xmlns:a="http://schemas.openxmlformats.org/drawingml/2006/main">
            <a:r>
              <a:t>- https://www.nebraskapress.unl.edu/nebraska/9781496243010/continental-reckoning/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Move students from receiving the lecture claim to constructing and qualifying an interpretation.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Use pairs or groups of three. Ask each group to produce one evidence-based claim and one explicit limitation. Invite contrasting claims before summarizing.</a:t>
            </a:r>
          </a:p>
          <a:p xmlns:a="http://schemas.openxmlformats.org/drawingml/2006/main">
            <a:r>
              <a:t>Anticipated student thinking: A strong response cites a specific source feature, explains its relevance, and names uncertainty without abandoning interpretation.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https://www.nps.gov/civilwar/index.htm</a:t>
            </a:r>
          </a:p>
          <a:p xmlns:a="http://schemas.openxmlformats.org/drawingml/2006/main">
            <a:r>
              <a:t>- https://www.nebraskapress.unl.edu/nebraska/9781496243010/continental-reckoning/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Collect an independent, evidence-based revision of the opening interpretation.</a:t>
            </a:r>
          </a:p>
          <a:p xmlns:a="http://schemas.openxmlformats.org/drawingml/2006/main">
            <a:r>
              <a:t>Suggested timing: 4 minutes, with approximately 15 minutes of discussion, questions, and transition flexibility across the 75-minute meeting</a:t>
            </a:r>
          </a:p>
          <a:p xmlns:a="http://schemas.openxmlformats.org/drawingml/2006/main">
            <a:r>
              <a:t>Presenter guidance: Collect or photograph responses. Compare them with the opening prompt during the next meeting; do not supply a model response before students write.</a:t>
            </a:r>
          </a:p>
          <a:p xmlns:a="http://schemas.openxmlformats.org/drawingml/2006/main">
            <a:r>
              <a:t>Anticipated student thinking: A successful response makes a claim, cites evidence from the meeting, and names a remaining limit or question.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https://www.nps.gov/civilwar/index.htm</a:t>
            </a:r>
          </a:p>
          <a:p xmlns:a="http://schemas.openxmlformats.org/drawingml/2006/main">
            <a:r>
              <a:t>- https://www.nebraskapress.unl.edu/nebraska/9781496243010/continental-reckoning/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Orient students to the day's problem and its place in the weekly inquiry.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Name the meeting's problem, identify the evidence students will handle, and avoid resolving the inquiry before the opening prompt.</a:t>
            </a:r>
          </a:p>
          <a:p xmlns:a="http://schemas.openxmlformats.org/drawingml/2006/main">
            <a:r>
              <a:t>Anticipated student thinking: Students should connect the meeting topic to the weekly question and recall the previous meeting's unresolved issue.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https://www.nps.gov/civilwar/index.htm</a:t>
            </a:r>
          </a:p>
          <a:p xmlns:a="http://schemas.openxmlformats.org/drawingml/2006/main">
            <a:r>
              <a:t>- https://www.nebraskapress.unl.edu/nebraska/9781496243010/continental-reckoning/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Elicit an initial interpretation that can be revised through evidence.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Give silent writing time before discussion. Ask two students to explain the reasoning behind different answers; record the contrast without declaring a winner.</a:t>
            </a:r>
          </a:p>
          <a:p xmlns:a="http://schemas.openxmlformats.org/drawingml/2006/main">
            <a:r>
              <a:t>Anticipated student thinking: Listen for unstated spatial, national, racial, environmental, or legal assumptions. Preserve contrasting answers for the exit comparison.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https://www.nps.gov/civilwar/index.htm</a:t>
            </a:r>
          </a:p>
          <a:p xmlns:a="http://schemas.openxmlformats.org/drawingml/2006/main">
            <a:r>
              <a:t>- https://www.nebraskapress.unl.edu/nebraska/9781496243010/continental-reckoning/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Supply the minimum vocabulary and orientation needed for the lecture and source work.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Define terms through the day's case rather than as a glossary. Ask students which term names an actor, institution, process, or analytical category.</a:t>
            </a:r>
          </a:p>
          <a:p xmlns:a="http://schemas.openxmlformats.org/drawingml/2006/main">
            <a:r>
              <a:t>Anticipated student thinking: Students may treat analytical categories as neutral descriptions; return to how each term organizes evidence and power.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https://www.nps.gov/civilwar/index.htm</a:t>
            </a:r>
          </a:p>
          <a:p xmlns:a="http://schemas.openxmlformats.org/drawingml/2006/main">
            <a:r>
              <a:t>- https://www.nebraskapress.unl.edu/nebraska/9781496243010/continental-reckoning/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State the lecture's interpretive argument in a form students can test against evidence.</a:t>
            </a:r>
          </a:p>
          <a:p xmlns:a="http://schemas.openxmlformats.org/drawingml/2006/main">
            <a:r>
              <a:t>Suggested timing: 8 minutes</a:t>
            </a:r>
          </a:p>
          <a:p xmlns:a="http://schemas.openxmlformats.org/drawingml/2006/main">
            <a:r>
              <a:t>Presenter guidance: Unpack the claim one clause at a time. Identify the causal language and contrast it with a simpler textbook narrative.</a:t>
            </a:r>
          </a:p>
          <a:p xmlns:a="http://schemas.openxmlformats.org/drawingml/2006/main">
            <a:r>
              <a:t>Anticipated student thinking: Students should be able to distinguish the claim from a topic statement and identify which evidence would strengthen or weaken it.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https://www.nps.gov/civilwar/index.htm</a:t>
            </a:r>
          </a:p>
          <a:p xmlns:a="http://schemas.openxmlformats.org/drawingml/2006/main">
            <a:r>
              <a:t>- https://www.nebraskapress.unl.edu/nebraska/9781496243010/continental-reckoning/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Develop the working claim with three distinct bodies of evidence.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For each point, identify the actor, institution, or relationship that produced the evidence. Pause after the second point and ask which one most changes the opening answer.</a:t>
            </a:r>
          </a:p>
          <a:p xmlns:a="http://schemas.openxmlformats.org/drawingml/2006/main">
            <a:r>
              <a:t>Anticipated student thinking: Students should connect each evidence point to a specific clause in the working claim rather than treating the list as background information.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https://www.nps.gov/civilwar/index.htm</a:t>
            </a:r>
          </a:p>
          <a:p xmlns:a="http://schemas.openxmlformats.org/drawingml/2006/main">
            <a:r>
              <a:t>- https://www.nebraskapress.unl.edu/nebraska/9781496243010/continental-reckoning/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Prepare students to source and corroborate the primary evidence displayed or distributed in class.</a:t>
            </a:r>
          </a:p>
          <a:p xmlns:a="http://schemas.openxmlformats.org/drawingml/2006/main">
            <a:r>
              <a:t>Suggested timing: 12 minutes</a:t>
            </a:r>
          </a:p>
          <a:p xmlns:a="http://schemas.openxmlformats.org/drawingml/2006/main">
            <a:r>
              <a:t>Presenter guidance: Display or distribute the item-level course source connected to the meeting. Require observation, source, context, purpose, and corroboration in that order.</a:t>
            </a:r>
          </a:p>
          <a:p xmlns:a="http://schemas.openxmlformats.org/drawingml/2006/main">
            <a:r>
              <a:t>Anticipated student thinking: Students may jump directly to content. Redirect them to provenance and audience before evaluating factual claims.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https://www.nps.gov/civilwar/index.htm</a:t>
            </a:r>
          </a:p>
          <a:p xmlns:a="http://schemas.openxmlformats.org/drawingml/2006/main">
            <a:r>
              <a:t>- https://www.nebraskapress.unl.edu/nebraska/9781496243010/continental-reckoning/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Move students from receiving the lecture claim to constructing and qualifying an interpretation.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Use pairs or groups of three. Ask each group to produce one evidence-based claim and one explicit limitation. Invite contrasting claims before summarizing.</a:t>
            </a:r>
          </a:p>
          <a:p xmlns:a="http://schemas.openxmlformats.org/drawingml/2006/main">
            <a:r>
              <a:t>Anticipated student thinking: A strong response cites a specific source feature, explains its relevance, and names uncertainty without abandoning interpretation.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https://www.nps.gov/civilwar/index.htm</a:t>
            </a:r>
          </a:p>
          <a:p xmlns:a="http://schemas.openxmlformats.org/drawingml/2006/main">
            <a:r>
              <a:t>- https://www.nebraskapress.unl.edu/nebraska/9781496243010/continental-reckoning/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Collect an independent, evidence-based revision of the opening interpretation.</a:t>
            </a:r>
          </a:p>
          <a:p xmlns:a="http://schemas.openxmlformats.org/drawingml/2006/main">
            <a:r>
              <a:t>Suggested timing: 4 minutes, with approximately 15 minutes of discussion, questions, and transition flexibility across the 75-minute meeting</a:t>
            </a:r>
          </a:p>
          <a:p xmlns:a="http://schemas.openxmlformats.org/drawingml/2006/main">
            <a:r>
              <a:t>Presenter guidance: Collect or photograph responses. Compare them with the opening prompt during the next meeting; do not supply a model response before students write.</a:t>
            </a:r>
          </a:p>
          <a:p xmlns:a="http://schemas.openxmlformats.org/drawingml/2006/main">
            <a:r>
              <a:t>Anticipated student thinking: A successful response makes a claim, cites evidence from the meeting, and names a remaining limit or question.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https://www.nps.gov/civilwar/index.htm</a:t>
            </a:r>
          </a:p>
          <a:p xmlns:a="http://schemas.openxmlformats.org/drawingml/2006/main">
            <a:r>
              <a:t>- https://www.nebraskapress.unl.edu/nebraska/9781496243010/continental-reckoning/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7782565fa5e4085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3e237d5c7cef4878" /><Relationship Type="http://schemas.openxmlformats.org/officeDocument/2006/relationships/slideLayout" Target="/ppt/slideLayouts/slideLayout1.xml" Id="R042a00992b5848e3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042a00992b5848e3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ffeaaa39c4f4d65" /><Relationship Type="http://schemas.openxmlformats.org/officeDocument/2006/relationships/notesSlide" Target="/ppt/notesSlides/notesSlide1.xml" Id="R0034bbdd642d49d6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62485aa8e3f474b" /><Relationship Type="http://schemas.openxmlformats.org/officeDocument/2006/relationships/notesSlide" Target="/ppt/notesSlides/notesSlide10.xml" Id="Rab1c536ec7934bbf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6a1cfd672744d4a" /><Relationship Type="http://schemas.openxmlformats.org/officeDocument/2006/relationships/notesSlide" Target="/ppt/notesSlides/notesSlide11.xml" Id="Rd4f64609541749b2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962244659c34715" /><Relationship Type="http://schemas.openxmlformats.org/officeDocument/2006/relationships/notesSlide" Target="/ppt/notesSlides/notesSlide12.xml" Id="Rcf701dd6bd19416f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a67bd70470f4838" /><Relationship Type="http://schemas.openxmlformats.org/officeDocument/2006/relationships/notesSlide" Target="/ppt/notesSlides/notesSlide13.xml" Id="R93d0afacb3fa4e11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08e831aadf341d6" /><Relationship Type="http://schemas.openxmlformats.org/officeDocument/2006/relationships/notesSlide" Target="/ppt/notesSlides/notesSlide14.xml" Id="Re4335b59983442ae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c0f1415ac99499e" /><Relationship Type="http://schemas.openxmlformats.org/officeDocument/2006/relationships/notesSlide" Target="/ppt/notesSlides/notesSlide15.xml" Id="R4a3c498fa2054e3c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4d52dabe98f4899" /><Relationship Type="http://schemas.openxmlformats.org/officeDocument/2006/relationships/notesSlide" Target="/ppt/notesSlides/notesSlide16.xml" Id="R000fa636d2334b2d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f78777b844461f" /><Relationship Type="http://schemas.openxmlformats.org/officeDocument/2006/relationships/notesSlide" Target="/ppt/notesSlides/notesSlide17.xml" Id="Re59f6a0b07de41f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2e60d55b7f04ad9" /><Relationship Type="http://schemas.openxmlformats.org/officeDocument/2006/relationships/notesSlide" Target="/ppt/notesSlides/notesSlide2.xml" Id="R01bc301563fa4a3a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377f5ad35654892" /><Relationship Type="http://schemas.openxmlformats.org/officeDocument/2006/relationships/notesSlide" Target="/ppt/notesSlides/notesSlide3.xml" Id="Rbef9b3716cd84b0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6e13401f27d4429" /><Relationship Type="http://schemas.openxmlformats.org/officeDocument/2006/relationships/notesSlide" Target="/ppt/notesSlides/notesSlide4.xml" Id="R7c98467225dc4bc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d7ec9d758f049d4" /><Relationship Type="http://schemas.openxmlformats.org/officeDocument/2006/relationships/notesSlide" Target="/ppt/notesSlides/notesSlide5.xml" Id="R57c61ae70b7f4f9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a06cd9e5392434a" /><Relationship Type="http://schemas.openxmlformats.org/officeDocument/2006/relationships/notesSlide" Target="/ppt/notesSlides/notesSlide6.xml" Id="R22091ceba00841d7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7c8e4b018144e15" /><Relationship Type="http://schemas.openxmlformats.org/officeDocument/2006/relationships/notesSlide" Target="/ppt/notesSlides/notesSlide7.xml" Id="R429eb8d0c2ec4d6b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edb51c10f0f4d8f" /><Relationship Type="http://schemas.openxmlformats.org/officeDocument/2006/relationships/notesSlide" Target="/ppt/notesSlides/notesSlide8.xml" Id="R6a4650e0a2cf4bcf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cd814892e064b25" /><Relationship Type="http://schemas.openxmlformats.org/officeDocument/2006/relationships/notesSlide" Target="/ppt/notesSlides/notesSlide9.xml" Id="R67c0303a80134d2c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24364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rust-band">
            <a:extLst xmlns:a="http://schemas.openxmlformats.org/drawingml/2006/main">
              <a:ext uri="{FF2B5EF4-FFF2-40B4-BE49-F238E27FC236}">
                <a16:creationId xmlns:a16="http://schemas.microsoft.com/office/drawing/2014/main" id="{9AFF7BB5-23A2-4048-AA59-DA01A62429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2476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week-eyebrow">
            <a:extLst xmlns:a="http://schemas.openxmlformats.org/drawingml/2006/main">
              <a:ext uri="{FF2B5EF4-FFF2-40B4-BE49-F238E27FC236}">
                <a16:creationId xmlns:a16="http://schemas.microsoft.com/office/drawing/2014/main" id="{C18217A3-3F78-4F40-8833-BC7C888A95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742950"/>
            <a:ext cx="9810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WEEK 7  ·  OCTOBER 5–9, 2026</a:t>
            </a:r>
          </a:p>
        </p:txBody>
      </p:sp>
      <p:sp>
        <p:nvSpPr>
          <p:cNvPr id="3" name="week-title">
            <a:extLst xmlns:a="http://schemas.openxmlformats.org/drawingml/2006/main">
              <a:ext uri="{FF2B5EF4-FFF2-40B4-BE49-F238E27FC236}">
                <a16:creationId xmlns:a16="http://schemas.microsoft.com/office/drawing/2014/main" id="{E7331DA3-6EEE-419E-BD1B-C03BAEC22E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409700"/>
            <a:ext cx="10287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4050" b="1" i="0">
                <a:solidFill>
                  <a:srgbClr val="FFFFFF"/>
                </a:solidFill>
              </a:defRPr>
            </a:pPr>
            <a:r>
              <a:rPr sz="4050" b="1" i="0">
                <a:solidFill>
                  <a:srgbClr val="FFFFFF"/>
                </a:solidFill>
              </a:rPr>
              <a:t>Civil War and Continental State-Building</a:t>
            </a:r>
          </a:p>
        </p:txBody>
      </p:sp>
      <p:sp>
        <p:nvSpPr>
          <p:cNvPr id="4" name="rule-82-330">
            <a:extLst xmlns:a="http://schemas.openxmlformats.org/drawingml/2006/main">
              <a:ext uri="{FF2B5EF4-FFF2-40B4-BE49-F238E27FC236}">
                <a16:creationId xmlns:a16="http://schemas.microsoft.com/office/drawing/2014/main" id="{9E232240-16B8-42DF-ACFE-88F064235A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143250"/>
            <a:ext cx="156210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week-inquiry">
            <a:extLst xmlns:a="http://schemas.openxmlformats.org/drawingml/2006/main">
              <a:ext uri="{FF2B5EF4-FFF2-40B4-BE49-F238E27FC236}">
                <a16:creationId xmlns:a16="http://schemas.microsoft.com/office/drawing/2014/main" id="{16EEB549-C79A-40F9-A75C-01328F62E2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562350"/>
            <a:ext cx="96202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175" b="0" i="0">
                <a:solidFill>
                  <a:srgbClr val="EDF0F3"/>
                </a:solidFill>
              </a:defRPr>
            </a:pPr>
            <a:r>
              <a:rPr sz="2175" b="0" i="0">
                <a:solidFill>
                  <a:srgbClr val="EDF0F3"/>
                </a:solidFill>
              </a:rPr>
              <a:t>How did the Civil War extend into the West, and whose freedom did wartime state-building secure?</a:t>
            </a:r>
          </a:p>
        </p:txBody>
      </p:sp>
      <p:sp>
        <p:nvSpPr>
          <p:cNvPr id="6" name="week-scholarship">
            <a:extLst xmlns:a="http://schemas.openxmlformats.org/drawingml/2006/main">
              <a:ext uri="{FF2B5EF4-FFF2-40B4-BE49-F238E27FC236}">
                <a16:creationId xmlns:a16="http://schemas.microsoft.com/office/drawing/2014/main" id="{E3C72265-B5E4-4AB0-848C-0A5EA58066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5334000"/>
            <a:ext cx="10096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CBD3DC"/>
                </a:solidFill>
              </a:defRPr>
            </a:pPr>
            <a:r>
              <a:rPr sz="1350" b="0" i="0">
                <a:solidFill>
                  <a:srgbClr val="CBD3DC"/>
                </a:solidFill>
              </a:rPr>
              <a:t>Scholarship lens: Elliott West, Continental Reckoning (2023), selected excerpt.</a:t>
            </a:r>
          </a:p>
        </p:txBody>
      </p:sp>
      <p:sp>
        <p:nvSpPr>
          <p:cNvPr id="7" name="rule-72-666">
            <a:extLst xmlns:a="http://schemas.openxmlformats.org/drawingml/2006/main">
              <a:ext uri="{FF2B5EF4-FFF2-40B4-BE49-F238E27FC236}">
                <a16:creationId xmlns:a16="http://schemas.microsoft.com/office/drawing/2014/main" id="{28BC8EC0-B68C-4685-B7D2-BA7DEFEEE4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409E3278-6A3A-40A7-BC21-4C33CF38A5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7</a:t>
            </a:r>
          </a:p>
        </p:txBody>
      </p:sp>
      <p:sp>
        <p:nvSpPr>
          <p:cNvPr id="9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309D68BD-DF2F-4712-8EAE-53D02961AD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 / 17</a:t>
            </a:r>
          </a:p>
        </p:txBody>
      </p:sp>
    </p:spTree>
    <p:extLst>
      <p:ext uri="{BB962C8B-B14F-4D97-AF65-F5344CB8AC3E}">
        <p14:creationId xmlns:p14="http://schemas.microsoft.com/office/powerpoint/2010/main" val="1014299756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meeting-date">
            <a:extLst xmlns:a="http://schemas.openxmlformats.org/drawingml/2006/main">
              <a:ext uri="{FF2B5EF4-FFF2-40B4-BE49-F238E27FC236}">
                <a16:creationId xmlns:a16="http://schemas.microsoft.com/office/drawing/2014/main" id="{BE2776F4-1A5E-40F5-A69F-7B06C96B91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1028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THURSDAY  ·  OCTOBER 8, 2026</a:t>
            </a:r>
          </a:p>
        </p:txBody>
      </p:sp>
      <p:sp>
        <p:nvSpPr>
          <p:cNvPr id="2" name="meeting-plan">
            <a:extLst xmlns:a="http://schemas.openxmlformats.org/drawingml/2006/main">
              <a:ext uri="{FF2B5EF4-FFF2-40B4-BE49-F238E27FC236}">
                <a16:creationId xmlns:a16="http://schemas.microsoft.com/office/drawing/2014/main" id="{56B68EEF-5ED1-44F7-9747-20E50E5866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24364B"/>
                </a:solidFill>
              </a:defRPr>
            </a:pPr>
            <a:r>
              <a:rPr sz="3225" b="1" i="0">
                <a:solidFill>
                  <a:srgbClr val="24364B"/>
                </a:solidFill>
              </a:rPr>
              <a:t>Dakota War, the Long Walk, emancipation, Greater Reconstruction, and capstone scope conferences.</a:t>
            </a:r>
          </a:p>
        </p:txBody>
      </p:sp>
      <p:sp>
        <p:nvSpPr>
          <p:cNvPr id="3" name="rule-72-358">
            <a:extLst xmlns:a="http://schemas.openxmlformats.org/drawingml/2006/main">
              <a:ext uri="{FF2B5EF4-FFF2-40B4-BE49-F238E27FC236}">
                <a16:creationId xmlns:a16="http://schemas.microsoft.com/office/drawing/2014/main" id="{A5A6A07D-0999-4B41-86B7-1586AE3A19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09950"/>
            <a:ext cx="14097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meeting-inquiry">
            <a:extLst xmlns:a="http://schemas.openxmlformats.org/drawingml/2006/main">
              <a:ext uri="{FF2B5EF4-FFF2-40B4-BE49-F238E27FC236}">
                <a16:creationId xmlns:a16="http://schemas.microsoft.com/office/drawing/2014/main" id="{859E33F3-7FD5-49DE-86E6-22D6157982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29050"/>
            <a:ext cx="98107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How did the Civil War extend into the West, and whose freedom did wartime state-building secure?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70D47038-BE71-4844-B098-32043F009D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F5F61019-7A60-4C1D-8BF7-DA895B651E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7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3FCFE005-1CDF-4AC9-A3C9-3F0D12AB86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10 / 17</a:t>
            </a:r>
          </a:p>
        </p:txBody>
      </p:sp>
    </p:spTree>
    <p:extLst>
      <p:ext uri="{BB962C8B-B14F-4D97-AF65-F5344CB8AC3E}">
        <p14:creationId xmlns:p14="http://schemas.microsoft.com/office/powerpoint/2010/main" val="1940901470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A04E3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prompt-eyebrow">
            <a:extLst xmlns:a="http://schemas.openxmlformats.org/drawingml/2006/main">
              <a:ext uri="{FF2B5EF4-FFF2-40B4-BE49-F238E27FC236}">
                <a16:creationId xmlns:a16="http://schemas.microsoft.com/office/drawing/2014/main" id="{EDCEDC33-0FB5-4B60-8802-BADF0E416D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990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F6D9C9"/>
                </a:solidFill>
              </a:defRPr>
            </a:pPr>
            <a:r>
              <a:rPr sz="1350" b="1" i="0">
                <a:solidFill>
                  <a:srgbClr val="F6D9C9"/>
                </a:solidFill>
              </a:rPr>
              <a:t>BEGIN WITH A CLAIM</a:t>
            </a:r>
          </a:p>
        </p:txBody>
      </p:sp>
      <p:sp>
        <p:nvSpPr>
          <p:cNvPr id="2" name="prompt">
            <a:extLst xmlns:a="http://schemas.openxmlformats.org/drawingml/2006/main">
              <a:ext uri="{FF2B5EF4-FFF2-40B4-BE49-F238E27FC236}">
                <a16:creationId xmlns:a16="http://schemas.microsoft.com/office/drawing/2014/main" id="{501312A9-3C1E-4739-8169-621B193E41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90650"/>
            <a:ext cx="10287000" cy="2952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FFFFFF"/>
                </a:solidFill>
              </a:defRPr>
            </a:pPr>
            <a:r>
              <a:rPr sz="3225" b="1" i="0">
                <a:solidFill>
                  <a:srgbClr val="FFFFFF"/>
                </a:solidFill>
              </a:rPr>
              <a:t>How can one state expand freedom and coercion at the same time?</a:t>
            </a:r>
          </a:p>
        </p:txBody>
      </p:sp>
      <p:sp>
        <p:nvSpPr>
          <p:cNvPr id="3" name="prompt-direction">
            <a:extLst xmlns:a="http://schemas.openxmlformats.org/drawingml/2006/main">
              <a:ext uri="{FF2B5EF4-FFF2-40B4-BE49-F238E27FC236}">
                <a16:creationId xmlns:a16="http://schemas.microsoft.com/office/drawing/2014/main" id="{4F4CBE95-C5F3-4F1A-9296-5A6095C889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43500"/>
            <a:ext cx="9810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FBEDE6"/>
                </a:solidFill>
              </a:defRPr>
            </a:pPr>
            <a:r>
              <a:rPr sz="1650" b="0" i="0">
                <a:solidFill>
                  <a:srgbClr val="FBEDE6"/>
                </a:solidFill>
              </a:rPr>
              <a:t>Write for one minute. Then compare the rule, assumption, or evidence behind your answer.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AE760A4E-7AEF-4495-BCF3-AADF884750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2DFFC8C3-733C-43A2-A44C-BF3D3355CC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7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B122F5C0-1E27-43D6-AB23-E9C82C1894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11 / 17</a:t>
            </a:r>
          </a:p>
        </p:txBody>
      </p:sp>
    </p:spTree>
    <p:extLst>
      <p:ext uri="{BB962C8B-B14F-4D97-AF65-F5344CB8AC3E}">
        <p14:creationId xmlns:p14="http://schemas.microsoft.com/office/powerpoint/2010/main" val="797800825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oordinates-title">
            <a:extLst xmlns:a="http://schemas.openxmlformats.org/drawingml/2006/main">
              <a:ext uri="{FF2B5EF4-FFF2-40B4-BE49-F238E27FC236}">
                <a16:creationId xmlns:a16="http://schemas.microsoft.com/office/drawing/2014/main" id="{461E7E48-5DFF-41B8-A23C-6FBE7D732C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8953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Coordinates for today</a:t>
            </a:r>
          </a:p>
        </p:txBody>
      </p:sp>
      <p:sp>
        <p:nvSpPr>
          <p:cNvPr id="2" name="rule-72-128">
            <a:extLst xmlns:a="http://schemas.openxmlformats.org/drawingml/2006/main">
              <a:ext uri="{FF2B5EF4-FFF2-40B4-BE49-F238E27FC236}">
                <a16:creationId xmlns:a16="http://schemas.microsoft.com/office/drawing/2014/main" id="{611514E3-63BD-4485-8FE6-302DA26863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0287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ordinate-number-0">
            <a:extLst xmlns:a="http://schemas.openxmlformats.org/drawingml/2006/main">
              <a:ext uri="{FF2B5EF4-FFF2-40B4-BE49-F238E27FC236}">
                <a16:creationId xmlns:a16="http://schemas.microsoft.com/office/drawing/2014/main" id="{B0F798CB-2266-48F9-97BA-57FB04A6A5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01</a:t>
            </a:r>
          </a:p>
        </p:txBody>
      </p:sp>
      <p:sp>
        <p:nvSpPr>
          <p:cNvPr id="4" name="coordinate-0">
            <a:extLst xmlns:a="http://schemas.openxmlformats.org/drawingml/2006/main">
              <a:ext uri="{FF2B5EF4-FFF2-40B4-BE49-F238E27FC236}">
                <a16:creationId xmlns:a16="http://schemas.microsoft.com/office/drawing/2014/main" id="{9D931EAC-0D0B-4853-B056-363DF4A326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1581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Dakota War</a:t>
            </a:r>
          </a:p>
        </p:txBody>
      </p:sp>
      <p:sp>
        <p:nvSpPr>
          <p:cNvPr id="5" name="rule-150-229">
            <a:extLst xmlns:a="http://schemas.openxmlformats.org/drawingml/2006/main">
              <a:ext uri="{FF2B5EF4-FFF2-40B4-BE49-F238E27FC236}">
                <a16:creationId xmlns:a16="http://schemas.microsoft.com/office/drawing/2014/main" id="{0D72DF4F-5BB7-4966-9484-4637023FCF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1812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ordinate-number-1">
            <a:extLst xmlns:a="http://schemas.openxmlformats.org/drawingml/2006/main">
              <a:ext uri="{FF2B5EF4-FFF2-40B4-BE49-F238E27FC236}">
                <a16:creationId xmlns:a16="http://schemas.microsoft.com/office/drawing/2014/main" id="{60FED432-2E39-4F1E-8BF2-383784C007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02</a:t>
            </a:r>
          </a:p>
        </p:txBody>
      </p:sp>
      <p:sp>
        <p:nvSpPr>
          <p:cNvPr id="7" name="coordinate-1">
            <a:extLst xmlns:a="http://schemas.openxmlformats.org/drawingml/2006/main">
              <a:ext uri="{FF2B5EF4-FFF2-40B4-BE49-F238E27FC236}">
                <a16:creationId xmlns:a16="http://schemas.microsoft.com/office/drawing/2014/main" id="{E6413C83-1803-46EF-AB2E-58C71DB470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4384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Long Walk</a:t>
            </a:r>
          </a:p>
        </p:txBody>
      </p:sp>
      <p:sp>
        <p:nvSpPr>
          <p:cNvPr id="8" name="rule-150-319">
            <a:extLst xmlns:a="http://schemas.openxmlformats.org/drawingml/2006/main">
              <a:ext uri="{FF2B5EF4-FFF2-40B4-BE49-F238E27FC236}">
                <a16:creationId xmlns:a16="http://schemas.microsoft.com/office/drawing/2014/main" id="{C1010820-8D6E-43FA-97C1-5473E27348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384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coordinate-number-2">
            <a:extLst xmlns:a="http://schemas.openxmlformats.org/drawingml/2006/main">
              <a:ext uri="{FF2B5EF4-FFF2-40B4-BE49-F238E27FC236}">
                <a16:creationId xmlns:a16="http://schemas.microsoft.com/office/drawing/2014/main" id="{4DA38BBD-B664-4804-BEE4-B329BDFDED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03</a:t>
            </a:r>
          </a:p>
        </p:txBody>
      </p:sp>
      <p:sp>
        <p:nvSpPr>
          <p:cNvPr id="10" name="coordinate-2">
            <a:extLst xmlns:a="http://schemas.openxmlformats.org/drawingml/2006/main">
              <a:ext uri="{FF2B5EF4-FFF2-40B4-BE49-F238E27FC236}">
                <a16:creationId xmlns:a16="http://schemas.microsoft.com/office/drawing/2014/main" id="{7ED891B7-5975-45F2-97B2-D996CAAAFF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2956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emancipation</a:t>
            </a:r>
          </a:p>
        </p:txBody>
      </p:sp>
      <p:sp>
        <p:nvSpPr>
          <p:cNvPr id="11" name="rule-150-409">
            <a:extLst xmlns:a="http://schemas.openxmlformats.org/drawingml/2006/main">
              <a:ext uri="{FF2B5EF4-FFF2-40B4-BE49-F238E27FC236}">
                <a16:creationId xmlns:a16="http://schemas.microsoft.com/office/drawing/2014/main" id="{41FF0956-23F9-4187-96EE-7D190EF733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8957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coordinate-number-3">
            <a:extLst xmlns:a="http://schemas.openxmlformats.org/drawingml/2006/main">
              <a:ext uri="{FF2B5EF4-FFF2-40B4-BE49-F238E27FC236}">
                <a16:creationId xmlns:a16="http://schemas.microsoft.com/office/drawing/2014/main" id="{DD20C752-C556-432F-A336-802D6A1E37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910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04</a:t>
            </a:r>
          </a:p>
        </p:txBody>
      </p:sp>
      <p:sp>
        <p:nvSpPr>
          <p:cNvPr id="13" name="coordinate-3">
            <a:extLst xmlns:a="http://schemas.openxmlformats.org/drawingml/2006/main">
              <a:ext uri="{FF2B5EF4-FFF2-40B4-BE49-F238E27FC236}">
                <a16:creationId xmlns:a16="http://schemas.microsoft.com/office/drawing/2014/main" id="{58E3C0A4-46C0-48AC-A680-500C45F17F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1529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continental state-building</a:t>
            </a:r>
          </a:p>
        </p:txBody>
      </p:sp>
      <p:sp>
        <p:nvSpPr>
          <p:cNvPr id="14" name="rule-150-499">
            <a:extLst xmlns:a="http://schemas.openxmlformats.org/drawingml/2006/main">
              <a:ext uri="{FF2B5EF4-FFF2-40B4-BE49-F238E27FC236}">
                <a16:creationId xmlns:a16="http://schemas.microsoft.com/office/drawing/2014/main" id="{8CFF17FF-5983-4CBB-91CA-981F2EA349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529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coordinate-number-4">
            <a:extLst xmlns:a="http://schemas.openxmlformats.org/drawingml/2006/main">
              <a:ext uri="{FF2B5EF4-FFF2-40B4-BE49-F238E27FC236}">
                <a16:creationId xmlns:a16="http://schemas.microsoft.com/office/drawing/2014/main" id="{E4835573-EC52-45DD-8244-60A221AABD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048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05</a:t>
            </a:r>
          </a:p>
        </p:txBody>
      </p:sp>
      <p:sp>
        <p:nvSpPr>
          <p:cNvPr id="16" name="coordinate-4">
            <a:extLst xmlns:a="http://schemas.openxmlformats.org/drawingml/2006/main">
              <a:ext uri="{FF2B5EF4-FFF2-40B4-BE49-F238E27FC236}">
                <a16:creationId xmlns:a16="http://schemas.microsoft.com/office/drawing/2014/main" id="{67718C21-D3A8-4DE3-834C-3A1FD54089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5010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Greater Reconstruction source comparison</a:t>
            </a:r>
          </a:p>
        </p:txBody>
      </p:sp>
      <p:sp>
        <p:nvSpPr>
          <p:cNvPr id="17" name="rule-72-666">
            <a:extLst xmlns:a="http://schemas.openxmlformats.org/drawingml/2006/main">
              <a:ext uri="{FF2B5EF4-FFF2-40B4-BE49-F238E27FC236}">
                <a16:creationId xmlns:a16="http://schemas.microsoft.com/office/drawing/2014/main" id="{049ED584-E2FC-473A-9D18-F6C17E4558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553BDA10-986E-493B-BA68-34ED4254FD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7</a:t>
            </a:r>
          </a:p>
        </p:txBody>
      </p:sp>
      <p:sp>
        <p:nvSpPr>
          <p:cNvPr id="19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AF23787A-6BE1-4039-878B-F35A8E556A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12 / 17</a:t>
            </a:r>
          </a:p>
        </p:txBody>
      </p:sp>
    </p:spTree>
    <p:extLst>
      <p:ext uri="{BB962C8B-B14F-4D97-AF65-F5344CB8AC3E}">
        <p14:creationId xmlns:p14="http://schemas.microsoft.com/office/powerpoint/2010/main" val="1755220840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17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laim-eyebrow">
            <a:extLst xmlns:a="http://schemas.openxmlformats.org/drawingml/2006/main">
              <a:ext uri="{FF2B5EF4-FFF2-40B4-BE49-F238E27FC236}">
                <a16:creationId xmlns:a16="http://schemas.microsoft.com/office/drawing/2014/main" id="{7E269C15-AD19-45E6-B1AB-3233D395AA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66750"/>
            <a:ext cx="9906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WORKING CLAIM</a:t>
            </a:r>
          </a:p>
        </p:txBody>
      </p:sp>
      <p:sp>
        <p:nvSpPr>
          <p:cNvPr id="2" name="claim">
            <a:extLst xmlns:a="http://schemas.openxmlformats.org/drawingml/2006/main">
              <a:ext uri="{FF2B5EF4-FFF2-40B4-BE49-F238E27FC236}">
                <a16:creationId xmlns:a16="http://schemas.microsoft.com/office/drawing/2014/main" id="{68A56B3E-C05F-436B-B3EB-EFCF23DA9C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3124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FFFFFF"/>
                </a:solidFill>
              </a:defRPr>
            </a:pPr>
            <a:r>
              <a:rPr sz="3150" b="1" i="0">
                <a:solidFill>
                  <a:srgbClr val="FFFFFF"/>
                </a:solidFill>
              </a:rPr>
              <a:t>Wartime emancipation and wartime Indigenous dispossession grew from the same expanding federal capacity but produced radically unequal freedoms.</a:t>
            </a:r>
          </a:p>
        </p:txBody>
      </p:sp>
      <p:sp>
        <p:nvSpPr>
          <p:cNvPr id="3" name="claim-direction">
            <a:extLst xmlns:a="http://schemas.openxmlformats.org/drawingml/2006/main">
              <a:ext uri="{FF2B5EF4-FFF2-40B4-BE49-F238E27FC236}">
                <a16:creationId xmlns:a16="http://schemas.microsoft.com/office/drawing/2014/main" id="{56ECF8B2-00A2-4C6E-AACA-59E1C8AAFB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9334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C7D0DA"/>
                </a:solidFill>
              </a:defRPr>
            </a:pPr>
            <a:r>
              <a:rPr sz="1650" b="0" i="0">
                <a:solidFill>
                  <a:srgbClr val="C7D0DA"/>
                </a:solidFill>
              </a:rPr>
              <a:t>Treat this as an interpretation to test—not a conclusion to memorize.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F66CF12D-CD75-43FA-A508-B78814AB2E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AC55635B-CBFB-47B4-A2EF-5B9EFE206D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7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E13858C9-2A05-4258-839D-DBEF2C669A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13 / 17</a:t>
            </a:r>
          </a:p>
        </p:txBody>
      </p:sp>
    </p:spTree>
    <p:extLst>
      <p:ext uri="{BB962C8B-B14F-4D97-AF65-F5344CB8AC3E}">
        <p14:creationId xmlns:p14="http://schemas.microsoft.com/office/powerpoint/2010/main" val="1028674036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vidence-title">
            <a:extLst xmlns:a="http://schemas.openxmlformats.org/drawingml/2006/main">
              <a:ext uri="{FF2B5EF4-FFF2-40B4-BE49-F238E27FC236}">
                <a16:creationId xmlns:a16="http://schemas.microsoft.com/office/drawing/2014/main" id="{C7406807-2BB8-4828-8B44-043933E85E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9810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Evidence that tests the claim</a:t>
            </a:r>
          </a:p>
        </p:txBody>
      </p:sp>
      <p:sp>
        <p:nvSpPr>
          <p:cNvPr id="2" name="rule-72-126">
            <a:extLst xmlns:a="http://schemas.openxmlformats.org/drawingml/2006/main">
              <a:ext uri="{FF2B5EF4-FFF2-40B4-BE49-F238E27FC236}">
                <a16:creationId xmlns:a16="http://schemas.microsoft.com/office/drawing/2014/main" id="{EC0A678F-B9C0-4B85-9253-2303D7E3E4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1143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evidence-number-0">
            <a:extLst xmlns:a="http://schemas.openxmlformats.org/drawingml/2006/main">
              <a:ext uri="{FF2B5EF4-FFF2-40B4-BE49-F238E27FC236}">
                <a16:creationId xmlns:a16="http://schemas.microsoft.com/office/drawing/2014/main" id="{99352759-2DB8-430D-997F-AE5249D9E9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1</a:t>
            </a:r>
          </a:p>
        </p:txBody>
      </p:sp>
      <p:sp>
        <p:nvSpPr>
          <p:cNvPr id="4" name="evidence-0">
            <a:extLst xmlns:a="http://schemas.openxmlformats.org/drawingml/2006/main">
              <a:ext uri="{FF2B5EF4-FFF2-40B4-BE49-F238E27FC236}">
                <a16:creationId xmlns:a16="http://schemas.microsoft.com/office/drawing/2014/main" id="{248327FE-EC5A-46CC-A9CB-68D081AE57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6383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The Dakota War led to mass punishment and removal.</a:t>
            </a:r>
          </a:p>
        </p:txBody>
      </p:sp>
      <p:sp>
        <p:nvSpPr>
          <p:cNvPr id="5" name="rule-158-280">
            <a:extLst xmlns:a="http://schemas.openxmlformats.org/drawingml/2006/main">
              <a:ext uri="{FF2B5EF4-FFF2-40B4-BE49-F238E27FC236}">
                <a16:creationId xmlns:a16="http://schemas.microsoft.com/office/drawing/2014/main" id="{9302AA9D-948B-4B2D-8B2C-C29A3ED8F5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66700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evidence-number-1">
            <a:extLst xmlns:a="http://schemas.openxmlformats.org/drawingml/2006/main">
              <a:ext uri="{FF2B5EF4-FFF2-40B4-BE49-F238E27FC236}">
                <a16:creationId xmlns:a16="http://schemas.microsoft.com/office/drawing/2014/main" id="{DB6AEA44-DE4F-4BF6-877E-3C31F113BF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990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2</a:t>
            </a:r>
          </a:p>
        </p:txBody>
      </p:sp>
      <p:sp>
        <p:nvSpPr>
          <p:cNvPr id="7" name="evidence-1">
            <a:extLst xmlns:a="http://schemas.openxmlformats.org/drawingml/2006/main">
              <a:ext uri="{FF2B5EF4-FFF2-40B4-BE49-F238E27FC236}">
                <a16:creationId xmlns:a16="http://schemas.microsoft.com/office/drawing/2014/main" id="{3596EFD2-EE34-4E58-B95F-E9695485C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99085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The Long Walk forced Diné people to Bosque Redondo.</a:t>
            </a:r>
          </a:p>
        </p:txBody>
      </p:sp>
      <p:sp>
        <p:nvSpPr>
          <p:cNvPr id="8" name="rule-158-422">
            <a:extLst xmlns:a="http://schemas.openxmlformats.org/drawingml/2006/main">
              <a:ext uri="{FF2B5EF4-FFF2-40B4-BE49-F238E27FC236}">
                <a16:creationId xmlns:a16="http://schemas.microsoft.com/office/drawing/2014/main" id="{5E8A0F84-F767-44B3-A275-5005E42796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evidence-number-2">
            <a:extLst xmlns:a="http://schemas.openxmlformats.org/drawingml/2006/main">
              <a:ext uri="{FF2B5EF4-FFF2-40B4-BE49-F238E27FC236}">
                <a16:creationId xmlns:a16="http://schemas.microsoft.com/office/drawing/2014/main" id="{DB4627FC-0468-46D0-8159-41DD980F70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3</a:t>
            </a:r>
          </a:p>
        </p:txBody>
      </p:sp>
      <p:sp>
        <p:nvSpPr>
          <p:cNvPr id="10" name="evidence-2">
            <a:extLst xmlns:a="http://schemas.openxmlformats.org/drawingml/2006/main">
              <a:ext uri="{FF2B5EF4-FFF2-40B4-BE49-F238E27FC236}">
                <a16:creationId xmlns:a16="http://schemas.microsoft.com/office/drawing/2014/main" id="{CD5F092F-FCA8-4BF2-BE01-C6355AA017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3434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Reconstruction altered citizenship and federal enforcement.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3B5C0C12-9376-4073-8F09-0C0BB0BD8E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F14F211E-E36D-4C45-9D87-08985E3281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7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4C2B6670-0B5C-46A4-9C8A-3E1FD5D36A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14 / 17</a:t>
            </a:r>
          </a:p>
        </p:txBody>
      </p:sp>
    </p:spTree>
    <p:extLst>
      <p:ext uri="{BB962C8B-B14F-4D97-AF65-F5344CB8AC3E}">
        <p14:creationId xmlns:p14="http://schemas.microsoft.com/office/powerpoint/2010/main" val="1534481692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source-title">
            <a:extLst xmlns:a="http://schemas.openxmlformats.org/drawingml/2006/main">
              <a:ext uri="{FF2B5EF4-FFF2-40B4-BE49-F238E27FC236}">
                <a16:creationId xmlns:a16="http://schemas.microsoft.com/office/drawing/2014/main" id="{B8E2CEC3-AAC9-4342-96B6-E85362DDC4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9525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24364B"/>
                </a:solidFill>
              </a:defRPr>
            </a:pPr>
            <a:r>
              <a:rPr sz="3000" b="1" i="0">
                <a:solidFill>
                  <a:srgbClr val="24364B"/>
                </a:solidFill>
              </a:rPr>
              <a:t>A source is not a window</a:t>
            </a:r>
          </a:p>
        </p:txBody>
      </p:sp>
      <p:sp>
        <p:nvSpPr>
          <p:cNvPr id="2" name="source-question">
            <a:extLst xmlns:a="http://schemas.openxmlformats.org/drawingml/2006/main">
              <a:ext uri="{FF2B5EF4-FFF2-40B4-BE49-F238E27FC236}">
                <a16:creationId xmlns:a16="http://schemas.microsoft.com/office/drawing/2014/main" id="{0316CAA4-AC72-4EEF-AACF-67746EF0BC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1000125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What can this source show about dakota war—and what must be corroborated elsewhere?</a:t>
            </a:r>
          </a:p>
        </p:txBody>
      </p:sp>
      <p:sp>
        <p:nvSpPr>
          <p:cNvPr id="3" name="source-label-0">
            <a:extLst xmlns:a="http://schemas.openxmlformats.org/drawingml/2006/main">
              <a:ext uri="{FF2B5EF4-FFF2-40B4-BE49-F238E27FC236}">
                <a16:creationId xmlns:a16="http://schemas.microsoft.com/office/drawing/2014/main" id="{92769347-240F-4F3E-92E5-6503E1D7BC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813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SOURCE</a:t>
            </a:r>
          </a:p>
        </p:txBody>
      </p:sp>
      <p:sp>
        <p:nvSpPr>
          <p:cNvPr id="4" name="source-move-0">
            <a:extLst xmlns:a="http://schemas.openxmlformats.org/drawingml/2006/main">
              <a:ext uri="{FF2B5EF4-FFF2-40B4-BE49-F238E27FC236}">
                <a16:creationId xmlns:a16="http://schemas.microsoft.com/office/drawing/2014/main" id="{F4133827-0C65-4A5D-BF82-AA3D1290C9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1432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Who created it—and whose authority made it legible?</a:t>
            </a:r>
          </a:p>
        </p:txBody>
      </p:sp>
      <p:sp>
        <p:nvSpPr>
          <p:cNvPr id="5" name="source-label-1">
            <a:extLst xmlns:a="http://schemas.openxmlformats.org/drawingml/2006/main">
              <a:ext uri="{FF2B5EF4-FFF2-40B4-BE49-F238E27FC236}">
                <a16:creationId xmlns:a16="http://schemas.microsoft.com/office/drawing/2014/main" id="{36361191-37A7-4D48-B2A9-A8220DF0DE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671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CONTEXT</a:t>
            </a:r>
          </a:p>
        </p:txBody>
      </p:sp>
      <p:sp>
        <p:nvSpPr>
          <p:cNvPr id="6" name="source-move-1">
            <a:extLst xmlns:a="http://schemas.openxmlformats.org/drawingml/2006/main">
              <a:ext uri="{FF2B5EF4-FFF2-40B4-BE49-F238E27FC236}">
                <a16:creationId xmlns:a16="http://schemas.microsoft.com/office/drawing/2014/main" id="{26CD267A-5E5D-4F33-A217-41B55A1EDE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8290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conditions shaped what could be recorded?</a:t>
            </a:r>
          </a:p>
        </p:txBody>
      </p:sp>
      <p:sp>
        <p:nvSpPr>
          <p:cNvPr id="7" name="source-label-2">
            <a:extLst xmlns:a="http://schemas.openxmlformats.org/drawingml/2006/main">
              <a:ext uri="{FF2B5EF4-FFF2-40B4-BE49-F238E27FC236}">
                <a16:creationId xmlns:a16="http://schemas.microsoft.com/office/drawing/2014/main" id="{A4EA8CBB-A8AA-4537-8055-05F1AA1E1E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529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PURPOSE</a:t>
            </a:r>
          </a:p>
        </p:txBody>
      </p:sp>
      <p:sp>
        <p:nvSpPr>
          <p:cNvPr id="8" name="source-move-2">
            <a:extLst xmlns:a="http://schemas.openxmlformats.org/drawingml/2006/main">
              <a:ext uri="{FF2B5EF4-FFF2-40B4-BE49-F238E27FC236}">
                <a16:creationId xmlns:a16="http://schemas.microsoft.com/office/drawing/2014/main" id="{EE50B7D2-F6C6-467C-B8AF-161FC6F71B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45148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action or belief did the source seek to produce?</a:t>
            </a:r>
          </a:p>
        </p:txBody>
      </p:sp>
      <p:sp>
        <p:nvSpPr>
          <p:cNvPr id="9" name="source-label-3">
            <a:extLst xmlns:a="http://schemas.openxmlformats.org/drawingml/2006/main">
              <a:ext uri="{FF2B5EF4-FFF2-40B4-BE49-F238E27FC236}">
                <a16:creationId xmlns:a16="http://schemas.microsoft.com/office/drawing/2014/main" id="{A44B5C7E-E3D1-4543-954C-5F0A9B4D92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CORROBORATE</a:t>
            </a:r>
          </a:p>
        </p:txBody>
      </p:sp>
      <p:sp>
        <p:nvSpPr>
          <p:cNvPr id="10" name="source-move-3">
            <a:extLst xmlns:a="http://schemas.openxmlformats.org/drawingml/2006/main">
              <a:ext uri="{FF2B5EF4-FFF2-40B4-BE49-F238E27FC236}">
                <a16:creationId xmlns:a16="http://schemas.microsoft.com/office/drawing/2014/main" id="{0985838C-8236-474C-8CB0-37274DAC1C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52006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different source would test its limits?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8C9A03FD-0B05-4DAC-BF8E-C001575808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D38406E9-E389-4BEC-A9B3-0784494468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7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F8DC9999-DC0E-405E-883E-6E37F6FD7A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15 / 17</a:t>
            </a:r>
          </a:p>
        </p:txBody>
      </p:sp>
    </p:spTree>
    <p:extLst>
      <p:ext uri="{BB962C8B-B14F-4D97-AF65-F5344CB8AC3E}">
        <p14:creationId xmlns:p14="http://schemas.microsoft.com/office/powerpoint/2010/main" val="1212277596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53604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activity-eyebrow">
            <a:extLst xmlns:a="http://schemas.openxmlformats.org/drawingml/2006/main">
              <a:ext uri="{FF2B5EF4-FFF2-40B4-BE49-F238E27FC236}">
                <a16:creationId xmlns:a16="http://schemas.microsoft.com/office/drawing/2014/main" id="{DED87AD1-8473-4679-9031-13A41853DA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28650"/>
            <a:ext cx="952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1D4AE"/>
                </a:solidFill>
              </a:defRPr>
            </a:pPr>
            <a:r>
              <a:rPr sz="1350" b="1" i="0">
                <a:solidFill>
                  <a:srgbClr val="E1D4AE"/>
                </a:solidFill>
              </a:rPr>
              <a:t>MAKE THE INTERPRETATION</a:t>
            </a:r>
          </a:p>
        </p:txBody>
      </p:sp>
      <p:sp>
        <p:nvSpPr>
          <p:cNvPr id="2" name="activity-prompt">
            <a:extLst xmlns:a="http://schemas.openxmlformats.org/drawingml/2006/main">
              <a:ext uri="{FF2B5EF4-FFF2-40B4-BE49-F238E27FC236}">
                <a16:creationId xmlns:a16="http://schemas.microsoft.com/office/drawing/2014/main" id="{66001296-CD76-4F13-B0AC-DB6F5A7C87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76350"/>
            <a:ext cx="10287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 i="0">
                <a:solidFill>
                  <a:srgbClr val="FFFFFF"/>
                </a:solidFill>
              </a:defRPr>
            </a:pPr>
            <a:r>
              <a:rPr sz="2700" b="1" i="0">
                <a:solidFill>
                  <a:srgbClr val="FFFFFF"/>
                </a:solidFill>
              </a:rPr>
              <a:t>Test one periodization against evidence from the South and West; then revise its boundaries.</a:t>
            </a:r>
          </a:p>
        </p:txBody>
      </p:sp>
      <p:sp>
        <p:nvSpPr>
          <p:cNvPr id="3" name="activity-step-1">
            <a:extLst xmlns:a="http://schemas.openxmlformats.org/drawingml/2006/main">
              <a:ext uri="{FF2B5EF4-FFF2-40B4-BE49-F238E27FC236}">
                <a16:creationId xmlns:a16="http://schemas.microsoft.com/office/drawing/2014/main" id="{F23613F7-E6F0-4C45-BBB9-ECB53D1639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4810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1  OBSERVE</a:t>
            </a:r>
          </a:p>
        </p:txBody>
      </p:sp>
      <p:sp>
        <p:nvSpPr>
          <p:cNvPr id="4" name="activity-step-2">
            <a:extLst xmlns:a="http://schemas.openxmlformats.org/drawingml/2006/main">
              <a:ext uri="{FF2B5EF4-FFF2-40B4-BE49-F238E27FC236}">
                <a16:creationId xmlns:a16="http://schemas.microsoft.com/office/drawing/2014/main" id="{43F9696B-D95B-4544-840F-F93FEB9FC1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2  TEST A CLAIM</a:t>
            </a:r>
          </a:p>
        </p:txBody>
      </p:sp>
      <p:sp>
        <p:nvSpPr>
          <p:cNvPr id="5" name="activity-step-3">
            <a:extLst xmlns:a="http://schemas.openxmlformats.org/drawingml/2006/main">
              <a:ext uri="{FF2B5EF4-FFF2-40B4-BE49-F238E27FC236}">
                <a16:creationId xmlns:a16="http://schemas.microsoft.com/office/drawing/2014/main" id="{A5143BD4-7EAD-4F4D-A14C-4B779C6089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3  RECORD A LIMIT</a:t>
            </a:r>
          </a:p>
        </p:txBody>
      </p:sp>
      <p:sp>
        <p:nvSpPr>
          <p:cNvPr id="6" name="activity-detail-1">
            <a:extLst xmlns:a="http://schemas.openxmlformats.org/drawingml/2006/main">
              <a:ext uri="{FF2B5EF4-FFF2-40B4-BE49-F238E27FC236}">
                <a16:creationId xmlns:a16="http://schemas.microsoft.com/office/drawing/2014/main" id="{37117B00-A036-41E1-8AF4-137ED72F49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2857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Observe before interpreting.</a:t>
            </a:r>
          </a:p>
        </p:txBody>
      </p:sp>
      <p:sp>
        <p:nvSpPr>
          <p:cNvPr id="7" name="activity-detail-2">
            <a:extLst xmlns:a="http://schemas.openxmlformats.org/drawingml/2006/main">
              <a:ext uri="{FF2B5EF4-FFF2-40B4-BE49-F238E27FC236}">
                <a16:creationId xmlns:a16="http://schemas.microsoft.com/office/drawing/2014/main" id="{5136E0A0-87D7-4D93-AAFF-E0383ECB72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Use specific evidence to support or revise the working claim.</a:t>
            </a:r>
          </a:p>
        </p:txBody>
      </p:sp>
      <p:sp>
        <p:nvSpPr>
          <p:cNvPr id="8" name="activity-detail-3">
            <a:extLst xmlns:a="http://schemas.openxmlformats.org/drawingml/2006/main">
              <a:ext uri="{FF2B5EF4-FFF2-40B4-BE49-F238E27FC236}">
                <a16:creationId xmlns:a16="http://schemas.microsoft.com/office/drawing/2014/main" id="{6C323133-E5B8-4869-A591-1B295515E0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Identify uncertainty, missing voices, or a source constraint.</a:t>
            </a:r>
          </a:p>
        </p:txBody>
      </p:sp>
      <p:sp>
        <p:nvSpPr>
          <p:cNvPr id="9" name="rule-72-666">
            <a:extLst xmlns:a="http://schemas.openxmlformats.org/drawingml/2006/main">
              <a:ext uri="{FF2B5EF4-FFF2-40B4-BE49-F238E27FC236}">
                <a16:creationId xmlns:a16="http://schemas.microsoft.com/office/drawing/2014/main" id="{B4A1A38C-333C-4458-8086-04B2740704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DF088D67-4497-4C81-AAB2-3FE104CF4F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7</a:t>
            </a:r>
          </a:p>
        </p:txBody>
      </p:sp>
      <p:sp>
        <p:nvSpPr>
          <p:cNvPr id="11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DA726CEC-8EEF-447C-833A-F5656DE18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16 / 17</a:t>
            </a:r>
          </a:p>
        </p:txBody>
      </p:sp>
    </p:spTree>
    <p:extLst>
      <p:ext uri="{BB962C8B-B14F-4D97-AF65-F5344CB8AC3E}">
        <p14:creationId xmlns:p14="http://schemas.microsoft.com/office/powerpoint/2010/main" val="549642343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xit-eyebrow">
            <a:extLst xmlns:a="http://schemas.openxmlformats.org/drawingml/2006/main">
              <a:ext uri="{FF2B5EF4-FFF2-40B4-BE49-F238E27FC236}">
                <a16:creationId xmlns:a16="http://schemas.microsoft.com/office/drawing/2014/main" id="{CF5AF64B-3B9D-4B43-BEBC-43916B3DCC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933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EXIT: REVISE THE OPENING</a:t>
            </a:r>
          </a:p>
        </p:txBody>
      </p:sp>
      <p:sp>
        <p:nvSpPr>
          <p:cNvPr id="2" name="exit-question">
            <a:extLst xmlns:a="http://schemas.openxmlformats.org/drawingml/2006/main">
              <a:ext uri="{FF2B5EF4-FFF2-40B4-BE49-F238E27FC236}">
                <a16:creationId xmlns:a16="http://schemas.microsoft.com/office/drawing/2014/main" id="{B1D9B10E-35E9-40A5-8AB4-FDDE5D5726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2457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24364B"/>
                </a:solidFill>
              </a:defRPr>
            </a:pPr>
            <a:r>
              <a:rPr sz="3150" b="1" i="0">
                <a:solidFill>
                  <a:srgbClr val="24364B"/>
                </a:solidFill>
              </a:rPr>
              <a:t>What evidence most strongly supports—or limits—the idea of Greater Reconstruction?</a:t>
            </a:r>
          </a:p>
        </p:txBody>
      </p:sp>
      <p:sp>
        <p:nvSpPr>
          <p:cNvPr id="3" name="rule-72-474">
            <a:extLst xmlns:a="http://schemas.openxmlformats.org/drawingml/2006/main">
              <a:ext uri="{FF2B5EF4-FFF2-40B4-BE49-F238E27FC236}">
                <a16:creationId xmlns:a16="http://schemas.microsoft.com/office/drawing/2014/main" id="{F8B06892-75BE-45B5-9851-29201191AC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14850"/>
            <a:ext cx="14287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exit-direction">
            <a:extLst xmlns:a="http://schemas.openxmlformats.org/drawingml/2006/main">
              <a:ext uri="{FF2B5EF4-FFF2-40B4-BE49-F238E27FC236}">
                <a16:creationId xmlns:a16="http://schemas.microsoft.com/office/drawing/2014/main" id="{B5449FAE-749D-47AA-8BDF-A4BA2FA3AB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3395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Use one piece of evidence. Name one remaining uncertainty.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1C581DD9-8000-41E7-9E9C-88885A21B7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BC8C37AC-339D-48DA-A945-4EEE6C7A57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7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0B0F99A4-AA13-44DF-8B04-E8158DF6A4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17 / 17</a:t>
            </a:r>
          </a:p>
        </p:txBody>
      </p:sp>
    </p:spTree>
    <p:extLst>
      <p:ext uri="{BB962C8B-B14F-4D97-AF65-F5344CB8AC3E}">
        <p14:creationId xmlns:p14="http://schemas.microsoft.com/office/powerpoint/2010/main" val="16425696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meeting-date">
            <a:extLst xmlns:a="http://schemas.openxmlformats.org/drawingml/2006/main">
              <a:ext uri="{FF2B5EF4-FFF2-40B4-BE49-F238E27FC236}">
                <a16:creationId xmlns:a16="http://schemas.microsoft.com/office/drawing/2014/main" id="{525B6681-8EDA-4DE0-824E-5502E3DE44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1028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TUESDAY  ·  OCTOBER 6, 2026</a:t>
            </a:r>
          </a:p>
        </p:txBody>
      </p:sp>
      <p:sp>
        <p:nvSpPr>
          <p:cNvPr id="2" name="meeting-plan">
            <a:extLst xmlns:a="http://schemas.openxmlformats.org/drawingml/2006/main">
              <a:ext uri="{FF2B5EF4-FFF2-40B4-BE49-F238E27FC236}">
                <a16:creationId xmlns:a16="http://schemas.microsoft.com/office/drawing/2014/main" id="{A8A91F20-DA27-4F37-B2DA-A0F41D2112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24364B"/>
                </a:solidFill>
              </a:defRPr>
            </a:pPr>
            <a:r>
              <a:rPr sz="3225" b="1" i="0">
                <a:solidFill>
                  <a:srgbClr val="24364B"/>
                </a:solidFill>
              </a:rPr>
              <a:t>Civil War in Missouri, Indian Territory, New Mexico, and the Pacific.</a:t>
            </a:r>
          </a:p>
        </p:txBody>
      </p:sp>
      <p:sp>
        <p:nvSpPr>
          <p:cNvPr id="3" name="rule-72-358">
            <a:extLst xmlns:a="http://schemas.openxmlformats.org/drawingml/2006/main">
              <a:ext uri="{FF2B5EF4-FFF2-40B4-BE49-F238E27FC236}">
                <a16:creationId xmlns:a16="http://schemas.microsoft.com/office/drawing/2014/main" id="{64970695-FC8A-46DD-9809-8B9BED11E1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09950"/>
            <a:ext cx="14097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meeting-inquiry">
            <a:extLst xmlns:a="http://schemas.openxmlformats.org/drawingml/2006/main">
              <a:ext uri="{FF2B5EF4-FFF2-40B4-BE49-F238E27FC236}">
                <a16:creationId xmlns:a16="http://schemas.microsoft.com/office/drawing/2014/main" id="{22D498DD-6CCB-4BF3-A73B-C9A43A71FA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29050"/>
            <a:ext cx="98107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How did the Civil War extend into the West, and whose freedom did wartime state-building secure?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4921556E-3F86-4232-A0FC-32D485A04B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B222B506-7174-4058-8D73-78F1716465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7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04F1492B-A608-4F3B-996D-BB3A3BA7B9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2 / 17</a:t>
            </a:r>
          </a:p>
        </p:txBody>
      </p:sp>
    </p:spTree>
    <p:extLst>
      <p:ext uri="{BB962C8B-B14F-4D97-AF65-F5344CB8AC3E}">
        <p14:creationId xmlns:p14="http://schemas.microsoft.com/office/powerpoint/2010/main" val="55543290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A04E3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prompt-eyebrow">
            <a:extLst xmlns:a="http://schemas.openxmlformats.org/drawingml/2006/main">
              <a:ext uri="{FF2B5EF4-FFF2-40B4-BE49-F238E27FC236}">
                <a16:creationId xmlns:a16="http://schemas.microsoft.com/office/drawing/2014/main" id="{CEF853D8-83FE-4DBF-B998-F6C686ACDA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990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F6D9C9"/>
                </a:solidFill>
              </a:defRPr>
            </a:pPr>
            <a:r>
              <a:rPr sz="1350" b="1" i="0">
                <a:solidFill>
                  <a:srgbClr val="F6D9C9"/>
                </a:solidFill>
              </a:rPr>
              <a:t>BEGIN WITH A CLAIM</a:t>
            </a:r>
          </a:p>
        </p:txBody>
      </p:sp>
      <p:sp>
        <p:nvSpPr>
          <p:cNvPr id="2" name="prompt">
            <a:extLst xmlns:a="http://schemas.openxmlformats.org/drawingml/2006/main">
              <a:ext uri="{FF2B5EF4-FFF2-40B4-BE49-F238E27FC236}">
                <a16:creationId xmlns:a16="http://schemas.microsoft.com/office/drawing/2014/main" id="{77CD15A2-1BF3-4C97-BD62-76B31E0F2F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90650"/>
            <a:ext cx="10287000" cy="2952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FFFFFF"/>
                </a:solidFill>
              </a:defRPr>
            </a:pPr>
            <a:r>
              <a:rPr sz="3225" b="1" i="0">
                <a:solidFill>
                  <a:srgbClr val="FFFFFF"/>
                </a:solidFill>
              </a:rPr>
              <a:t>What changes when the Civil War map extends beyond the eastern battlefields?</a:t>
            </a:r>
          </a:p>
        </p:txBody>
      </p:sp>
      <p:sp>
        <p:nvSpPr>
          <p:cNvPr id="3" name="prompt-direction">
            <a:extLst xmlns:a="http://schemas.openxmlformats.org/drawingml/2006/main">
              <a:ext uri="{FF2B5EF4-FFF2-40B4-BE49-F238E27FC236}">
                <a16:creationId xmlns:a16="http://schemas.microsoft.com/office/drawing/2014/main" id="{0C74901A-C4A1-42DE-B3C6-DBCAFAAB27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43500"/>
            <a:ext cx="9810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FBEDE6"/>
                </a:solidFill>
              </a:defRPr>
            </a:pPr>
            <a:r>
              <a:rPr sz="1650" b="0" i="0">
                <a:solidFill>
                  <a:srgbClr val="FBEDE6"/>
                </a:solidFill>
              </a:rPr>
              <a:t>Write for one minute. Then compare the rule, assumption, or evidence behind your answer.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164545F7-C344-4CBF-A4E7-A64A8514C8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17080D40-E1E6-4CAB-8B8B-1D1970DB98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7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A97F22CB-9B45-46B3-9F5F-4A7BAD87F3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3 / 17</a:t>
            </a:r>
          </a:p>
        </p:txBody>
      </p:sp>
    </p:spTree>
    <p:extLst>
      <p:ext uri="{BB962C8B-B14F-4D97-AF65-F5344CB8AC3E}">
        <p14:creationId xmlns:p14="http://schemas.microsoft.com/office/powerpoint/2010/main" val="191527318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oordinates-title">
            <a:extLst xmlns:a="http://schemas.openxmlformats.org/drawingml/2006/main">
              <a:ext uri="{FF2B5EF4-FFF2-40B4-BE49-F238E27FC236}">
                <a16:creationId xmlns:a16="http://schemas.microsoft.com/office/drawing/2014/main" id="{C24922E6-3AFA-42EB-ACF2-5724006E6A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8953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Coordinates for today</a:t>
            </a:r>
          </a:p>
        </p:txBody>
      </p:sp>
      <p:sp>
        <p:nvSpPr>
          <p:cNvPr id="2" name="rule-72-128">
            <a:extLst xmlns:a="http://schemas.openxmlformats.org/drawingml/2006/main">
              <a:ext uri="{FF2B5EF4-FFF2-40B4-BE49-F238E27FC236}">
                <a16:creationId xmlns:a16="http://schemas.microsoft.com/office/drawing/2014/main" id="{E155FDC9-467E-4843-BA7E-66BA21A922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0287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ordinate-number-0">
            <a:extLst xmlns:a="http://schemas.openxmlformats.org/drawingml/2006/main">
              <a:ext uri="{FF2B5EF4-FFF2-40B4-BE49-F238E27FC236}">
                <a16:creationId xmlns:a16="http://schemas.microsoft.com/office/drawing/2014/main" id="{B154783B-7042-4E29-868C-CE2B966F8B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01</a:t>
            </a:r>
          </a:p>
        </p:txBody>
      </p:sp>
      <p:sp>
        <p:nvSpPr>
          <p:cNvPr id="4" name="coordinate-0">
            <a:extLst xmlns:a="http://schemas.openxmlformats.org/drawingml/2006/main">
              <a:ext uri="{FF2B5EF4-FFF2-40B4-BE49-F238E27FC236}">
                <a16:creationId xmlns:a16="http://schemas.microsoft.com/office/drawing/2014/main" id="{0C10908F-C885-47FE-B8C7-8B600BC494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1581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Civil War in Missouri</a:t>
            </a:r>
          </a:p>
        </p:txBody>
      </p:sp>
      <p:sp>
        <p:nvSpPr>
          <p:cNvPr id="5" name="rule-150-229">
            <a:extLst xmlns:a="http://schemas.openxmlformats.org/drawingml/2006/main">
              <a:ext uri="{FF2B5EF4-FFF2-40B4-BE49-F238E27FC236}">
                <a16:creationId xmlns:a16="http://schemas.microsoft.com/office/drawing/2014/main" id="{5CEDC7AB-4386-4386-941E-DE05B41EA2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1812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ordinate-number-1">
            <a:extLst xmlns:a="http://schemas.openxmlformats.org/drawingml/2006/main">
              <a:ext uri="{FF2B5EF4-FFF2-40B4-BE49-F238E27FC236}">
                <a16:creationId xmlns:a16="http://schemas.microsoft.com/office/drawing/2014/main" id="{3690D62C-97C3-4EA7-A7F1-72E7E26F90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02</a:t>
            </a:r>
          </a:p>
        </p:txBody>
      </p:sp>
      <p:sp>
        <p:nvSpPr>
          <p:cNvPr id="7" name="coordinate-1">
            <a:extLst xmlns:a="http://schemas.openxmlformats.org/drawingml/2006/main">
              <a:ext uri="{FF2B5EF4-FFF2-40B4-BE49-F238E27FC236}">
                <a16:creationId xmlns:a16="http://schemas.microsoft.com/office/drawing/2014/main" id="{5AE22081-49B5-4026-BFA0-B899EE1EB9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4384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Indian Territory</a:t>
            </a:r>
          </a:p>
        </p:txBody>
      </p:sp>
      <p:sp>
        <p:nvSpPr>
          <p:cNvPr id="8" name="rule-150-319">
            <a:extLst xmlns:a="http://schemas.openxmlformats.org/drawingml/2006/main">
              <a:ext uri="{FF2B5EF4-FFF2-40B4-BE49-F238E27FC236}">
                <a16:creationId xmlns:a16="http://schemas.microsoft.com/office/drawing/2014/main" id="{B23A6895-2354-4339-8E09-18D9BA7459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384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coordinate-number-2">
            <a:extLst xmlns:a="http://schemas.openxmlformats.org/drawingml/2006/main">
              <a:ext uri="{FF2B5EF4-FFF2-40B4-BE49-F238E27FC236}">
                <a16:creationId xmlns:a16="http://schemas.microsoft.com/office/drawing/2014/main" id="{26F5A9E4-03B9-4D6D-A39A-D1A3F44233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03</a:t>
            </a:r>
          </a:p>
        </p:txBody>
      </p:sp>
      <p:sp>
        <p:nvSpPr>
          <p:cNvPr id="10" name="coordinate-2">
            <a:extLst xmlns:a="http://schemas.openxmlformats.org/drawingml/2006/main">
              <a:ext uri="{FF2B5EF4-FFF2-40B4-BE49-F238E27FC236}">
                <a16:creationId xmlns:a16="http://schemas.microsoft.com/office/drawing/2014/main" id="{08A03186-1566-4C92-8F51-16F99C9619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2956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New Mexico</a:t>
            </a:r>
          </a:p>
        </p:txBody>
      </p:sp>
      <p:sp>
        <p:nvSpPr>
          <p:cNvPr id="11" name="rule-150-409">
            <a:extLst xmlns:a="http://schemas.openxmlformats.org/drawingml/2006/main">
              <a:ext uri="{FF2B5EF4-FFF2-40B4-BE49-F238E27FC236}">
                <a16:creationId xmlns:a16="http://schemas.microsoft.com/office/drawing/2014/main" id="{0E6769AE-5803-400F-91D0-FC3DC7575C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8957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coordinate-number-3">
            <a:extLst xmlns:a="http://schemas.openxmlformats.org/drawingml/2006/main">
              <a:ext uri="{FF2B5EF4-FFF2-40B4-BE49-F238E27FC236}">
                <a16:creationId xmlns:a16="http://schemas.microsoft.com/office/drawing/2014/main" id="{0C56A687-2DCF-4ED8-AD57-0B6D8CEE8D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910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04</a:t>
            </a:r>
          </a:p>
        </p:txBody>
      </p:sp>
      <p:sp>
        <p:nvSpPr>
          <p:cNvPr id="13" name="coordinate-3">
            <a:extLst xmlns:a="http://schemas.openxmlformats.org/drawingml/2006/main">
              <a:ext uri="{FF2B5EF4-FFF2-40B4-BE49-F238E27FC236}">
                <a16:creationId xmlns:a16="http://schemas.microsoft.com/office/drawing/2014/main" id="{3F49117A-DB61-4B1F-8691-21E4FE5C44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1529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the Pacific</a:t>
            </a:r>
          </a:p>
        </p:txBody>
      </p:sp>
      <p:sp>
        <p:nvSpPr>
          <p:cNvPr id="1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21BC38A6-0FF8-4594-9573-07321DE07A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78A52716-A2EC-4E60-AF3C-9551BC088B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7</a:t>
            </a:r>
          </a:p>
        </p:txBody>
      </p:sp>
      <p:sp>
        <p:nvSpPr>
          <p:cNvPr id="1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5BB84505-BDC6-443E-837A-660369730B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4 / 17</a:t>
            </a:r>
          </a:p>
        </p:txBody>
      </p:sp>
    </p:spTree>
    <p:extLst>
      <p:ext uri="{BB962C8B-B14F-4D97-AF65-F5344CB8AC3E}">
        <p14:creationId xmlns:p14="http://schemas.microsoft.com/office/powerpoint/2010/main" val="165453629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17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laim-eyebrow">
            <a:extLst xmlns:a="http://schemas.openxmlformats.org/drawingml/2006/main">
              <a:ext uri="{FF2B5EF4-FFF2-40B4-BE49-F238E27FC236}">
                <a16:creationId xmlns:a16="http://schemas.microsoft.com/office/drawing/2014/main" id="{F72F55D3-46D0-471C-82A1-58B88818E2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66750"/>
            <a:ext cx="9906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WORKING CLAIM</a:t>
            </a:r>
          </a:p>
        </p:txBody>
      </p:sp>
      <p:sp>
        <p:nvSpPr>
          <p:cNvPr id="2" name="claim">
            <a:extLst xmlns:a="http://schemas.openxmlformats.org/drawingml/2006/main">
              <a:ext uri="{FF2B5EF4-FFF2-40B4-BE49-F238E27FC236}">
                <a16:creationId xmlns:a16="http://schemas.microsoft.com/office/drawing/2014/main" id="{919D25F9-5490-4E84-8FAD-EB485AA25D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3124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FFFFFF"/>
                </a:solidFill>
              </a:defRPr>
            </a:pPr>
            <a:r>
              <a:rPr sz="3150" b="1" i="0">
                <a:solidFill>
                  <a:srgbClr val="FFFFFF"/>
                </a:solidFill>
              </a:rPr>
              <a:t>The Civil War was continental: conflict in Missouri, Indian Territory, New Mexico, and the Pacific shaped the Union’s reach and Native futures.</a:t>
            </a:r>
          </a:p>
        </p:txBody>
      </p:sp>
      <p:sp>
        <p:nvSpPr>
          <p:cNvPr id="3" name="claim-direction">
            <a:extLst xmlns:a="http://schemas.openxmlformats.org/drawingml/2006/main">
              <a:ext uri="{FF2B5EF4-FFF2-40B4-BE49-F238E27FC236}">
                <a16:creationId xmlns:a16="http://schemas.microsoft.com/office/drawing/2014/main" id="{CDC51A7F-F19B-4676-A597-5F2BE83210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9334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C7D0DA"/>
                </a:solidFill>
              </a:defRPr>
            </a:pPr>
            <a:r>
              <a:rPr sz="1650" b="0" i="0">
                <a:solidFill>
                  <a:srgbClr val="C7D0DA"/>
                </a:solidFill>
              </a:rPr>
              <a:t>Treat this as an interpretation to test—not a conclusion to memorize.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2AE2DDC2-DF8C-43C0-AFB3-0F642F614B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9A157970-1C2A-4EB8-93DA-F2816CE689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7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E22C1C47-5948-41EE-BF01-351653E9AA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5 / 17</a:t>
            </a:r>
          </a:p>
        </p:txBody>
      </p:sp>
    </p:spTree>
    <p:extLst>
      <p:ext uri="{BB962C8B-B14F-4D97-AF65-F5344CB8AC3E}">
        <p14:creationId xmlns:p14="http://schemas.microsoft.com/office/powerpoint/2010/main" val="894669899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vidence-title">
            <a:extLst xmlns:a="http://schemas.openxmlformats.org/drawingml/2006/main">
              <a:ext uri="{FF2B5EF4-FFF2-40B4-BE49-F238E27FC236}">
                <a16:creationId xmlns:a16="http://schemas.microsoft.com/office/drawing/2014/main" id="{6C20AE0E-E262-40E3-87F7-945F01EEAA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9810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Evidence that tests the claim</a:t>
            </a:r>
          </a:p>
        </p:txBody>
      </p:sp>
      <p:sp>
        <p:nvSpPr>
          <p:cNvPr id="2" name="rule-72-126">
            <a:extLst xmlns:a="http://schemas.openxmlformats.org/drawingml/2006/main">
              <a:ext uri="{FF2B5EF4-FFF2-40B4-BE49-F238E27FC236}">
                <a16:creationId xmlns:a16="http://schemas.microsoft.com/office/drawing/2014/main" id="{D20270FB-4FD3-4EAD-874A-4D003E0A92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1143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evidence-number-0">
            <a:extLst xmlns:a="http://schemas.openxmlformats.org/drawingml/2006/main">
              <a:ext uri="{FF2B5EF4-FFF2-40B4-BE49-F238E27FC236}">
                <a16:creationId xmlns:a16="http://schemas.microsoft.com/office/drawing/2014/main" id="{FF352D95-FA98-4F1F-B3AC-303AFADBC8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1</a:t>
            </a:r>
          </a:p>
        </p:txBody>
      </p:sp>
      <p:sp>
        <p:nvSpPr>
          <p:cNvPr id="4" name="evidence-0">
            <a:extLst xmlns:a="http://schemas.openxmlformats.org/drawingml/2006/main">
              <a:ext uri="{FF2B5EF4-FFF2-40B4-BE49-F238E27FC236}">
                <a16:creationId xmlns:a16="http://schemas.microsoft.com/office/drawing/2014/main" id="{D3580202-7FC4-4BC4-8541-D1111286DA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6383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Guerrilla war blurred civilian and military boundaries.</a:t>
            </a:r>
          </a:p>
        </p:txBody>
      </p:sp>
      <p:sp>
        <p:nvSpPr>
          <p:cNvPr id="5" name="rule-158-280">
            <a:extLst xmlns:a="http://schemas.openxmlformats.org/drawingml/2006/main">
              <a:ext uri="{FF2B5EF4-FFF2-40B4-BE49-F238E27FC236}">
                <a16:creationId xmlns:a16="http://schemas.microsoft.com/office/drawing/2014/main" id="{99B1A97A-BD3A-4548-9414-2679382CB2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66700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evidence-number-1">
            <a:extLst xmlns:a="http://schemas.openxmlformats.org/drawingml/2006/main">
              <a:ext uri="{FF2B5EF4-FFF2-40B4-BE49-F238E27FC236}">
                <a16:creationId xmlns:a16="http://schemas.microsoft.com/office/drawing/2014/main" id="{6D856194-FF68-4543-AD69-5AE61E927D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990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2</a:t>
            </a:r>
          </a:p>
        </p:txBody>
      </p:sp>
      <p:sp>
        <p:nvSpPr>
          <p:cNvPr id="7" name="evidence-1">
            <a:extLst xmlns:a="http://schemas.openxmlformats.org/drawingml/2006/main">
              <a:ext uri="{FF2B5EF4-FFF2-40B4-BE49-F238E27FC236}">
                <a16:creationId xmlns:a16="http://schemas.microsoft.com/office/drawing/2014/main" id="{35DD743D-9244-41D8-AD3A-589E232B71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99085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Native nations faced internal divisions and competing alliances.</a:t>
            </a:r>
          </a:p>
        </p:txBody>
      </p:sp>
      <p:sp>
        <p:nvSpPr>
          <p:cNvPr id="8" name="rule-158-422">
            <a:extLst xmlns:a="http://schemas.openxmlformats.org/drawingml/2006/main">
              <a:ext uri="{FF2B5EF4-FFF2-40B4-BE49-F238E27FC236}">
                <a16:creationId xmlns:a16="http://schemas.microsoft.com/office/drawing/2014/main" id="{B6502CF2-0E35-48C9-8B1E-EBDD3880E9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evidence-number-2">
            <a:extLst xmlns:a="http://schemas.openxmlformats.org/drawingml/2006/main">
              <a:ext uri="{FF2B5EF4-FFF2-40B4-BE49-F238E27FC236}">
                <a16:creationId xmlns:a16="http://schemas.microsoft.com/office/drawing/2014/main" id="{A9CE5E82-818A-4E04-B39D-FEFE17E556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3</a:t>
            </a:r>
          </a:p>
        </p:txBody>
      </p:sp>
      <p:sp>
        <p:nvSpPr>
          <p:cNvPr id="10" name="evidence-2">
            <a:extLst xmlns:a="http://schemas.openxmlformats.org/drawingml/2006/main">
              <a:ext uri="{FF2B5EF4-FFF2-40B4-BE49-F238E27FC236}">
                <a16:creationId xmlns:a16="http://schemas.microsoft.com/office/drawing/2014/main" id="{BB657E00-ACD2-4F8B-B373-09979F08FA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3434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Western campaigns secured routes, resources, and federal authority.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E6D81B1B-44C4-4539-8ED6-368D92A204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D3EC0260-4AC3-46F4-8EE1-7C6AF46D2B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7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9F4EA618-E416-49F7-AE8A-5ABECC0AD8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6 / 17</a:t>
            </a:r>
          </a:p>
        </p:txBody>
      </p:sp>
    </p:spTree>
    <p:extLst>
      <p:ext uri="{BB962C8B-B14F-4D97-AF65-F5344CB8AC3E}">
        <p14:creationId xmlns:p14="http://schemas.microsoft.com/office/powerpoint/2010/main" val="826403788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source-title">
            <a:extLst xmlns:a="http://schemas.openxmlformats.org/drawingml/2006/main">
              <a:ext uri="{FF2B5EF4-FFF2-40B4-BE49-F238E27FC236}">
                <a16:creationId xmlns:a16="http://schemas.microsoft.com/office/drawing/2014/main" id="{63FBA042-90DC-47CF-A38A-C4BC8A0D99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9525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24364B"/>
                </a:solidFill>
              </a:defRPr>
            </a:pPr>
            <a:r>
              <a:rPr sz="3000" b="1" i="0">
                <a:solidFill>
                  <a:srgbClr val="24364B"/>
                </a:solidFill>
              </a:rPr>
              <a:t>A source is not a window</a:t>
            </a:r>
          </a:p>
        </p:txBody>
      </p:sp>
      <p:sp>
        <p:nvSpPr>
          <p:cNvPr id="2" name="source-question">
            <a:extLst xmlns:a="http://schemas.openxmlformats.org/drawingml/2006/main">
              <a:ext uri="{FF2B5EF4-FFF2-40B4-BE49-F238E27FC236}">
                <a16:creationId xmlns:a16="http://schemas.microsoft.com/office/drawing/2014/main" id="{F77879CF-9CCB-46C5-B516-D1591A821F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1000125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What can this source show about civil war in missouri—and what must be corroborated elsewhere?</a:t>
            </a:r>
          </a:p>
        </p:txBody>
      </p:sp>
      <p:sp>
        <p:nvSpPr>
          <p:cNvPr id="3" name="source-label-0">
            <a:extLst xmlns:a="http://schemas.openxmlformats.org/drawingml/2006/main">
              <a:ext uri="{FF2B5EF4-FFF2-40B4-BE49-F238E27FC236}">
                <a16:creationId xmlns:a16="http://schemas.microsoft.com/office/drawing/2014/main" id="{491956DF-27BD-4028-B565-036A206CB5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813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SOURCE</a:t>
            </a:r>
          </a:p>
        </p:txBody>
      </p:sp>
      <p:sp>
        <p:nvSpPr>
          <p:cNvPr id="4" name="source-move-0">
            <a:extLst xmlns:a="http://schemas.openxmlformats.org/drawingml/2006/main">
              <a:ext uri="{FF2B5EF4-FFF2-40B4-BE49-F238E27FC236}">
                <a16:creationId xmlns:a16="http://schemas.microsoft.com/office/drawing/2014/main" id="{DA58902D-CBFE-4D2C-A3D7-D285AA43CE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1432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Who created it—and whose authority made it legible?</a:t>
            </a:r>
          </a:p>
        </p:txBody>
      </p:sp>
      <p:sp>
        <p:nvSpPr>
          <p:cNvPr id="5" name="source-label-1">
            <a:extLst xmlns:a="http://schemas.openxmlformats.org/drawingml/2006/main">
              <a:ext uri="{FF2B5EF4-FFF2-40B4-BE49-F238E27FC236}">
                <a16:creationId xmlns:a16="http://schemas.microsoft.com/office/drawing/2014/main" id="{FA406F85-A728-4029-A2E1-41C8564FD7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671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CONTEXT</a:t>
            </a:r>
          </a:p>
        </p:txBody>
      </p:sp>
      <p:sp>
        <p:nvSpPr>
          <p:cNvPr id="6" name="source-move-1">
            <a:extLst xmlns:a="http://schemas.openxmlformats.org/drawingml/2006/main">
              <a:ext uri="{FF2B5EF4-FFF2-40B4-BE49-F238E27FC236}">
                <a16:creationId xmlns:a16="http://schemas.microsoft.com/office/drawing/2014/main" id="{8DA8E388-7A71-4CB0-83D2-18E7C30BE5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8290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conditions shaped what could be recorded?</a:t>
            </a:r>
          </a:p>
        </p:txBody>
      </p:sp>
      <p:sp>
        <p:nvSpPr>
          <p:cNvPr id="7" name="source-label-2">
            <a:extLst xmlns:a="http://schemas.openxmlformats.org/drawingml/2006/main">
              <a:ext uri="{FF2B5EF4-FFF2-40B4-BE49-F238E27FC236}">
                <a16:creationId xmlns:a16="http://schemas.microsoft.com/office/drawing/2014/main" id="{E54AF004-0FB2-40C8-8626-5C882D581B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529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PURPOSE</a:t>
            </a:r>
          </a:p>
        </p:txBody>
      </p:sp>
      <p:sp>
        <p:nvSpPr>
          <p:cNvPr id="8" name="source-move-2">
            <a:extLst xmlns:a="http://schemas.openxmlformats.org/drawingml/2006/main">
              <a:ext uri="{FF2B5EF4-FFF2-40B4-BE49-F238E27FC236}">
                <a16:creationId xmlns:a16="http://schemas.microsoft.com/office/drawing/2014/main" id="{5824D27F-68B2-4100-9E09-9FC6DCAEF0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45148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action or belief did the source seek to produce?</a:t>
            </a:r>
          </a:p>
        </p:txBody>
      </p:sp>
      <p:sp>
        <p:nvSpPr>
          <p:cNvPr id="9" name="source-label-3">
            <a:extLst xmlns:a="http://schemas.openxmlformats.org/drawingml/2006/main">
              <a:ext uri="{FF2B5EF4-FFF2-40B4-BE49-F238E27FC236}">
                <a16:creationId xmlns:a16="http://schemas.microsoft.com/office/drawing/2014/main" id="{074A21E7-F59B-4A6D-8B1F-27BE6FECB7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CORROBORATE</a:t>
            </a:r>
          </a:p>
        </p:txBody>
      </p:sp>
      <p:sp>
        <p:nvSpPr>
          <p:cNvPr id="10" name="source-move-3">
            <a:extLst xmlns:a="http://schemas.openxmlformats.org/drawingml/2006/main">
              <a:ext uri="{FF2B5EF4-FFF2-40B4-BE49-F238E27FC236}">
                <a16:creationId xmlns:a16="http://schemas.microsoft.com/office/drawing/2014/main" id="{B098C88F-D03E-4A2F-904C-22707C7F1B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52006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different source would test its limits?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574B5C4F-CDF5-4C20-B62E-A218E05573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8DB945C1-6001-427C-9F00-89929EB4C4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7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3DFBAE5D-7C38-422F-A76F-239DC7D0C9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7 / 17</a:t>
            </a:r>
          </a:p>
        </p:txBody>
      </p:sp>
    </p:spTree>
    <p:extLst>
      <p:ext uri="{BB962C8B-B14F-4D97-AF65-F5344CB8AC3E}">
        <p14:creationId xmlns:p14="http://schemas.microsoft.com/office/powerpoint/2010/main" val="1399322542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53604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activity-eyebrow">
            <a:extLst xmlns:a="http://schemas.openxmlformats.org/drawingml/2006/main">
              <a:ext uri="{FF2B5EF4-FFF2-40B4-BE49-F238E27FC236}">
                <a16:creationId xmlns:a16="http://schemas.microsoft.com/office/drawing/2014/main" id="{B5332EA5-41CF-4ED1-8C60-0A53F8284B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28650"/>
            <a:ext cx="952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1D4AE"/>
                </a:solidFill>
              </a:defRPr>
            </a:pPr>
            <a:r>
              <a:rPr sz="1350" b="1" i="0">
                <a:solidFill>
                  <a:srgbClr val="E1D4AE"/>
                </a:solidFill>
              </a:rPr>
              <a:t>MAKE THE INTERPRETATION</a:t>
            </a:r>
          </a:p>
        </p:txBody>
      </p:sp>
      <p:sp>
        <p:nvSpPr>
          <p:cNvPr id="2" name="activity-prompt">
            <a:extLst xmlns:a="http://schemas.openxmlformats.org/drawingml/2006/main">
              <a:ext uri="{FF2B5EF4-FFF2-40B4-BE49-F238E27FC236}">
                <a16:creationId xmlns:a16="http://schemas.microsoft.com/office/drawing/2014/main" id="{67C94FA6-EAD5-4605-BA57-9E46C6CB0C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76350"/>
            <a:ext cx="10287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 i="0">
                <a:solidFill>
                  <a:srgbClr val="FFFFFF"/>
                </a:solidFill>
              </a:defRPr>
            </a:pPr>
            <a:r>
              <a:rPr sz="2700" b="1" i="0">
                <a:solidFill>
                  <a:srgbClr val="FFFFFF"/>
                </a:solidFill>
              </a:rPr>
              <a:t>Place western conflicts on a national war map and label what each reveals about state capacity.</a:t>
            </a:r>
          </a:p>
        </p:txBody>
      </p:sp>
      <p:sp>
        <p:nvSpPr>
          <p:cNvPr id="3" name="activity-step-1">
            <a:extLst xmlns:a="http://schemas.openxmlformats.org/drawingml/2006/main">
              <a:ext uri="{FF2B5EF4-FFF2-40B4-BE49-F238E27FC236}">
                <a16:creationId xmlns:a16="http://schemas.microsoft.com/office/drawing/2014/main" id="{7DCDF141-6EAA-461F-9AC6-C1DE78CBC2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4810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1  OBSERVE</a:t>
            </a:r>
          </a:p>
        </p:txBody>
      </p:sp>
      <p:sp>
        <p:nvSpPr>
          <p:cNvPr id="4" name="activity-step-2">
            <a:extLst xmlns:a="http://schemas.openxmlformats.org/drawingml/2006/main">
              <a:ext uri="{FF2B5EF4-FFF2-40B4-BE49-F238E27FC236}">
                <a16:creationId xmlns:a16="http://schemas.microsoft.com/office/drawing/2014/main" id="{DB692B1F-EBB1-48E2-AFA4-0596B098E0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2  TEST A CLAIM</a:t>
            </a:r>
          </a:p>
        </p:txBody>
      </p:sp>
      <p:sp>
        <p:nvSpPr>
          <p:cNvPr id="5" name="activity-step-3">
            <a:extLst xmlns:a="http://schemas.openxmlformats.org/drawingml/2006/main">
              <a:ext uri="{FF2B5EF4-FFF2-40B4-BE49-F238E27FC236}">
                <a16:creationId xmlns:a16="http://schemas.microsoft.com/office/drawing/2014/main" id="{A3FEE6D5-8AC2-4E94-AFC4-03601C226A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3  RECORD A LIMIT</a:t>
            </a:r>
          </a:p>
        </p:txBody>
      </p:sp>
      <p:sp>
        <p:nvSpPr>
          <p:cNvPr id="6" name="activity-detail-1">
            <a:extLst xmlns:a="http://schemas.openxmlformats.org/drawingml/2006/main">
              <a:ext uri="{FF2B5EF4-FFF2-40B4-BE49-F238E27FC236}">
                <a16:creationId xmlns:a16="http://schemas.microsoft.com/office/drawing/2014/main" id="{48CC3AFF-A885-4EF6-8A20-8776241B5E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2857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Observe before interpreting.</a:t>
            </a:r>
          </a:p>
        </p:txBody>
      </p:sp>
      <p:sp>
        <p:nvSpPr>
          <p:cNvPr id="7" name="activity-detail-2">
            <a:extLst xmlns:a="http://schemas.openxmlformats.org/drawingml/2006/main">
              <a:ext uri="{FF2B5EF4-FFF2-40B4-BE49-F238E27FC236}">
                <a16:creationId xmlns:a16="http://schemas.microsoft.com/office/drawing/2014/main" id="{F73BCF7E-89BC-4336-A185-4F3891663B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Use specific evidence to support or revise the working claim.</a:t>
            </a:r>
          </a:p>
        </p:txBody>
      </p:sp>
      <p:sp>
        <p:nvSpPr>
          <p:cNvPr id="8" name="activity-detail-3">
            <a:extLst xmlns:a="http://schemas.openxmlformats.org/drawingml/2006/main">
              <a:ext uri="{FF2B5EF4-FFF2-40B4-BE49-F238E27FC236}">
                <a16:creationId xmlns:a16="http://schemas.microsoft.com/office/drawing/2014/main" id="{19E74E0E-C311-4997-8F65-6654290271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Identify uncertainty, missing voices, or a source constraint.</a:t>
            </a:r>
          </a:p>
        </p:txBody>
      </p:sp>
      <p:sp>
        <p:nvSpPr>
          <p:cNvPr id="9" name="rule-72-666">
            <a:extLst xmlns:a="http://schemas.openxmlformats.org/drawingml/2006/main">
              <a:ext uri="{FF2B5EF4-FFF2-40B4-BE49-F238E27FC236}">
                <a16:creationId xmlns:a16="http://schemas.microsoft.com/office/drawing/2014/main" id="{AE1EF9C9-AB02-499B-8043-DA25FE069B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7B57F354-4502-49EC-870D-B254F08F5C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7</a:t>
            </a:r>
          </a:p>
        </p:txBody>
      </p:sp>
      <p:sp>
        <p:nvSpPr>
          <p:cNvPr id="11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3E022F30-BD74-44BB-B294-ED1CC01971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8 / 17</a:t>
            </a:r>
          </a:p>
        </p:txBody>
      </p:sp>
    </p:spTree>
    <p:extLst>
      <p:ext uri="{BB962C8B-B14F-4D97-AF65-F5344CB8AC3E}">
        <p14:creationId xmlns:p14="http://schemas.microsoft.com/office/powerpoint/2010/main" val="1021471933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xit-eyebrow">
            <a:extLst xmlns:a="http://schemas.openxmlformats.org/drawingml/2006/main">
              <a:ext uri="{FF2B5EF4-FFF2-40B4-BE49-F238E27FC236}">
                <a16:creationId xmlns:a16="http://schemas.microsoft.com/office/drawing/2014/main" id="{43175862-BBA1-4D00-90B3-6026F4491F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933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EXIT: REVISE THE OPENING</a:t>
            </a:r>
          </a:p>
        </p:txBody>
      </p:sp>
      <p:sp>
        <p:nvSpPr>
          <p:cNvPr id="2" name="exit-question">
            <a:extLst xmlns:a="http://schemas.openxmlformats.org/drawingml/2006/main">
              <a:ext uri="{FF2B5EF4-FFF2-40B4-BE49-F238E27FC236}">
                <a16:creationId xmlns:a16="http://schemas.microsoft.com/office/drawing/2014/main" id="{9D833A71-B2F4-4006-8574-EBCAE51974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2457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24364B"/>
                </a:solidFill>
              </a:defRPr>
            </a:pPr>
            <a:r>
              <a:rPr sz="3150" b="1" i="0">
                <a:solidFill>
                  <a:srgbClr val="24364B"/>
                </a:solidFill>
              </a:rPr>
              <a:t>Which western theater most complicates a Union-versus-Confederacy narrative?</a:t>
            </a:r>
          </a:p>
        </p:txBody>
      </p:sp>
      <p:sp>
        <p:nvSpPr>
          <p:cNvPr id="3" name="rule-72-474">
            <a:extLst xmlns:a="http://schemas.openxmlformats.org/drawingml/2006/main">
              <a:ext uri="{FF2B5EF4-FFF2-40B4-BE49-F238E27FC236}">
                <a16:creationId xmlns:a16="http://schemas.microsoft.com/office/drawing/2014/main" id="{61B593FC-790E-4307-901C-46130D1ED2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14850"/>
            <a:ext cx="14287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exit-direction">
            <a:extLst xmlns:a="http://schemas.openxmlformats.org/drawingml/2006/main">
              <a:ext uri="{FF2B5EF4-FFF2-40B4-BE49-F238E27FC236}">
                <a16:creationId xmlns:a16="http://schemas.microsoft.com/office/drawing/2014/main" id="{7476F992-ECC7-459D-A9E1-04199126C2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3395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Use one piece of evidence. Name one remaining uncertainty.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631C3094-FF0A-49F9-8106-2F8F8D750D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9238B2C7-2168-4AFA-939B-464DA1D406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7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FEA22F5E-1CF2-47DD-81C2-F70662AB98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9 / 17</a:t>
            </a:r>
          </a:p>
        </p:txBody>
      </p:sp>
    </p:spTree>
    <p:extLst>
      <p:ext uri="{BB962C8B-B14F-4D97-AF65-F5344CB8AC3E}">
        <p14:creationId xmlns:p14="http://schemas.microsoft.com/office/powerpoint/2010/main" val="162361270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2026-08-05T21:47:32.7830000Z</dcterms:created>
  <dcterms:modified xsi:type="dcterms:W3CDTF">2026-08-05T21:47:32.7830000Z</dcterms:modified>
</coreProperties>
</file>