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12324da5952d4c55" /><Relationship Type="http://schemas.openxmlformats.org/officeDocument/2006/relationships/extended-properties" Target="/docProps/app.xml" Id="Ra8b4a846b5104430" /><Relationship Type="http://schemas.openxmlformats.org/officeDocument/2006/relationships/officeDocument" Target="/ppt/presentation.xml" Id="Rb2e4e851c55646fe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df6a79c8256240c1"/>
  </p:sldMasterIdLst>
  <p:notesMasterIdLst>
    <p:notesMasterId xmlns:r="http://schemas.openxmlformats.org/officeDocument/2006/relationships" r:id="R86c77b08318f43c0"/>
  </p:notesMasterIdLst>
  <p:sldIdLst>
    <p:sldId xmlns:r="http://schemas.openxmlformats.org/officeDocument/2006/relationships" id="256" r:id="R81ee9e8ec1cd4e9a"/>
    <p:sldId xmlns:r="http://schemas.openxmlformats.org/officeDocument/2006/relationships" id="257" r:id="Ra7ab25c11f1f492b"/>
    <p:sldId xmlns:r="http://schemas.openxmlformats.org/officeDocument/2006/relationships" id="258" r:id="Rb5e97b2bf1f24014"/>
    <p:sldId xmlns:r="http://schemas.openxmlformats.org/officeDocument/2006/relationships" id="259" r:id="Rc59d0de64b5e4a3d"/>
    <p:sldId xmlns:r="http://schemas.openxmlformats.org/officeDocument/2006/relationships" id="260" r:id="R4b036e9c62c94c66"/>
    <p:sldId xmlns:r="http://schemas.openxmlformats.org/officeDocument/2006/relationships" id="261" r:id="Re2767436e00d4292"/>
    <p:sldId xmlns:r="http://schemas.openxmlformats.org/officeDocument/2006/relationships" id="262" r:id="R68266ea6a6094cca"/>
    <p:sldId xmlns:r="http://schemas.openxmlformats.org/officeDocument/2006/relationships" id="263" r:id="R690f9b5f1d85479e"/>
    <p:sldId xmlns:r="http://schemas.openxmlformats.org/officeDocument/2006/relationships" id="264" r:id="Ra71066a352af420f"/>
    <p:sldId xmlns:r="http://schemas.openxmlformats.org/officeDocument/2006/relationships" id="265" r:id="Rb1ca667c13bf4b1e"/>
    <p:sldId xmlns:r="http://schemas.openxmlformats.org/officeDocument/2006/relationships" id="266" r:id="Re661ab314e4e4b79"/>
    <p:sldId xmlns:r="http://schemas.openxmlformats.org/officeDocument/2006/relationships" id="267" r:id="R023ef4ff23f64e4e"/>
    <p:sldId xmlns:r="http://schemas.openxmlformats.org/officeDocument/2006/relationships" id="268" r:id="Rf6b42e2d1a0744d3"/>
    <p:sldId xmlns:r="http://schemas.openxmlformats.org/officeDocument/2006/relationships" id="269" r:id="R8f31bbe3409b46b3"/>
    <p:sldId xmlns:r="http://schemas.openxmlformats.org/officeDocument/2006/relationships" id="270" r:id="R4f62a7e95fb8401b"/>
    <p:sldId xmlns:r="http://schemas.openxmlformats.org/officeDocument/2006/relationships" id="271" r:id="R7487f1ce0a074850"/>
    <p:sldId xmlns:r="http://schemas.openxmlformats.org/officeDocument/2006/relationships" id="272" r:id="Rb60ff31414f346fb"/>
  </p:sldIdLst>
  <p:sldSz cx="12192000" cy="6858000"/>
  <p:notesSz cx="6858000" cy="9144000"/>
  <p:defaultTextStyle>
    <a:defPPr xmlns:a="http://schemas.openxmlformats.org/drawingml/2006/main">
      <a:defRPr lang="en-US"/>
    </a:defPPr>
    <a:lvl1pPr xmlns:a="http://schemas.openxmlformats.org/drawingml/2006/main" marL="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1pPr>
    <a:lvl2pPr xmlns:a="http://schemas.openxmlformats.org/drawingml/2006/main" marL="457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2pPr>
    <a:lvl3pPr xmlns:a="http://schemas.openxmlformats.org/drawingml/2006/main" marL="914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3pPr>
    <a:lvl4pPr xmlns:a="http://schemas.openxmlformats.org/drawingml/2006/main" marL="1371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4pPr>
    <a:lvl5pPr xmlns:a="http://schemas.openxmlformats.org/drawingml/2006/main" marL="18288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5pPr>
    <a:lvl6pPr xmlns:a="http://schemas.openxmlformats.org/drawingml/2006/main" marL="22860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6pPr>
    <a:lvl7pPr xmlns:a="http://schemas.openxmlformats.org/drawingml/2006/main" marL="2743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7pPr>
    <a:lvl8pPr xmlns:a="http://schemas.openxmlformats.org/drawingml/2006/main" marL="3200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8pPr>
    <a:lvl9pPr xmlns:a="http://schemas.openxmlformats.org/drawingml/2006/main" marL="3657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eef69a313c3c420d" /><Relationship Type="http://schemas.openxmlformats.org/officeDocument/2006/relationships/slideMaster" Target="/ppt/slideMasters/slideMaster1.xml" Id="Rdf6a79c8256240c1" /><Relationship Type="http://schemas.openxmlformats.org/officeDocument/2006/relationships/notesMaster" Target="/ppt/notesMasters/notesMaster1.xml" Id="R86c77b08318f43c0" /><Relationship Type="http://schemas.openxmlformats.org/officeDocument/2006/relationships/presProps" Target="/ppt/presProps.xml" Id="R115b8c426a054747" /><Relationship Type="http://schemas.openxmlformats.org/officeDocument/2006/relationships/tableStyles" Target="/ppt/tableStyles.xml" Id="R7da150eac0ec45c8" /><Relationship Type="http://schemas.openxmlformats.org/officeDocument/2006/relationships/slide" Target="/ppt/slides/slide1.xml" Id="R81ee9e8ec1cd4e9a" /><Relationship Type="http://schemas.openxmlformats.org/officeDocument/2006/relationships/slide" Target="/ppt/slides/slide2.xml" Id="Ra7ab25c11f1f492b" /><Relationship Type="http://schemas.openxmlformats.org/officeDocument/2006/relationships/slide" Target="/ppt/slides/slide3.xml" Id="Rb5e97b2bf1f24014" /><Relationship Type="http://schemas.openxmlformats.org/officeDocument/2006/relationships/slide" Target="/ppt/slides/slide4.xml" Id="Rc59d0de64b5e4a3d" /><Relationship Type="http://schemas.openxmlformats.org/officeDocument/2006/relationships/slide" Target="/ppt/slides/slide5.xml" Id="R4b036e9c62c94c66" /><Relationship Type="http://schemas.openxmlformats.org/officeDocument/2006/relationships/slide" Target="/ppt/slides/slide6.xml" Id="Re2767436e00d4292" /><Relationship Type="http://schemas.openxmlformats.org/officeDocument/2006/relationships/slide" Target="/ppt/slides/slide7.xml" Id="R68266ea6a6094cca" /><Relationship Type="http://schemas.openxmlformats.org/officeDocument/2006/relationships/slide" Target="/ppt/slides/slide8.xml" Id="R690f9b5f1d85479e" /><Relationship Type="http://schemas.openxmlformats.org/officeDocument/2006/relationships/slide" Target="/ppt/slides/slide9.xml" Id="Ra71066a352af420f" /><Relationship Type="http://schemas.openxmlformats.org/officeDocument/2006/relationships/slide" Target="/ppt/slides/slide10.xml" Id="Rb1ca667c13bf4b1e" /><Relationship Type="http://schemas.openxmlformats.org/officeDocument/2006/relationships/slide" Target="/ppt/slides/slide11.xml" Id="Re661ab314e4e4b79" /><Relationship Type="http://schemas.openxmlformats.org/officeDocument/2006/relationships/slide" Target="/ppt/slides/slide12.xml" Id="R023ef4ff23f64e4e" /><Relationship Type="http://schemas.openxmlformats.org/officeDocument/2006/relationships/slide" Target="/ppt/slides/slide13.xml" Id="Rf6b42e2d1a0744d3" /><Relationship Type="http://schemas.openxmlformats.org/officeDocument/2006/relationships/slide" Target="/ppt/slides/slide14.xml" Id="R8f31bbe3409b46b3" /><Relationship Type="http://schemas.openxmlformats.org/officeDocument/2006/relationships/slide" Target="/ppt/slides/slide15.xml" Id="R4f62a7e95fb8401b" /><Relationship Type="http://schemas.openxmlformats.org/officeDocument/2006/relationships/slide" Target="/ppt/slides/slide16.xml" Id="R7487f1ce0a074850" /><Relationship Type="http://schemas.openxmlformats.org/officeDocument/2006/relationships/slide" Target="/ppt/slides/slide17.xml" Id="Rb60ff31414f346fb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3f5af4b4bc2f400e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a945ae77464d4f2d" /><Relationship Type="http://schemas.openxmlformats.org/officeDocument/2006/relationships/notesMaster" Target="/ppt/notesMasters/notesMaster1.xml" Id="R3db10f7d0d8b44cc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b0977fff418446e6" /><Relationship Type="http://schemas.openxmlformats.org/officeDocument/2006/relationships/notesMaster" Target="/ppt/notesMasters/notesMaster1.xml" Id="R052c04108f1d49b0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9f66af4b60104032" /><Relationship Type="http://schemas.openxmlformats.org/officeDocument/2006/relationships/notesMaster" Target="/ppt/notesMasters/notesMaster1.xml" Id="R6dd5e1a47ae54f56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2f31e8b7d8ee4c33" /><Relationship Type="http://schemas.openxmlformats.org/officeDocument/2006/relationships/notesMaster" Target="/ppt/notesMasters/notesMaster1.xml" Id="R62cb333982504c62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29ed54acb82d4fcb" /><Relationship Type="http://schemas.openxmlformats.org/officeDocument/2006/relationships/notesMaster" Target="/ppt/notesMasters/notesMaster1.xml" Id="Ra568f80c9c7d49b7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9bb5447436ac43c9" /><Relationship Type="http://schemas.openxmlformats.org/officeDocument/2006/relationships/notesMaster" Target="/ppt/notesMasters/notesMaster1.xml" Id="R468e9cee1a184ee2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6b5da07d93a04ef8" /><Relationship Type="http://schemas.openxmlformats.org/officeDocument/2006/relationships/notesMaster" Target="/ppt/notesMasters/notesMaster1.xml" Id="R560d6f7b8ce74069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0fcb14073cf74b90" /><Relationship Type="http://schemas.openxmlformats.org/officeDocument/2006/relationships/notesMaster" Target="/ppt/notesMasters/notesMaster1.xml" Id="Rf6d96541e6b84cba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7b4398cfd9e446eb" /><Relationship Type="http://schemas.openxmlformats.org/officeDocument/2006/relationships/notesMaster" Target="/ppt/notesMasters/notesMaster1.xml" Id="R9233e13aa6a943e1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9041f6b718ad4ea8" /><Relationship Type="http://schemas.openxmlformats.org/officeDocument/2006/relationships/notesMaster" Target="/ppt/notesMasters/notesMaster1.xml" Id="Rcaa5b52de0ea4208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8c0f186b37dc403c" /><Relationship Type="http://schemas.openxmlformats.org/officeDocument/2006/relationships/notesMaster" Target="/ppt/notesMasters/notesMaster1.xml" Id="Rda5fddd113894874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5574bf3ce7734d1d" /><Relationship Type="http://schemas.openxmlformats.org/officeDocument/2006/relationships/notesMaster" Target="/ppt/notesMasters/notesMaster1.xml" Id="Rc9ad3fda4e12461f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d90bc8089ce84b4f" /><Relationship Type="http://schemas.openxmlformats.org/officeDocument/2006/relationships/notesMaster" Target="/ppt/notesMasters/notesMaster1.xml" Id="Rc1105b7116194bc7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9cdbc7d3940d4d23" /><Relationship Type="http://schemas.openxmlformats.org/officeDocument/2006/relationships/notesMaster" Target="/ppt/notesMasters/notesMaster1.xml" Id="R7164574267eb435f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205be5d4f19b4a59" /><Relationship Type="http://schemas.openxmlformats.org/officeDocument/2006/relationships/notesMaster" Target="/ppt/notesMasters/notesMaster1.xml" Id="R8f97577d16214f3c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15bd3067142b4f29" /><Relationship Type="http://schemas.openxmlformats.org/officeDocument/2006/relationships/notesMaster" Target="/ppt/notesMasters/notesMaster1.xml" Id="R7f7b7f5a92f34287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fae37be1642d4f31" /><Relationship Type="http://schemas.openxmlformats.org/officeDocument/2006/relationships/notesMaster" Target="/ppt/notesMasters/notesMaster1.xml" Id="Rd379b8b1e3784151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Frame the week's central inquiry and make the scholarship lens explicit.</a:t>
            </a:r>
          </a:p>
          <a:p xmlns:a="http://schemas.openxmlformats.org/drawingml/2006/main">
            <a:r>
              <a:t>Suggested timing: 2 minutes</a:t>
            </a:r>
          </a:p>
          <a:p xmlns:a="http://schemas.openxmlformats.org/drawingml/2006/main">
            <a:r>
              <a:t>Presenter guidance: Preview the 2 meeting sequence without summarizing the week's answer. Connect the inquiry to the course question about power, place, and memory.</a:t>
            </a:r>
          </a:p>
          <a:p xmlns:a="http://schemas.openxmlformats.org/drawingml/2006/main">
            <a:r>
              <a:t>Anticipated student thinking: Students should be able to name the week's historical problem and recognize that the reading supplies an interpretation to test.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https://www.hup.harvard.edu/books/9780674244825</a:t>
            </a:r>
          </a:p>
          <a:p xmlns:a="http://schemas.openxmlformats.org/drawingml/2006/main">
            <a:r>
              <a:t>- https://www.loc.gov/collections/chronicling-america/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Orient students to the day's problem and its place in the weekly inquiry.</a:t>
            </a:r>
          </a:p>
          <a:p xmlns:a="http://schemas.openxmlformats.org/drawingml/2006/main">
            <a:r>
              <a:t>Suggested timing: 2 minutes</a:t>
            </a:r>
          </a:p>
          <a:p xmlns:a="http://schemas.openxmlformats.org/drawingml/2006/main">
            <a:r>
              <a:t>Presenter guidance: Name the meeting's problem, identify the evidence students will handle, and avoid resolving the inquiry before the opening prompt.</a:t>
            </a:r>
          </a:p>
          <a:p xmlns:a="http://schemas.openxmlformats.org/drawingml/2006/main">
            <a:r>
              <a:t>Anticipated student thinking: Students should connect the meeting topic to the weekly question and recall the previous meeting's unresolved issue.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https://www.hup.harvard.edu/books/9780674244825</a:t>
            </a:r>
          </a:p>
          <a:p xmlns:a="http://schemas.openxmlformats.org/drawingml/2006/main">
            <a:r>
              <a:t>- https://www.loc.gov/collections/chronicling-america/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Elicit an initial interpretation that can be revised through evidence.</a:t>
            </a:r>
          </a:p>
          <a:p xmlns:a="http://schemas.openxmlformats.org/drawingml/2006/main">
            <a:r>
              <a:t>Suggested timing: 7 minutes</a:t>
            </a:r>
          </a:p>
          <a:p xmlns:a="http://schemas.openxmlformats.org/drawingml/2006/main">
            <a:r>
              <a:t>Presenter guidance: Give silent writing time before discussion. Ask two students to explain the reasoning behind different answers; record the contrast without declaring a winner.</a:t>
            </a:r>
          </a:p>
          <a:p xmlns:a="http://schemas.openxmlformats.org/drawingml/2006/main">
            <a:r>
              <a:t>Anticipated student thinking: Listen for unstated spatial, national, racial, environmental, or legal assumptions. Preserve contrasting answers for the exit comparison.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https://www.hup.harvard.edu/books/9780674244825</a:t>
            </a:r>
          </a:p>
          <a:p xmlns:a="http://schemas.openxmlformats.org/drawingml/2006/main">
            <a:r>
              <a:t>- https://www.loc.gov/collections/chronicling-america/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Supply the minimum vocabulary and orientation needed for the lecture and source work.</a:t>
            </a:r>
          </a:p>
          <a:p xmlns:a="http://schemas.openxmlformats.org/drawingml/2006/main">
            <a:r>
              <a:t>Suggested timing: 7 minutes</a:t>
            </a:r>
          </a:p>
          <a:p xmlns:a="http://schemas.openxmlformats.org/drawingml/2006/main">
            <a:r>
              <a:t>Presenter guidance: Define terms through the day's case rather than as a glossary. Ask students which term names an actor, institution, process, or analytical category.</a:t>
            </a:r>
          </a:p>
          <a:p xmlns:a="http://schemas.openxmlformats.org/drawingml/2006/main">
            <a:r>
              <a:t>Anticipated student thinking: Students may treat analytical categories as neutral descriptions; return to how each term organizes evidence and power.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https://www.hup.harvard.edu/books/9780674244825</a:t>
            </a:r>
          </a:p>
          <a:p xmlns:a="http://schemas.openxmlformats.org/drawingml/2006/main">
            <a:r>
              <a:t>- https://www.loc.gov/collections/chronicling-america/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State the lecture's interpretive argument in a form students can test against evidence.</a:t>
            </a:r>
          </a:p>
          <a:p xmlns:a="http://schemas.openxmlformats.org/drawingml/2006/main">
            <a:r>
              <a:t>Suggested timing: 8 minutes</a:t>
            </a:r>
          </a:p>
          <a:p xmlns:a="http://schemas.openxmlformats.org/drawingml/2006/main">
            <a:r>
              <a:t>Presenter guidance: Unpack the claim one clause at a time. Identify the causal language and contrast it with a simpler textbook narrative.</a:t>
            </a:r>
          </a:p>
          <a:p xmlns:a="http://schemas.openxmlformats.org/drawingml/2006/main">
            <a:r>
              <a:t>Anticipated student thinking: Students should be able to distinguish the claim from a topic statement and identify which evidence would strengthen or weaken it.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https://www.hup.harvard.edu/books/9780674244825</a:t>
            </a:r>
          </a:p>
          <a:p xmlns:a="http://schemas.openxmlformats.org/drawingml/2006/main">
            <a:r>
              <a:t>- https://www.loc.gov/collections/chronicling-america/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Develop the working claim with three distinct bodies of evidence.</a:t>
            </a:r>
          </a:p>
          <a:p xmlns:a="http://schemas.openxmlformats.org/drawingml/2006/main">
            <a:r>
              <a:t>Suggested timing: 10 minutes</a:t>
            </a:r>
          </a:p>
          <a:p xmlns:a="http://schemas.openxmlformats.org/drawingml/2006/main">
            <a:r>
              <a:t>Presenter guidance: For each point, identify the actor, institution, or relationship that produced the evidence. Pause after the second point and ask which one most changes the opening answer.</a:t>
            </a:r>
          </a:p>
          <a:p xmlns:a="http://schemas.openxmlformats.org/drawingml/2006/main">
            <a:r>
              <a:t>Anticipated student thinking: Students should connect each evidence point to a specific clause in the working claim rather than treating the list as background information.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https://www.hup.harvard.edu/books/9780674244825</a:t>
            </a:r>
          </a:p>
          <a:p xmlns:a="http://schemas.openxmlformats.org/drawingml/2006/main">
            <a:r>
              <a:t>- https://www.loc.gov/collections/chronicling-america/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Prepare students to source and corroborate the primary evidence displayed or distributed in class.</a:t>
            </a:r>
          </a:p>
          <a:p xmlns:a="http://schemas.openxmlformats.org/drawingml/2006/main">
            <a:r>
              <a:t>Suggested timing: 12 minutes</a:t>
            </a:r>
          </a:p>
          <a:p xmlns:a="http://schemas.openxmlformats.org/drawingml/2006/main">
            <a:r>
              <a:t>Presenter guidance: Display or distribute the item-level course source connected to the meeting. Require observation, source, context, purpose, and corroboration in that order.</a:t>
            </a:r>
          </a:p>
          <a:p xmlns:a="http://schemas.openxmlformats.org/drawingml/2006/main">
            <a:r>
              <a:t>Anticipated student thinking: Students may jump directly to content. Redirect them to provenance and audience before evaluating factual claims.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https://www.hup.harvard.edu/books/9780674244825</a:t>
            </a:r>
          </a:p>
          <a:p xmlns:a="http://schemas.openxmlformats.org/drawingml/2006/main">
            <a:r>
              <a:t>- https://www.loc.gov/collections/chronicling-america/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Move students from receiving the lecture claim to constructing and qualifying an interpretation.</a:t>
            </a:r>
          </a:p>
          <a:p xmlns:a="http://schemas.openxmlformats.org/drawingml/2006/main">
            <a:r>
              <a:t>Suggested timing: 10 minutes</a:t>
            </a:r>
          </a:p>
          <a:p xmlns:a="http://schemas.openxmlformats.org/drawingml/2006/main">
            <a:r>
              <a:t>Presenter guidance: Use pairs or groups of three. Ask each group to produce one evidence-based claim and one explicit limitation. Invite contrasting claims before summarizing.</a:t>
            </a:r>
          </a:p>
          <a:p xmlns:a="http://schemas.openxmlformats.org/drawingml/2006/main">
            <a:r>
              <a:t>Anticipated student thinking: A strong response cites a specific source feature, explains its relevance, and names uncertainty without abandoning interpretation.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https://www.hup.harvard.edu/books/9780674244825</a:t>
            </a:r>
          </a:p>
          <a:p xmlns:a="http://schemas.openxmlformats.org/drawingml/2006/main">
            <a:r>
              <a:t>- https://www.loc.gov/collections/chronicling-america/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Collect an independent, evidence-based revision of the opening interpretation.</a:t>
            </a:r>
          </a:p>
          <a:p xmlns:a="http://schemas.openxmlformats.org/drawingml/2006/main">
            <a:r>
              <a:t>Suggested timing: 4 minutes, with approximately 15 minutes of discussion, questions, and transition flexibility across the 75-minute meeting</a:t>
            </a:r>
          </a:p>
          <a:p xmlns:a="http://schemas.openxmlformats.org/drawingml/2006/main">
            <a:r>
              <a:t>Presenter guidance: Collect or photograph responses. Compare them with the opening prompt during the next meeting; do not supply a model response before students write.</a:t>
            </a:r>
          </a:p>
          <a:p xmlns:a="http://schemas.openxmlformats.org/drawingml/2006/main">
            <a:r>
              <a:t>Anticipated student thinking: A successful response makes a claim, cites evidence from the meeting, and names a remaining limit or question.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https://www.hup.harvard.edu/books/9780674244825</a:t>
            </a:r>
          </a:p>
          <a:p xmlns:a="http://schemas.openxmlformats.org/drawingml/2006/main">
            <a:r>
              <a:t>- https://www.loc.gov/collections/chronicling-america/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Orient students to the day's problem and its place in the weekly inquiry.</a:t>
            </a:r>
          </a:p>
          <a:p xmlns:a="http://schemas.openxmlformats.org/drawingml/2006/main">
            <a:r>
              <a:t>Suggested timing: 2 minutes</a:t>
            </a:r>
          </a:p>
          <a:p xmlns:a="http://schemas.openxmlformats.org/drawingml/2006/main">
            <a:r>
              <a:t>Presenter guidance: Name the meeting's problem, identify the evidence students will handle, and avoid resolving the inquiry before the opening prompt.</a:t>
            </a:r>
          </a:p>
          <a:p xmlns:a="http://schemas.openxmlformats.org/drawingml/2006/main">
            <a:r>
              <a:t>Anticipated student thinking: Students should connect the meeting topic to the weekly question and recall the previous meeting's unresolved issue.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https://www.hup.harvard.edu/books/9780674244825</a:t>
            </a:r>
          </a:p>
          <a:p xmlns:a="http://schemas.openxmlformats.org/drawingml/2006/main">
            <a:r>
              <a:t>- https://www.loc.gov/collections/chronicling-america/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Elicit an initial interpretation that can be revised through evidence.</a:t>
            </a:r>
          </a:p>
          <a:p xmlns:a="http://schemas.openxmlformats.org/drawingml/2006/main">
            <a:r>
              <a:t>Suggested timing: 7 minutes</a:t>
            </a:r>
          </a:p>
          <a:p xmlns:a="http://schemas.openxmlformats.org/drawingml/2006/main">
            <a:r>
              <a:t>Presenter guidance: Give silent writing time before discussion. Ask two students to explain the reasoning behind different answers; record the contrast without declaring a winner.</a:t>
            </a:r>
          </a:p>
          <a:p xmlns:a="http://schemas.openxmlformats.org/drawingml/2006/main">
            <a:r>
              <a:t>Anticipated student thinking: Listen for unstated spatial, national, racial, environmental, or legal assumptions. Preserve contrasting answers for the exit comparison.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https://www.hup.harvard.edu/books/9780674244825</a:t>
            </a:r>
          </a:p>
          <a:p xmlns:a="http://schemas.openxmlformats.org/drawingml/2006/main">
            <a:r>
              <a:t>- https://www.loc.gov/collections/chronicling-america/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Supply the minimum vocabulary and orientation needed for the lecture and source work.</a:t>
            </a:r>
          </a:p>
          <a:p xmlns:a="http://schemas.openxmlformats.org/drawingml/2006/main">
            <a:r>
              <a:t>Suggested timing: 7 minutes</a:t>
            </a:r>
          </a:p>
          <a:p xmlns:a="http://schemas.openxmlformats.org/drawingml/2006/main">
            <a:r>
              <a:t>Presenter guidance: Define terms through the day's case rather than as a glossary. Ask students which term names an actor, institution, process, or analytical category.</a:t>
            </a:r>
          </a:p>
          <a:p xmlns:a="http://schemas.openxmlformats.org/drawingml/2006/main">
            <a:r>
              <a:t>Anticipated student thinking: Students may treat analytical categories as neutral descriptions; return to how each term organizes evidence and power.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https://www.hup.harvard.edu/books/9780674244825</a:t>
            </a:r>
          </a:p>
          <a:p xmlns:a="http://schemas.openxmlformats.org/drawingml/2006/main">
            <a:r>
              <a:t>- https://www.loc.gov/collections/chronicling-america/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State the lecture's interpretive argument in a form students can test against evidence.</a:t>
            </a:r>
          </a:p>
          <a:p xmlns:a="http://schemas.openxmlformats.org/drawingml/2006/main">
            <a:r>
              <a:t>Suggested timing: 8 minutes</a:t>
            </a:r>
          </a:p>
          <a:p xmlns:a="http://schemas.openxmlformats.org/drawingml/2006/main">
            <a:r>
              <a:t>Presenter guidance: Unpack the claim one clause at a time. Identify the causal language and contrast it with a simpler textbook narrative.</a:t>
            </a:r>
          </a:p>
          <a:p xmlns:a="http://schemas.openxmlformats.org/drawingml/2006/main">
            <a:r>
              <a:t>Anticipated student thinking: Students should be able to distinguish the claim from a topic statement and identify which evidence would strengthen or weaken it.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https://www.hup.harvard.edu/books/9780674244825</a:t>
            </a:r>
          </a:p>
          <a:p xmlns:a="http://schemas.openxmlformats.org/drawingml/2006/main">
            <a:r>
              <a:t>- https://www.loc.gov/collections/chronicling-america/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Develop the working claim with three distinct bodies of evidence.</a:t>
            </a:r>
          </a:p>
          <a:p xmlns:a="http://schemas.openxmlformats.org/drawingml/2006/main">
            <a:r>
              <a:t>Suggested timing: 10 minutes</a:t>
            </a:r>
          </a:p>
          <a:p xmlns:a="http://schemas.openxmlformats.org/drawingml/2006/main">
            <a:r>
              <a:t>Presenter guidance: For each point, identify the actor, institution, or relationship that produced the evidence. Pause after the second point and ask which one most changes the opening answer.</a:t>
            </a:r>
          </a:p>
          <a:p xmlns:a="http://schemas.openxmlformats.org/drawingml/2006/main">
            <a:r>
              <a:t>Anticipated student thinking: Students should connect each evidence point to a specific clause in the working claim rather than treating the list as background information.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https://www.hup.harvard.edu/books/9780674244825</a:t>
            </a:r>
          </a:p>
          <a:p xmlns:a="http://schemas.openxmlformats.org/drawingml/2006/main">
            <a:r>
              <a:t>- https://www.loc.gov/collections/chronicling-america/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Prepare students to source and corroborate the primary evidence displayed or distributed in class.</a:t>
            </a:r>
          </a:p>
          <a:p xmlns:a="http://schemas.openxmlformats.org/drawingml/2006/main">
            <a:r>
              <a:t>Suggested timing: 12 minutes</a:t>
            </a:r>
          </a:p>
          <a:p xmlns:a="http://schemas.openxmlformats.org/drawingml/2006/main">
            <a:r>
              <a:t>Presenter guidance: Display or distribute the item-level course source connected to the meeting. Require observation, source, context, purpose, and corroboration in that order.</a:t>
            </a:r>
          </a:p>
          <a:p xmlns:a="http://schemas.openxmlformats.org/drawingml/2006/main">
            <a:r>
              <a:t>Anticipated student thinking: Students may jump directly to content. Redirect them to provenance and audience before evaluating factual claims.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https://www.hup.harvard.edu/books/9780674244825</a:t>
            </a:r>
          </a:p>
          <a:p xmlns:a="http://schemas.openxmlformats.org/drawingml/2006/main">
            <a:r>
              <a:t>- https://www.loc.gov/collections/chronicling-america/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Move students from receiving the lecture claim to constructing and qualifying an interpretation.</a:t>
            </a:r>
          </a:p>
          <a:p xmlns:a="http://schemas.openxmlformats.org/drawingml/2006/main">
            <a:r>
              <a:t>Suggested timing: 10 minutes</a:t>
            </a:r>
          </a:p>
          <a:p xmlns:a="http://schemas.openxmlformats.org/drawingml/2006/main">
            <a:r>
              <a:t>Presenter guidance: Use pairs or groups of three. Ask each group to produce one evidence-based claim and one explicit limitation. Invite contrasting claims before summarizing.</a:t>
            </a:r>
          </a:p>
          <a:p xmlns:a="http://schemas.openxmlformats.org/drawingml/2006/main">
            <a:r>
              <a:t>Anticipated student thinking: A strong response cites a specific source feature, explains its relevance, and names uncertainty without abandoning interpretation.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https://www.hup.harvard.edu/books/9780674244825</a:t>
            </a:r>
          </a:p>
          <a:p xmlns:a="http://schemas.openxmlformats.org/drawingml/2006/main">
            <a:r>
              <a:t>- https://www.loc.gov/collections/chronicling-america/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Collect an independent, evidence-based revision of the opening interpretation.</a:t>
            </a:r>
          </a:p>
          <a:p xmlns:a="http://schemas.openxmlformats.org/drawingml/2006/main">
            <a:r>
              <a:t>Suggested timing: 4 minutes, with approximately 15 minutes of discussion, questions, and transition flexibility across the 75-minute meeting</a:t>
            </a:r>
          </a:p>
          <a:p xmlns:a="http://schemas.openxmlformats.org/drawingml/2006/main">
            <a:r>
              <a:t>Presenter guidance: Collect or photograph responses. Compare them with the opening prompt during the next meeting; do not supply a model response before students write.</a:t>
            </a:r>
          </a:p>
          <a:p xmlns:a="http://schemas.openxmlformats.org/drawingml/2006/main">
            <a:r>
              <a:t>Anticipated student thinking: A successful response makes a claim, cites evidence from the meeting, and names a remaining limit or question.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https://www.hup.harvard.edu/books/9780674244825</a:t>
            </a:r>
          </a:p>
          <a:p xmlns:a="http://schemas.openxmlformats.org/drawingml/2006/main">
            <a:r>
              <a:t>- https://www.loc.gov/collections/chronicling-america/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667d032692b4bfb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9acfa39e95a64c0e" /><Relationship Type="http://schemas.openxmlformats.org/officeDocument/2006/relationships/slideLayout" Target="/ppt/slideLayouts/slideLayout1.xml" Id="Ra76c1f6d9d934be0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a76c1f6d9d934be0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6d612de8b234db1" /><Relationship Type="http://schemas.openxmlformats.org/officeDocument/2006/relationships/notesSlide" Target="/ppt/notesSlides/notesSlide1.xml" Id="R9c25ca687bad41f8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bc4827109434238" /><Relationship Type="http://schemas.openxmlformats.org/officeDocument/2006/relationships/notesSlide" Target="/ppt/notesSlides/notesSlide10.xml" Id="R56bdb186200b4c8f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8f882b49f274345" /><Relationship Type="http://schemas.openxmlformats.org/officeDocument/2006/relationships/notesSlide" Target="/ppt/notesSlides/notesSlide11.xml" Id="R05502c8492d64b2f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0eb2806f9e847e0" /><Relationship Type="http://schemas.openxmlformats.org/officeDocument/2006/relationships/notesSlide" Target="/ppt/notesSlides/notesSlide12.xml" Id="R8e7852bebac14c7e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0f1ce0cbf7a4e28" /><Relationship Type="http://schemas.openxmlformats.org/officeDocument/2006/relationships/notesSlide" Target="/ppt/notesSlides/notesSlide13.xml" Id="Rc42b596f9d0043de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0e0419554c4460c" /><Relationship Type="http://schemas.openxmlformats.org/officeDocument/2006/relationships/notesSlide" Target="/ppt/notesSlides/notesSlide14.xml" Id="Raaaf38774a6e4175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322fc3e9ac148d3" /><Relationship Type="http://schemas.openxmlformats.org/officeDocument/2006/relationships/notesSlide" Target="/ppt/notesSlides/notesSlide15.xml" Id="R5cf48e99d86348bd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025ad7e4ded42be" /><Relationship Type="http://schemas.openxmlformats.org/officeDocument/2006/relationships/notesSlide" Target="/ppt/notesSlides/notesSlide16.xml" Id="R6362cce0b1664d1d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9e0e9a2afd743f0" /><Relationship Type="http://schemas.openxmlformats.org/officeDocument/2006/relationships/notesSlide" Target="/ppt/notesSlides/notesSlide17.xml" Id="R9d9ec626703a468c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56c5e939e334565" /><Relationship Type="http://schemas.openxmlformats.org/officeDocument/2006/relationships/notesSlide" Target="/ppt/notesSlides/notesSlide2.xml" Id="R0fa65e2beb814fd9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43ecade3010492c" /><Relationship Type="http://schemas.openxmlformats.org/officeDocument/2006/relationships/notesSlide" Target="/ppt/notesSlides/notesSlide3.xml" Id="Rde3512ebf4e74f02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95a29b45e4641ab" /><Relationship Type="http://schemas.openxmlformats.org/officeDocument/2006/relationships/notesSlide" Target="/ppt/notesSlides/notesSlide4.xml" Id="R51e8ebd04f0e4dba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aaf815930b74dfe" /><Relationship Type="http://schemas.openxmlformats.org/officeDocument/2006/relationships/notesSlide" Target="/ppt/notesSlides/notesSlide5.xml" Id="R4333cc467f664d03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2c6044d8c3746b1" /><Relationship Type="http://schemas.openxmlformats.org/officeDocument/2006/relationships/notesSlide" Target="/ppt/notesSlides/notesSlide6.xml" Id="R3b3eebc12b9a4e78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62f907d4894452b" /><Relationship Type="http://schemas.openxmlformats.org/officeDocument/2006/relationships/notesSlide" Target="/ppt/notesSlides/notesSlide7.xml" Id="R58922574fbe0420f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95c3379dc664112" /><Relationship Type="http://schemas.openxmlformats.org/officeDocument/2006/relationships/notesSlide" Target="/ppt/notesSlides/notesSlide8.xml" Id="Rfffb5be4a5334352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60d3c27148d4265" /><Relationship Type="http://schemas.openxmlformats.org/officeDocument/2006/relationships/notesSlide" Target="/ppt/notesSlides/notesSlide9.xml" Id="Rfc5c655fe2e94ff1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24364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rust-band">
            <a:extLst xmlns:a="http://schemas.openxmlformats.org/drawingml/2006/main">
              <a:ext uri="{FF2B5EF4-FFF2-40B4-BE49-F238E27FC236}">
                <a16:creationId xmlns:a16="http://schemas.microsoft.com/office/drawing/2014/main" id="{24F9AD50-B7EB-4383-9989-E687420937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2476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week-eyebrow">
            <a:extLst xmlns:a="http://schemas.openxmlformats.org/drawingml/2006/main">
              <a:ext uri="{FF2B5EF4-FFF2-40B4-BE49-F238E27FC236}">
                <a16:creationId xmlns:a16="http://schemas.microsoft.com/office/drawing/2014/main" id="{3F8B708C-7CD9-42D2-A124-2849110FD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742950"/>
            <a:ext cx="98107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C4A45F"/>
                </a:solidFill>
              </a:defRPr>
            </a:pPr>
            <a:r>
              <a:rPr sz="1350" b="1" i="0">
                <a:solidFill>
                  <a:srgbClr val="C4A45F"/>
                </a:solidFill>
              </a:rPr>
              <a:t>WEEK 10  ·  OCTOBER 26–30, 2026 — HOMECOMING WEEK</a:t>
            </a:r>
          </a:p>
        </p:txBody>
      </p:sp>
      <p:sp>
        <p:nvSpPr>
          <p:cNvPr id="3" name="week-title">
            <a:extLst xmlns:a="http://schemas.openxmlformats.org/drawingml/2006/main">
              <a:ext uri="{FF2B5EF4-FFF2-40B4-BE49-F238E27FC236}">
                <a16:creationId xmlns:a16="http://schemas.microsoft.com/office/drawing/2014/main" id="{B65B1ADA-C877-4DD9-8CC6-8878D4563C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1409700"/>
            <a:ext cx="10287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4050" b="1" i="0">
                <a:solidFill>
                  <a:srgbClr val="FFFFFF"/>
                </a:solidFill>
              </a:defRPr>
            </a:pPr>
            <a:r>
              <a:rPr sz="4050" b="1" i="0">
                <a:solidFill>
                  <a:srgbClr val="FFFFFF"/>
                </a:solidFill>
              </a:rPr>
              <a:t>Racial Regimes, Labor, and Border Violence, 1880–1920</a:t>
            </a:r>
          </a:p>
        </p:txBody>
      </p:sp>
      <p:sp>
        <p:nvSpPr>
          <p:cNvPr id="4" name="rule-82-330">
            <a:extLst xmlns:a="http://schemas.openxmlformats.org/drawingml/2006/main">
              <a:ext uri="{FF2B5EF4-FFF2-40B4-BE49-F238E27FC236}">
                <a16:creationId xmlns:a16="http://schemas.microsoft.com/office/drawing/2014/main" id="{5D007DB5-D93E-4CEB-9AAE-ADDF80CB9E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3143250"/>
            <a:ext cx="156210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week-inquiry">
            <a:extLst xmlns:a="http://schemas.openxmlformats.org/drawingml/2006/main">
              <a:ext uri="{FF2B5EF4-FFF2-40B4-BE49-F238E27FC236}">
                <a16:creationId xmlns:a16="http://schemas.microsoft.com/office/drawing/2014/main" id="{7E179CE5-778A-4ABF-B590-3FF7EF82D7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3562350"/>
            <a:ext cx="9620250" cy="1104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175" b="0" i="0">
                <a:solidFill>
                  <a:srgbClr val="EDF0F3"/>
                </a:solidFill>
              </a:defRPr>
            </a:pPr>
            <a:r>
              <a:rPr sz="2175" b="0" i="0">
                <a:solidFill>
                  <a:srgbClr val="EDF0F3"/>
                </a:solidFill>
              </a:rPr>
              <a:t>How did law, labor markets, and public narrative make race in the modern West?</a:t>
            </a:r>
          </a:p>
        </p:txBody>
      </p:sp>
      <p:sp>
        <p:nvSpPr>
          <p:cNvPr id="6" name="week-scholarship">
            <a:extLst xmlns:a="http://schemas.openxmlformats.org/drawingml/2006/main">
              <a:ext uri="{FF2B5EF4-FFF2-40B4-BE49-F238E27FC236}">
                <a16:creationId xmlns:a16="http://schemas.microsoft.com/office/drawing/2014/main" id="{579A315E-7D64-481F-AB96-76C15CEA6F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5334000"/>
            <a:ext cx="100965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CBD3DC"/>
                </a:solidFill>
              </a:defRPr>
            </a:pPr>
            <a:r>
              <a:rPr sz="1350" b="0" i="0">
                <a:solidFill>
                  <a:srgbClr val="CBD3DC"/>
                </a:solidFill>
              </a:rPr>
              <a:t>Scholarship lens: Kelly Lytle Hernández, Bad Mexicans (2022), or Monica Muñoz Martinez, The Injustice Never Leaves You (2018), selected excerpt.</a:t>
            </a:r>
          </a:p>
        </p:txBody>
      </p:sp>
      <p:sp>
        <p:nvSpPr>
          <p:cNvPr id="7" name="rule-72-666">
            <a:extLst xmlns:a="http://schemas.openxmlformats.org/drawingml/2006/main">
              <a:ext uri="{FF2B5EF4-FFF2-40B4-BE49-F238E27FC236}">
                <a16:creationId xmlns:a16="http://schemas.microsoft.com/office/drawing/2014/main" id="{874B0BF4-4E3A-4153-9BF4-4880E5E52D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290A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C8303F93-67F0-4FA3-A3F0-249AE0D961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THE AMERICAN WEST  ·  WEEK 10</a:t>
            </a:r>
          </a:p>
        </p:txBody>
      </p:sp>
      <p:sp>
        <p:nvSpPr>
          <p:cNvPr id="9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1AB65730-1082-46D3-A6A2-4A125283BE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1 / 17</a:t>
            </a:r>
          </a:p>
        </p:txBody>
      </p:sp>
    </p:spTree>
    <p:extLst>
      <p:ext uri="{BB962C8B-B14F-4D97-AF65-F5344CB8AC3E}">
        <p14:creationId xmlns:p14="http://schemas.microsoft.com/office/powerpoint/2010/main" val="1734906610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meeting-date">
            <a:extLst xmlns:a="http://schemas.openxmlformats.org/drawingml/2006/main">
              <a:ext uri="{FF2B5EF4-FFF2-40B4-BE49-F238E27FC236}">
                <a16:creationId xmlns:a16="http://schemas.microsoft.com/office/drawing/2014/main" id="{EEAB0719-0418-42B2-8837-3B88F5CA5D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04850"/>
            <a:ext cx="10287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THURSDAY  ·  OCTOBER 29, 2026</a:t>
            </a:r>
          </a:p>
        </p:txBody>
      </p:sp>
      <p:sp>
        <p:nvSpPr>
          <p:cNvPr id="2" name="meeting-plan">
            <a:extLst xmlns:a="http://schemas.openxmlformats.org/drawingml/2006/main">
              <a:ext uri="{FF2B5EF4-FFF2-40B4-BE49-F238E27FC236}">
                <a16:creationId xmlns:a16="http://schemas.microsoft.com/office/drawing/2014/main" id="{C8FC21E8-DAC2-42D2-BA4C-9C26B7953B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66850"/>
            <a:ext cx="10287000" cy="1638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225" b="1" i="0">
                <a:solidFill>
                  <a:srgbClr val="24364B"/>
                </a:solidFill>
              </a:defRPr>
            </a:pPr>
            <a:r>
              <a:rPr sz="3225" b="1" i="0">
                <a:solidFill>
                  <a:srgbClr val="24364B"/>
                </a:solidFill>
              </a:rPr>
              <a:t>Newspaper comparison, corroboration, ethical quotation, and Source Lab 3 transfer.</a:t>
            </a:r>
          </a:p>
        </p:txBody>
      </p:sp>
      <p:sp>
        <p:nvSpPr>
          <p:cNvPr id="3" name="rule-72-358">
            <a:extLst xmlns:a="http://schemas.openxmlformats.org/drawingml/2006/main">
              <a:ext uri="{FF2B5EF4-FFF2-40B4-BE49-F238E27FC236}">
                <a16:creationId xmlns:a16="http://schemas.microsoft.com/office/drawing/2014/main" id="{8E08D07D-46F4-495D-895A-D48438ED72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409950"/>
            <a:ext cx="140970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meeting-inquiry">
            <a:extLst xmlns:a="http://schemas.openxmlformats.org/drawingml/2006/main">
              <a:ext uri="{FF2B5EF4-FFF2-40B4-BE49-F238E27FC236}">
                <a16:creationId xmlns:a16="http://schemas.microsoft.com/office/drawing/2014/main" id="{748651E5-9195-400A-85B4-CA313CCEA5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29050"/>
            <a:ext cx="981075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How did law, labor markets, and public narrative make race in the modern West?</a:t>
            </a:r>
          </a:p>
        </p:txBody>
      </p:sp>
      <p:sp>
        <p:nvSpPr>
          <p:cNvPr id="5" name="rule-72-666">
            <a:extLst xmlns:a="http://schemas.openxmlformats.org/drawingml/2006/main">
              <a:ext uri="{FF2B5EF4-FFF2-40B4-BE49-F238E27FC236}">
                <a16:creationId xmlns:a16="http://schemas.microsoft.com/office/drawing/2014/main" id="{C62551C1-EEFB-47A1-9863-77EEBC88FB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32A78501-9719-4F3D-9E45-6D402B9239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10</a:t>
            </a:r>
          </a:p>
        </p:txBody>
      </p:sp>
      <p:sp>
        <p:nvSpPr>
          <p:cNvPr id="7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8474E924-188A-44DF-920A-1986E1B1C3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10 / 17</a:t>
            </a:r>
          </a:p>
        </p:txBody>
      </p:sp>
    </p:spTree>
    <p:extLst>
      <p:ext uri="{BB962C8B-B14F-4D97-AF65-F5344CB8AC3E}">
        <p14:creationId xmlns:p14="http://schemas.microsoft.com/office/powerpoint/2010/main" val="1269727937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A04E3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prompt-eyebrow">
            <a:extLst xmlns:a="http://schemas.openxmlformats.org/drawingml/2006/main">
              <a:ext uri="{FF2B5EF4-FFF2-40B4-BE49-F238E27FC236}">
                <a16:creationId xmlns:a16="http://schemas.microsoft.com/office/drawing/2014/main" id="{748FBD8D-C4B9-4D0B-996E-DE972D3F5F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85800"/>
            <a:ext cx="9906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F6D9C9"/>
                </a:solidFill>
              </a:defRPr>
            </a:pPr>
            <a:r>
              <a:rPr sz="1350" b="1" i="0">
                <a:solidFill>
                  <a:srgbClr val="F6D9C9"/>
                </a:solidFill>
              </a:rPr>
              <a:t>BEGIN WITH A CLAIM</a:t>
            </a:r>
          </a:p>
        </p:txBody>
      </p:sp>
      <p:sp>
        <p:nvSpPr>
          <p:cNvPr id="2" name="prompt">
            <a:extLst xmlns:a="http://schemas.openxmlformats.org/drawingml/2006/main">
              <a:ext uri="{FF2B5EF4-FFF2-40B4-BE49-F238E27FC236}">
                <a16:creationId xmlns:a16="http://schemas.microsoft.com/office/drawing/2014/main" id="{2639A81A-9EE9-41A7-82C3-0211CC420B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90650"/>
            <a:ext cx="10287000" cy="2952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225" b="1" i="0">
                <a:solidFill>
                  <a:srgbClr val="FFFFFF"/>
                </a:solidFill>
              </a:defRPr>
            </a:pPr>
            <a:r>
              <a:rPr sz="3225" b="1" i="0">
                <a:solidFill>
                  <a:srgbClr val="FFFFFF"/>
                </a:solidFill>
              </a:rPr>
              <a:t>How does a newspaper teach readers whose testimony counts?</a:t>
            </a:r>
          </a:p>
        </p:txBody>
      </p:sp>
      <p:sp>
        <p:nvSpPr>
          <p:cNvPr id="3" name="prompt-direction">
            <a:extLst xmlns:a="http://schemas.openxmlformats.org/drawingml/2006/main">
              <a:ext uri="{FF2B5EF4-FFF2-40B4-BE49-F238E27FC236}">
                <a16:creationId xmlns:a16="http://schemas.microsoft.com/office/drawing/2014/main" id="{E5D31401-A008-4338-8D4B-086BE8ED70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143500"/>
            <a:ext cx="98107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FBEDE6"/>
                </a:solidFill>
              </a:defRPr>
            </a:pPr>
            <a:r>
              <a:rPr sz="1650" b="0" i="0">
                <a:solidFill>
                  <a:srgbClr val="FBEDE6"/>
                </a:solidFill>
              </a:rPr>
              <a:t>Write for one minute. Then compare the rule, assumption, or evidence behind your answer.</a:t>
            </a:r>
          </a:p>
        </p:txBody>
      </p:sp>
      <p:sp>
        <p:nvSpPr>
          <p:cNvPr id="4" name="rule-72-666">
            <a:extLst xmlns:a="http://schemas.openxmlformats.org/drawingml/2006/main">
              <a:ext uri="{FF2B5EF4-FFF2-40B4-BE49-F238E27FC236}">
                <a16:creationId xmlns:a16="http://schemas.microsoft.com/office/drawing/2014/main" id="{B6A6995A-49F2-41A0-BC6F-A861B8C461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E29235B9-2098-4BE5-89DF-450BCC3EBA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10</a:t>
            </a:r>
          </a:p>
        </p:txBody>
      </p:sp>
      <p:sp>
        <p:nvSpPr>
          <p:cNvPr id="6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2376D142-4F1D-40F3-AD34-5AF27DACA2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11 / 17</a:t>
            </a:r>
          </a:p>
        </p:txBody>
      </p:sp>
    </p:spTree>
    <p:extLst>
      <p:ext uri="{BB962C8B-B14F-4D97-AF65-F5344CB8AC3E}">
        <p14:creationId xmlns:p14="http://schemas.microsoft.com/office/powerpoint/2010/main" val="505882721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coordinates-title">
            <a:extLst xmlns:a="http://schemas.openxmlformats.org/drawingml/2006/main">
              <a:ext uri="{FF2B5EF4-FFF2-40B4-BE49-F238E27FC236}">
                <a16:creationId xmlns:a16="http://schemas.microsoft.com/office/drawing/2014/main" id="{5CA35C5B-3486-4164-9F66-CD1B0EAF24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90550"/>
            <a:ext cx="89535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24364B"/>
                </a:solidFill>
              </a:defRPr>
            </a:pPr>
            <a:r>
              <a:rPr sz="2850" b="1" i="0">
                <a:solidFill>
                  <a:srgbClr val="24364B"/>
                </a:solidFill>
              </a:rPr>
              <a:t>Coordinates for today</a:t>
            </a:r>
          </a:p>
        </p:txBody>
      </p:sp>
      <p:sp>
        <p:nvSpPr>
          <p:cNvPr id="2" name="rule-72-128">
            <a:extLst xmlns:a="http://schemas.openxmlformats.org/drawingml/2006/main">
              <a:ext uri="{FF2B5EF4-FFF2-40B4-BE49-F238E27FC236}">
                <a16:creationId xmlns:a16="http://schemas.microsoft.com/office/drawing/2014/main" id="{065F28DE-30C7-413C-93BE-A22AF56479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0287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A4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coordinate-number-0">
            <a:extLst xmlns:a="http://schemas.openxmlformats.org/drawingml/2006/main">
              <a:ext uri="{FF2B5EF4-FFF2-40B4-BE49-F238E27FC236}">
                <a16:creationId xmlns:a16="http://schemas.microsoft.com/office/drawing/2014/main" id="{552331DF-569E-4377-BF1D-0F50C9FEB1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1925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01</a:t>
            </a:r>
          </a:p>
        </p:txBody>
      </p:sp>
      <p:sp>
        <p:nvSpPr>
          <p:cNvPr id="4" name="coordinate-0">
            <a:extLst xmlns:a="http://schemas.openxmlformats.org/drawingml/2006/main">
              <a:ext uri="{FF2B5EF4-FFF2-40B4-BE49-F238E27FC236}">
                <a16:creationId xmlns:a16="http://schemas.microsoft.com/office/drawing/2014/main" id="{815040EA-2E7A-41B3-AFC3-AF840FCD4A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158115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252A2E"/>
                </a:solidFill>
              </a:defRPr>
            </a:pPr>
            <a:r>
              <a:rPr sz="2325" b="1" i="0">
                <a:solidFill>
                  <a:srgbClr val="252A2E"/>
                </a:solidFill>
              </a:rPr>
              <a:t>Newspaper comparison</a:t>
            </a:r>
          </a:p>
        </p:txBody>
      </p:sp>
      <p:sp>
        <p:nvSpPr>
          <p:cNvPr id="5" name="rule-150-229">
            <a:extLst xmlns:a="http://schemas.openxmlformats.org/drawingml/2006/main">
              <a:ext uri="{FF2B5EF4-FFF2-40B4-BE49-F238E27FC236}">
                <a16:creationId xmlns:a16="http://schemas.microsoft.com/office/drawing/2014/main" id="{60B65DF1-9B44-4486-BFBF-53F97E5253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18122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coordinate-number-1">
            <a:extLst xmlns:a="http://schemas.openxmlformats.org/drawingml/2006/main">
              <a:ext uri="{FF2B5EF4-FFF2-40B4-BE49-F238E27FC236}">
                <a16:creationId xmlns:a16="http://schemas.microsoft.com/office/drawing/2014/main" id="{98E6D21D-4FCA-4B4B-ACBC-725AACDCDE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47650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02</a:t>
            </a:r>
          </a:p>
        </p:txBody>
      </p:sp>
      <p:sp>
        <p:nvSpPr>
          <p:cNvPr id="7" name="coordinate-1">
            <a:extLst xmlns:a="http://schemas.openxmlformats.org/drawingml/2006/main">
              <a:ext uri="{FF2B5EF4-FFF2-40B4-BE49-F238E27FC236}">
                <a16:creationId xmlns:a16="http://schemas.microsoft.com/office/drawing/2014/main" id="{33788344-E536-4713-98DD-F3C81420A8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43840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border violence</a:t>
            </a:r>
          </a:p>
        </p:txBody>
      </p:sp>
      <p:sp>
        <p:nvSpPr>
          <p:cNvPr id="8" name="rule-150-319">
            <a:extLst xmlns:a="http://schemas.openxmlformats.org/drawingml/2006/main">
              <a:ext uri="{FF2B5EF4-FFF2-40B4-BE49-F238E27FC236}">
                <a16:creationId xmlns:a16="http://schemas.microsoft.com/office/drawing/2014/main" id="{EB8A0D12-863F-4F9E-B5FA-7ED56939B3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03847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coordinate-number-2">
            <a:extLst xmlns:a="http://schemas.openxmlformats.org/drawingml/2006/main">
              <a:ext uri="{FF2B5EF4-FFF2-40B4-BE49-F238E27FC236}">
                <a16:creationId xmlns:a16="http://schemas.microsoft.com/office/drawing/2014/main" id="{6270CFBB-AF13-41FC-A4AA-FF2E01095E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33375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03</a:t>
            </a:r>
          </a:p>
        </p:txBody>
      </p:sp>
      <p:sp>
        <p:nvSpPr>
          <p:cNvPr id="10" name="coordinate-2">
            <a:extLst xmlns:a="http://schemas.openxmlformats.org/drawingml/2006/main">
              <a:ext uri="{FF2B5EF4-FFF2-40B4-BE49-F238E27FC236}">
                <a16:creationId xmlns:a16="http://schemas.microsoft.com/office/drawing/2014/main" id="{4808CBCA-5AE0-415D-A4F4-4E0E3F4FA8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29565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corroboration</a:t>
            </a:r>
          </a:p>
        </p:txBody>
      </p:sp>
      <p:sp>
        <p:nvSpPr>
          <p:cNvPr id="11" name="rule-150-409">
            <a:extLst xmlns:a="http://schemas.openxmlformats.org/drawingml/2006/main">
              <a:ext uri="{FF2B5EF4-FFF2-40B4-BE49-F238E27FC236}">
                <a16:creationId xmlns:a16="http://schemas.microsoft.com/office/drawing/2014/main" id="{69F1BD81-75D1-47B3-BCF4-964066D84D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89572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coordinate-number-3">
            <a:extLst xmlns:a="http://schemas.openxmlformats.org/drawingml/2006/main">
              <a:ext uri="{FF2B5EF4-FFF2-40B4-BE49-F238E27FC236}">
                <a16:creationId xmlns:a16="http://schemas.microsoft.com/office/drawing/2014/main" id="{05D3D210-7512-463C-AF65-2AEA1E6455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19100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04</a:t>
            </a:r>
          </a:p>
        </p:txBody>
      </p:sp>
      <p:sp>
        <p:nvSpPr>
          <p:cNvPr id="13" name="coordinate-3">
            <a:extLst xmlns:a="http://schemas.openxmlformats.org/drawingml/2006/main">
              <a:ext uri="{FF2B5EF4-FFF2-40B4-BE49-F238E27FC236}">
                <a16:creationId xmlns:a16="http://schemas.microsoft.com/office/drawing/2014/main" id="{DFD78BA4-9315-44AD-881F-20060EAF63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15290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ethical quotation protocol</a:t>
            </a:r>
          </a:p>
        </p:txBody>
      </p:sp>
      <p:sp>
        <p:nvSpPr>
          <p:cNvPr id="14" name="rule-72-666">
            <a:extLst xmlns:a="http://schemas.openxmlformats.org/drawingml/2006/main">
              <a:ext uri="{FF2B5EF4-FFF2-40B4-BE49-F238E27FC236}">
                <a16:creationId xmlns:a16="http://schemas.microsoft.com/office/drawing/2014/main" id="{BFE025B2-B76C-4643-9C02-A3AA5154CD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A6912745-9CD8-4A75-9EFC-A457198210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10</a:t>
            </a:r>
          </a:p>
        </p:txBody>
      </p:sp>
      <p:sp>
        <p:nvSpPr>
          <p:cNvPr id="16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371BB506-89C2-4089-970F-57BA0C055F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12 / 17</a:t>
            </a:r>
          </a:p>
        </p:txBody>
      </p:sp>
    </p:spTree>
    <p:extLst>
      <p:ext uri="{BB962C8B-B14F-4D97-AF65-F5344CB8AC3E}">
        <p14:creationId xmlns:p14="http://schemas.microsoft.com/office/powerpoint/2010/main" val="2054153054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17253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claim-eyebrow">
            <a:extLst xmlns:a="http://schemas.openxmlformats.org/drawingml/2006/main">
              <a:ext uri="{FF2B5EF4-FFF2-40B4-BE49-F238E27FC236}">
                <a16:creationId xmlns:a16="http://schemas.microsoft.com/office/drawing/2014/main" id="{11772DA9-7422-4109-8F37-1C8E0EF131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66750"/>
            <a:ext cx="9906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C4A45F"/>
                </a:solidFill>
              </a:defRPr>
            </a:pPr>
            <a:r>
              <a:rPr sz="1350" b="1" i="0">
                <a:solidFill>
                  <a:srgbClr val="C4A45F"/>
                </a:solidFill>
              </a:rPr>
              <a:t>WORKING CLAIM</a:t>
            </a:r>
          </a:p>
        </p:txBody>
      </p:sp>
      <p:sp>
        <p:nvSpPr>
          <p:cNvPr id="2" name="claim">
            <a:extLst xmlns:a="http://schemas.openxmlformats.org/drawingml/2006/main">
              <a:ext uri="{FF2B5EF4-FFF2-40B4-BE49-F238E27FC236}">
                <a16:creationId xmlns:a16="http://schemas.microsoft.com/office/drawing/2014/main" id="{91EF869C-23BD-47B6-B532-64AF0B5BF6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3124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150" b="1" i="0">
                <a:solidFill>
                  <a:srgbClr val="FFFFFF"/>
                </a:solidFill>
              </a:defRPr>
            </a:pPr>
            <a:r>
              <a:rPr sz="3150" b="1" i="0">
                <a:solidFill>
                  <a:srgbClr val="FFFFFF"/>
                </a:solidFill>
              </a:rPr>
              <a:t>Newspapers can reveal public narratives of border violence only when their language, ownership, silences, and later corroboration are analyzed.</a:t>
            </a:r>
          </a:p>
        </p:txBody>
      </p:sp>
      <p:sp>
        <p:nvSpPr>
          <p:cNvPr id="3" name="claim-direction">
            <a:extLst xmlns:a="http://schemas.openxmlformats.org/drawingml/2006/main">
              <a:ext uri="{FF2B5EF4-FFF2-40B4-BE49-F238E27FC236}">
                <a16:creationId xmlns:a16="http://schemas.microsoft.com/office/drawing/2014/main" id="{AD18C1FC-FF4F-4158-9E49-F56784DFF9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238750"/>
            <a:ext cx="93345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C7D0DA"/>
                </a:solidFill>
              </a:defRPr>
            </a:pPr>
            <a:r>
              <a:rPr sz="1650" b="0" i="0">
                <a:solidFill>
                  <a:srgbClr val="C7D0DA"/>
                </a:solidFill>
              </a:rPr>
              <a:t>Treat this as an interpretation to test—not a conclusion to memorize.</a:t>
            </a:r>
          </a:p>
        </p:txBody>
      </p:sp>
      <p:sp>
        <p:nvSpPr>
          <p:cNvPr id="4" name="rule-72-666">
            <a:extLst xmlns:a="http://schemas.openxmlformats.org/drawingml/2006/main">
              <a:ext uri="{FF2B5EF4-FFF2-40B4-BE49-F238E27FC236}">
                <a16:creationId xmlns:a16="http://schemas.microsoft.com/office/drawing/2014/main" id="{AC1799C1-4914-43B0-AE6B-0F9F8FD11F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290A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B7018CD9-7759-4AB5-BA43-B97BD72817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THE AMERICAN WEST  ·  WEEK 10</a:t>
            </a:r>
          </a:p>
        </p:txBody>
      </p:sp>
      <p:sp>
        <p:nvSpPr>
          <p:cNvPr id="6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6EEB7506-99D6-4F4D-94C7-E78237341F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13 / 17</a:t>
            </a:r>
          </a:p>
        </p:txBody>
      </p:sp>
    </p:spTree>
    <p:extLst>
      <p:ext uri="{BB962C8B-B14F-4D97-AF65-F5344CB8AC3E}">
        <p14:creationId xmlns:p14="http://schemas.microsoft.com/office/powerpoint/2010/main" val="2010897958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evidence-title">
            <a:extLst xmlns:a="http://schemas.openxmlformats.org/drawingml/2006/main">
              <a:ext uri="{FF2B5EF4-FFF2-40B4-BE49-F238E27FC236}">
                <a16:creationId xmlns:a16="http://schemas.microsoft.com/office/drawing/2014/main" id="{E4A2E401-FAB7-4198-ABEF-A20A439194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98107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24364B"/>
                </a:solidFill>
              </a:defRPr>
            </a:pPr>
            <a:r>
              <a:rPr sz="2850" b="1" i="0">
                <a:solidFill>
                  <a:srgbClr val="24364B"/>
                </a:solidFill>
              </a:rPr>
              <a:t>Evidence that tests the claim</a:t>
            </a:r>
          </a:p>
        </p:txBody>
      </p:sp>
      <p:sp>
        <p:nvSpPr>
          <p:cNvPr id="2" name="rule-72-126">
            <a:extLst xmlns:a="http://schemas.openxmlformats.org/drawingml/2006/main">
              <a:ext uri="{FF2B5EF4-FFF2-40B4-BE49-F238E27FC236}">
                <a16:creationId xmlns:a16="http://schemas.microsoft.com/office/drawing/2014/main" id="{2D4E0763-E4D9-460B-9D56-1086F16F2C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00150"/>
            <a:ext cx="1143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evidence-number-0">
            <a:extLst xmlns:a="http://schemas.openxmlformats.org/drawingml/2006/main">
              <a:ext uri="{FF2B5EF4-FFF2-40B4-BE49-F238E27FC236}">
                <a16:creationId xmlns:a16="http://schemas.microsoft.com/office/drawing/2014/main" id="{9D1CBDE0-F14A-44E5-BB14-197909A31F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5735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1</a:t>
            </a:r>
          </a:p>
        </p:txBody>
      </p:sp>
      <p:sp>
        <p:nvSpPr>
          <p:cNvPr id="4" name="evidence-0">
            <a:extLst xmlns:a="http://schemas.openxmlformats.org/drawingml/2006/main">
              <a:ext uri="{FF2B5EF4-FFF2-40B4-BE49-F238E27FC236}">
                <a16:creationId xmlns:a16="http://schemas.microsoft.com/office/drawing/2014/main" id="{45CA6500-09AC-493E-B8BE-4C71359E37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163830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Headlines assign innocence and threat before evidence appears.</a:t>
            </a:r>
          </a:p>
        </p:txBody>
      </p:sp>
      <p:sp>
        <p:nvSpPr>
          <p:cNvPr id="5" name="rule-158-280">
            <a:extLst xmlns:a="http://schemas.openxmlformats.org/drawingml/2006/main">
              <a:ext uri="{FF2B5EF4-FFF2-40B4-BE49-F238E27FC236}">
                <a16:creationId xmlns:a16="http://schemas.microsoft.com/office/drawing/2014/main" id="{EFDD56D6-6E42-47F1-AA0C-78D41DB958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667000"/>
            <a:ext cx="8096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evidence-number-1">
            <a:extLst xmlns:a="http://schemas.openxmlformats.org/drawingml/2006/main">
              <a:ext uri="{FF2B5EF4-FFF2-40B4-BE49-F238E27FC236}">
                <a16:creationId xmlns:a16="http://schemas.microsoft.com/office/drawing/2014/main" id="{54FB973F-F793-4F16-B5DD-F249ADE383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00990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2</a:t>
            </a:r>
          </a:p>
        </p:txBody>
      </p:sp>
      <p:sp>
        <p:nvSpPr>
          <p:cNvPr id="7" name="evidence-1">
            <a:extLst xmlns:a="http://schemas.openxmlformats.org/drawingml/2006/main">
              <a:ext uri="{FF2B5EF4-FFF2-40B4-BE49-F238E27FC236}">
                <a16:creationId xmlns:a16="http://schemas.microsoft.com/office/drawing/2014/main" id="{18112C58-F484-44E0-83E0-ADB84F1240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99085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Official accounts often entered print without independent scrutiny.</a:t>
            </a:r>
          </a:p>
        </p:txBody>
      </p:sp>
      <p:sp>
        <p:nvSpPr>
          <p:cNvPr id="8" name="rule-158-422">
            <a:extLst xmlns:a="http://schemas.openxmlformats.org/drawingml/2006/main">
              <a:ext uri="{FF2B5EF4-FFF2-40B4-BE49-F238E27FC236}">
                <a16:creationId xmlns:a16="http://schemas.microsoft.com/office/drawing/2014/main" id="{1AE294AB-306C-42A3-881C-75E4F8F7C5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019550"/>
            <a:ext cx="8096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evidence-number-2">
            <a:extLst xmlns:a="http://schemas.openxmlformats.org/drawingml/2006/main">
              <a:ext uri="{FF2B5EF4-FFF2-40B4-BE49-F238E27FC236}">
                <a16:creationId xmlns:a16="http://schemas.microsoft.com/office/drawing/2014/main" id="{B5FF1D13-ADF4-4FB2-90DA-B9635BA82E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6245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3</a:t>
            </a:r>
          </a:p>
        </p:txBody>
      </p:sp>
      <p:sp>
        <p:nvSpPr>
          <p:cNvPr id="10" name="evidence-2">
            <a:extLst xmlns:a="http://schemas.openxmlformats.org/drawingml/2006/main">
              <a:ext uri="{FF2B5EF4-FFF2-40B4-BE49-F238E27FC236}">
                <a16:creationId xmlns:a16="http://schemas.microsoft.com/office/drawing/2014/main" id="{1C276778-F968-41EE-9BB3-F6BC76FA53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34340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Community memory and court records may challenge press narratives.</a:t>
            </a:r>
          </a:p>
        </p:txBody>
      </p:sp>
      <p:sp>
        <p:nvSpPr>
          <p:cNvPr id="11" name="rule-72-666">
            <a:extLst xmlns:a="http://schemas.openxmlformats.org/drawingml/2006/main">
              <a:ext uri="{FF2B5EF4-FFF2-40B4-BE49-F238E27FC236}">
                <a16:creationId xmlns:a16="http://schemas.microsoft.com/office/drawing/2014/main" id="{B2CF2979-D630-4594-B0D3-54EE15A23F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9F3877EA-0905-4E9A-965B-EAE9B1C802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10</a:t>
            </a:r>
          </a:p>
        </p:txBody>
      </p:sp>
      <p:sp>
        <p:nvSpPr>
          <p:cNvPr id="13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42EBBF1F-D1FA-4A31-883D-0CBB3E440A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14 / 17</a:t>
            </a:r>
          </a:p>
        </p:txBody>
      </p:sp>
    </p:spTree>
    <p:extLst>
      <p:ext uri="{BB962C8B-B14F-4D97-AF65-F5344CB8AC3E}">
        <p14:creationId xmlns:p14="http://schemas.microsoft.com/office/powerpoint/2010/main" val="1580919718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source-title">
            <a:extLst xmlns:a="http://schemas.openxmlformats.org/drawingml/2006/main">
              <a:ext uri="{FF2B5EF4-FFF2-40B4-BE49-F238E27FC236}">
                <a16:creationId xmlns:a16="http://schemas.microsoft.com/office/drawing/2014/main" id="{D310FFF0-B599-43E5-A5DC-E023364C90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9525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24364B"/>
                </a:solidFill>
              </a:defRPr>
            </a:pPr>
            <a:r>
              <a:rPr sz="3000" b="1" i="0">
                <a:solidFill>
                  <a:srgbClr val="24364B"/>
                </a:solidFill>
              </a:rPr>
              <a:t>A source is not a window</a:t>
            </a:r>
          </a:p>
        </p:txBody>
      </p:sp>
      <p:sp>
        <p:nvSpPr>
          <p:cNvPr id="2" name="source-question">
            <a:extLst xmlns:a="http://schemas.openxmlformats.org/drawingml/2006/main">
              <a:ext uri="{FF2B5EF4-FFF2-40B4-BE49-F238E27FC236}">
                <a16:creationId xmlns:a16="http://schemas.microsoft.com/office/drawing/2014/main" id="{42DB451A-9BAC-4C37-B460-FB812AAEED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524000"/>
            <a:ext cx="10001250" cy="1200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252A2E"/>
                </a:solidFill>
              </a:defRPr>
            </a:pPr>
            <a:r>
              <a:rPr sz="2325" b="1" i="0">
                <a:solidFill>
                  <a:srgbClr val="252A2E"/>
                </a:solidFill>
              </a:rPr>
              <a:t>What can this source show about newspaper comparison—and what must be corroborated elsewhere?</a:t>
            </a:r>
          </a:p>
        </p:txBody>
      </p:sp>
      <p:sp>
        <p:nvSpPr>
          <p:cNvPr id="3" name="source-label-0">
            <a:extLst xmlns:a="http://schemas.openxmlformats.org/drawingml/2006/main">
              <a:ext uri="{FF2B5EF4-FFF2-40B4-BE49-F238E27FC236}">
                <a16:creationId xmlns:a16="http://schemas.microsoft.com/office/drawing/2014/main" id="{DC506617-EB7F-45CF-94C1-951E555392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1813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SOURCE</a:t>
            </a:r>
          </a:p>
        </p:txBody>
      </p:sp>
      <p:sp>
        <p:nvSpPr>
          <p:cNvPr id="4" name="source-move-0">
            <a:extLst xmlns:a="http://schemas.openxmlformats.org/drawingml/2006/main">
              <a:ext uri="{FF2B5EF4-FFF2-40B4-BE49-F238E27FC236}">
                <a16:creationId xmlns:a16="http://schemas.microsoft.com/office/drawing/2014/main" id="{672F0AB1-5AB9-48BB-9965-CF2823C8B1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31432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Who created it—and whose authority made it legible?</a:t>
            </a:r>
          </a:p>
        </p:txBody>
      </p:sp>
      <p:sp>
        <p:nvSpPr>
          <p:cNvPr id="5" name="source-label-1">
            <a:extLst xmlns:a="http://schemas.openxmlformats.org/drawingml/2006/main">
              <a:ext uri="{FF2B5EF4-FFF2-40B4-BE49-F238E27FC236}">
                <a16:creationId xmlns:a16="http://schemas.microsoft.com/office/drawing/2014/main" id="{71A50CE1-8FA5-49B1-9486-362B01C01E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671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CONTEXT</a:t>
            </a:r>
          </a:p>
        </p:txBody>
      </p:sp>
      <p:sp>
        <p:nvSpPr>
          <p:cNvPr id="6" name="source-move-1">
            <a:extLst xmlns:a="http://schemas.openxmlformats.org/drawingml/2006/main">
              <a:ext uri="{FF2B5EF4-FFF2-40B4-BE49-F238E27FC236}">
                <a16:creationId xmlns:a16="http://schemas.microsoft.com/office/drawing/2014/main" id="{9443240F-064F-4A12-AA8C-3ABACE26B9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38290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conditions shaped what could be recorded?</a:t>
            </a:r>
          </a:p>
        </p:txBody>
      </p:sp>
      <p:sp>
        <p:nvSpPr>
          <p:cNvPr id="7" name="source-label-2">
            <a:extLst xmlns:a="http://schemas.openxmlformats.org/drawingml/2006/main">
              <a:ext uri="{FF2B5EF4-FFF2-40B4-BE49-F238E27FC236}">
                <a16:creationId xmlns:a16="http://schemas.microsoft.com/office/drawing/2014/main" id="{DFF0B84C-08C9-4A2C-9CDF-529F41B899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529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PURPOSE</a:t>
            </a:r>
          </a:p>
        </p:txBody>
      </p:sp>
      <p:sp>
        <p:nvSpPr>
          <p:cNvPr id="8" name="source-move-2">
            <a:extLst xmlns:a="http://schemas.openxmlformats.org/drawingml/2006/main">
              <a:ext uri="{FF2B5EF4-FFF2-40B4-BE49-F238E27FC236}">
                <a16:creationId xmlns:a16="http://schemas.microsoft.com/office/drawing/2014/main" id="{CCEC5548-047A-4A13-AC8A-8639A12884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45148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action or belief did the source seek to produce?</a:t>
            </a:r>
          </a:p>
        </p:txBody>
      </p:sp>
      <p:sp>
        <p:nvSpPr>
          <p:cNvPr id="9" name="source-label-3">
            <a:extLst xmlns:a="http://schemas.openxmlformats.org/drawingml/2006/main">
              <a:ext uri="{FF2B5EF4-FFF2-40B4-BE49-F238E27FC236}">
                <a16:creationId xmlns:a16="http://schemas.microsoft.com/office/drawing/2014/main" id="{76583AAC-B688-4B4A-B891-029F78404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2387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CORROBORATE</a:t>
            </a:r>
          </a:p>
        </p:txBody>
      </p:sp>
      <p:sp>
        <p:nvSpPr>
          <p:cNvPr id="10" name="source-move-3">
            <a:extLst xmlns:a="http://schemas.openxmlformats.org/drawingml/2006/main">
              <a:ext uri="{FF2B5EF4-FFF2-40B4-BE49-F238E27FC236}">
                <a16:creationId xmlns:a16="http://schemas.microsoft.com/office/drawing/2014/main" id="{5087BC1E-BBBA-4EA5-ADDF-5FA1B6A141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52006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different source would test its limits?</a:t>
            </a:r>
          </a:p>
        </p:txBody>
      </p:sp>
      <p:sp>
        <p:nvSpPr>
          <p:cNvPr id="11" name="rule-72-666">
            <a:extLst xmlns:a="http://schemas.openxmlformats.org/drawingml/2006/main">
              <a:ext uri="{FF2B5EF4-FFF2-40B4-BE49-F238E27FC236}">
                <a16:creationId xmlns:a16="http://schemas.microsoft.com/office/drawing/2014/main" id="{1A09FDA8-59D4-409B-B87B-E3EF7BF0AE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E9A2B5B5-4094-4C69-AA74-4086B7673D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10</a:t>
            </a:r>
          </a:p>
        </p:txBody>
      </p:sp>
      <p:sp>
        <p:nvSpPr>
          <p:cNvPr id="13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ADA4DC1F-A216-4013-B134-33DF770B24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15 / 17</a:t>
            </a:r>
          </a:p>
        </p:txBody>
      </p:sp>
    </p:spTree>
    <p:extLst>
      <p:ext uri="{BB962C8B-B14F-4D97-AF65-F5344CB8AC3E}">
        <p14:creationId xmlns:p14="http://schemas.microsoft.com/office/powerpoint/2010/main" val="1500852960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53604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activity-eyebrow">
            <a:extLst xmlns:a="http://schemas.openxmlformats.org/drawingml/2006/main">
              <a:ext uri="{FF2B5EF4-FFF2-40B4-BE49-F238E27FC236}">
                <a16:creationId xmlns:a16="http://schemas.microsoft.com/office/drawing/2014/main" id="{FD3D81CB-B7E9-42DD-AF29-E5F59BD351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28650"/>
            <a:ext cx="9525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E1D4AE"/>
                </a:solidFill>
              </a:defRPr>
            </a:pPr>
            <a:r>
              <a:rPr sz="1350" b="1" i="0">
                <a:solidFill>
                  <a:srgbClr val="E1D4AE"/>
                </a:solidFill>
              </a:rPr>
              <a:t>MAKE THE INTERPRETATION</a:t>
            </a:r>
          </a:p>
        </p:txBody>
      </p:sp>
      <p:sp>
        <p:nvSpPr>
          <p:cNvPr id="2" name="activity-prompt">
            <a:extLst xmlns:a="http://schemas.openxmlformats.org/drawingml/2006/main">
              <a:ext uri="{FF2B5EF4-FFF2-40B4-BE49-F238E27FC236}">
                <a16:creationId xmlns:a16="http://schemas.microsoft.com/office/drawing/2014/main" id="{7C70863E-D4E7-4724-B255-2A28E63BD7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76350"/>
            <a:ext cx="10287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700" b="1" i="0">
                <a:solidFill>
                  <a:srgbClr val="FFFFFF"/>
                </a:solidFill>
              </a:defRPr>
            </a:pPr>
            <a:r>
              <a:rPr sz="2700" b="1" i="0">
                <a:solidFill>
                  <a:srgbClr val="FFFFFF"/>
                </a:solidFill>
              </a:rPr>
              <a:t>Compare two reports of the same incident; mark attributed facts, unattributed claims, loaded terms, and missing voices.</a:t>
            </a:r>
          </a:p>
        </p:txBody>
      </p:sp>
      <p:sp>
        <p:nvSpPr>
          <p:cNvPr id="3" name="activity-step-1">
            <a:extLst xmlns:a="http://schemas.openxmlformats.org/drawingml/2006/main">
              <a:ext uri="{FF2B5EF4-FFF2-40B4-BE49-F238E27FC236}">
                <a16:creationId xmlns:a16="http://schemas.microsoft.com/office/drawing/2014/main" id="{7115A6E7-BC84-48D6-A4C1-5726D18A4B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48100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1  OBSERVE</a:t>
            </a:r>
          </a:p>
        </p:txBody>
      </p:sp>
      <p:sp>
        <p:nvSpPr>
          <p:cNvPr id="4" name="activity-step-2">
            <a:extLst xmlns:a="http://schemas.openxmlformats.org/drawingml/2006/main">
              <a:ext uri="{FF2B5EF4-FFF2-40B4-BE49-F238E27FC236}">
                <a16:creationId xmlns:a16="http://schemas.microsoft.com/office/drawing/2014/main" id="{29F4CD49-5604-4274-AF9C-264BB7CDDF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3848100"/>
            <a:ext cx="3143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2  TEST A CLAIM</a:t>
            </a:r>
          </a:p>
        </p:txBody>
      </p:sp>
      <p:sp>
        <p:nvSpPr>
          <p:cNvPr id="5" name="activity-step-3">
            <a:extLst xmlns:a="http://schemas.openxmlformats.org/drawingml/2006/main">
              <a:ext uri="{FF2B5EF4-FFF2-40B4-BE49-F238E27FC236}">
                <a16:creationId xmlns:a16="http://schemas.microsoft.com/office/drawing/2014/main" id="{D14E8BD4-87A0-41B6-90B7-AFCFD39A6B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3848100"/>
            <a:ext cx="3143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3  RECORD A LIMIT</a:t>
            </a:r>
          </a:p>
        </p:txBody>
      </p:sp>
      <p:sp>
        <p:nvSpPr>
          <p:cNvPr id="6" name="activity-detail-1">
            <a:extLst xmlns:a="http://schemas.openxmlformats.org/drawingml/2006/main">
              <a:ext uri="{FF2B5EF4-FFF2-40B4-BE49-F238E27FC236}">
                <a16:creationId xmlns:a16="http://schemas.microsoft.com/office/drawing/2014/main" id="{5B179F77-71C1-45F4-AC19-54C795FBE3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62450"/>
            <a:ext cx="28575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Observe before interpreting.</a:t>
            </a:r>
          </a:p>
        </p:txBody>
      </p:sp>
      <p:sp>
        <p:nvSpPr>
          <p:cNvPr id="7" name="activity-detail-2">
            <a:extLst xmlns:a="http://schemas.openxmlformats.org/drawingml/2006/main">
              <a:ext uri="{FF2B5EF4-FFF2-40B4-BE49-F238E27FC236}">
                <a16:creationId xmlns:a16="http://schemas.microsoft.com/office/drawing/2014/main" id="{A5DF869F-F7E9-4D6E-8F1A-32466942E5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4362450"/>
            <a:ext cx="3143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Use specific evidence to support or revise the working claim.</a:t>
            </a:r>
          </a:p>
        </p:txBody>
      </p:sp>
      <p:sp>
        <p:nvSpPr>
          <p:cNvPr id="8" name="activity-detail-3">
            <a:extLst xmlns:a="http://schemas.openxmlformats.org/drawingml/2006/main">
              <a:ext uri="{FF2B5EF4-FFF2-40B4-BE49-F238E27FC236}">
                <a16:creationId xmlns:a16="http://schemas.microsoft.com/office/drawing/2014/main" id="{028B9DF3-7CE2-409B-AE87-01D9D9BBDC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4362450"/>
            <a:ext cx="3143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Identify uncertainty, missing voices, or a source constraint.</a:t>
            </a:r>
          </a:p>
        </p:txBody>
      </p:sp>
      <p:sp>
        <p:nvSpPr>
          <p:cNvPr id="9" name="rule-72-666">
            <a:extLst xmlns:a="http://schemas.openxmlformats.org/drawingml/2006/main">
              <a:ext uri="{FF2B5EF4-FFF2-40B4-BE49-F238E27FC236}">
                <a16:creationId xmlns:a16="http://schemas.microsoft.com/office/drawing/2014/main" id="{934FD087-6A87-4BC2-8026-214116F16F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7BFBBDBB-D507-4DD1-8597-5023363A12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10</a:t>
            </a:r>
          </a:p>
        </p:txBody>
      </p:sp>
      <p:sp>
        <p:nvSpPr>
          <p:cNvPr id="11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82833CB8-CF53-4642-A178-F7F60FD2E9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16 / 17</a:t>
            </a:r>
          </a:p>
        </p:txBody>
      </p:sp>
    </p:spTree>
    <p:extLst>
      <p:ext uri="{BB962C8B-B14F-4D97-AF65-F5344CB8AC3E}">
        <p14:creationId xmlns:p14="http://schemas.microsoft.com/office/powerpoint/2010/main" val="1830904532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exit-eyebrow">
            <a:extLst xmlns:a="http://schemas.openxmlformats.org/drawingml/2006/main">
              <a:ext uri="{FF2B5EF4-FFF2-40B4-BE49-F238E27FC236}">
                <a16:creationId xmlns:a16="http://schemas.microsoft.com/office/drawing/2014/main" id="{9F17895B-8541-45E2-9757-9C5933033B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04850"/>
            <a:ext cx="933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EXIT: REVISE THE OPENING</a:t>
            </a:r>
          </a:p>
        </p:txBody>
      </p:sp>
      <p:sp>
        <p:nvSpPr>
          <p:cNvPr id="2" name="exit-question">
            <a:extLst xmlns:a="http://schemas.openxmlformats.org/drawingml/2006/main">
              <a:ext uri="{FF2B5EF4-FFF2-40B4-BE49-F238E27FC236}">
                <a16:creationId xmlns:a16="http://schemas.microsoft.com/office/drawing/2014/main" id="{B21F05B3-8258-42A1-8E0F-634F755D6F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66850"/>
            <a:ext cx="10287000" cy="2457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150" b="1" i="0">
                <a:solidFill>
                  <a:srgbClr val="24364B"/>
                </a:solidFill>
              </a:defRPr>
            </a:pPr>
            <a:r>
              <a:rPr sz="3150" b="1" i="0">
                <a:solidFill>
                  <a:srgbClr val="24364B"/>
                </a:solidFill>
              </a:rPr>
              <a:t>Write an ethical two-sentence account that separates evidence from uncertainty.</a:t>
            </a:r>
          </a:p>
        </p:txBody>
      </p:sp>
      <p:sp>
        <p:nvSpPr>
          <p:cNvPr id="3" name="rule-72-474">
            <a:extLst xmlns:a="http://schemas.openxmlformats.org/drawingml/2006/main">
              <a:ext uri="{FF2B5EF4-FFF2-40B4-BE49-F238E27FC236}">
                <a16:creationId xmlns:a16="http://schemas.microsoft.com/office/drawing/2014/main" id="{59E3F060-9DF7-40F7-8971-BA04B110B1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14850"/>
            <a:ext cx="142875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A4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exit-direction">
            <a:extLst xmlns:a="http://schemas.openxmlformats.org/drawingml/2006/main">
              <a:ext uri="{FF2B5EF4-FFF2-40B4-BE49-F238E27FC236}">
                <a16:creationId xmlns:a16="http://schemas.microsoft.com/office/drawing/2014/main" id="{6DE92475-BA59-4463-8007-260BC2EB8C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933950"/>
            <a:ext cx="87630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Use one piece of evidence. Name one remaining uncertainty.</a:t>
            </a:r>
          </a:p>
        </p:txBody>
      </p:sp>
      <p:sp>
        <p:nvSpPr>
          <p:cNvPr id="5" name="rule-72-666">
            <a:extLst xmlns:a="http://schemas.openxmlformats.org/drawingml/2006/main">
              <a:ext uri="{FF2B5EF4-FFF2-40B4-BE49-F238E27FC236}">
                <a16:creationId xmlns:a16="http://schemas.microsoft.com/office/drawing/2014/main" id="{C4AE498E-87FC-4C75-9CA7-87DA677446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290A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38E2396E-3F5E-45C6-9248-141E783102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THE AMERICAN WEST  ·  WEEK 10</a:t>
            </a:r>
          </a:p>
        </p:txBody>
      </p:sp>
      <p:sp>
        <p:nvSpPr>
          <p:cNvPr id="7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878D2911-971D-4C7F-BD2C-E73EEA6890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17 / 17</a:t>
            </a:r>
          </a:p>
        </p:txBody>
      </p:sp>
    </p:spTree>
    <p:extLst>
      <p:ext uri="{BB962C8B-B14F-4D97-AF65-F5344CB8AC3E}">
        <p14:creationId xmlns:p14="http://schemas.microsoft.com/office/powerpoint/2010/main" val="1526639836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meeting-date">
            <a:extLst xmlns:a="http://schemas.openxmlformats.org/drawingml/2006/main">
              <a:ext uri="{FF2B5EF4-FFF2-40B4-BE49-F238E27FC236}">
                <a16:creationId xmlns:a16="http://schemas.microsoft.com/office/drawing/2014/main" id="{5441BF1E-49E0-4F16-99B5-87351CD7E3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04850"/>
            <a:ext cx="10287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TUESDAY  ·  OCTOBER 27, 2026</a:t>
            </a:r>
          </a:p>
        </p:txBody>
      </p:sp>
      <p:sp>
        <p:nvSpPr>
          <p:cNvPr id="2" name="meeting-plan">
            <a:extLst xmlns:a="http://schemas.openxmlformats.org/drawingml/2006/main">
              <a:ext uri="{FF2B5EF4-FFF2-40B4-BE49-F238E27FC236}">
                <a16:creationId xmlns:a16="http://schemas.microsoft.com/office/drawing/2014/main" id="{9A7C3A3B-DEC0-46A1-8F90-330D08E80C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66850"/>
            <a:ext cx="10287000" cy="1638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225" b="1" i="0">
                <a:solidFill>
                  <a:srgbClr val="24364B"/>
                </a:solidFill>
              </a:defRPr>
            </a:pPr>
            <a:r>
              <a:rPr sz="3225" b="1" i="0">
                <a:solidFill>
                  <a:srgbClr val="24364B"/>
                </a:solidFill>
              </a:rPr>
              <a:t>Racial formation through law, labor, migration, and border violence.</a:t>
            </a:r>
          </a:p>
        </p:txBody>
      </p:sp>
      <p:sp>
        <p:nvSpPr>
          <p:cNvPr id="3" name="rule-72-358">
            <a:extLst xmlns:a="http://schemas.openxmlformats.org/drawingml/2006/main">
              <a:ext uri="{FF2B5EF4-FFF2-40B4-BE49-F238E27FC236}">
                <a16:creationId xmlns:a16="http://schemas.microsoft.com/office/drawing/2014/main" id="{C889E06F-DC96-45D0-A818-DF052CDC03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409950"/>
            <a:ext cx="140970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meeting-inquiry">
            <a:extLst xmlns:a="http://schemas.openxmlformats.org/drawingml/2006/main">
              <a:ext uri="{FF2B5EF4-FFF2-40B4-BE49-F238E27FC236}">
                <a16:creationId xmlns:a16="http://schemas.microsoft.com/office/drawing/2014/main" id="{7B717344-826A-4575-8E62-86C1760DCD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29050"/>
            <a:ext cx="981075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How did law, labor markets, and public narrative make race in the modern West?</a:t>
            </a:r>
          </a:p>
        </p:txBody>
      </p:sp>
      <p:sp>
        <p:nvSpPr>
          <p:cNvPr id="5" name="rule-72-666">
            <a:extLst xmlns:a="http://schemas.openxmlformats.org/drawingml/2006/main">
              <a:ext uri="{FF2B5EF4-FFF2-40B4-BE49-F238E27FC236}">
                <a16:creationId xmlns:a16="http://schemas.microsoft.com/office/drawing/2014/main" id="{71C336A0-1140-4F67-AA20-851D338B41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E261948E-C917-40FD-9DB1-7D592E4A92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10</a:t>
            </a:r>
          </a:p>
        </p:txBody>
      </p:sp>
      <p:sp>
        <p:nvSpPr>
          <p:cNvPr id="7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7AD2CB51-BCA5-4CCF-BBF3-0EA6C68957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2 / 17</a:t>
            </a:r>
          </a:p>
        </p:txBody>
      </p:sp>
    </p:spTree>
    <p:extLst>
      <p:ext uri="{BB962C8B-B14F-4D97-AF65-F5344CB8AC3E}">
        <p14:creationId xmlns:p14="http://schemas.microsoft.com/office/powerpoint/2010/main" val="1062267470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A04E3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prompt-eyebrow">
            <a:extLst xmlns:a="http://schemas.openxmlformats.org/drawingml/2006/main">
              <a:ext uri="{FF2B5EF4-FFF2-40B4-BE49-F238E27FC236}">
                <a16:creationId xmlns:a16="http://schemas.microsoft.com/office/drawing/2014/main" id="{8316C615-4779-48D8-8AAC-7B1AE0DBB7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85800"/>
            <a:ext cx="9906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F6D9C9"/>
                </a:solidFill>
              </a:defRPr>
            </a:pPr>
            <a:r>
              <a:rPr sz="1350" b="1" i="0">
                <a:solidFill>
                  <a:srgbClr val="F6D9C9"/>
                </a:solidFill>
              </a:rPr>
              <a:t>BEGIN WITH A CLAIM</a:t>
            </a:r>
          </a:p>
        </p:txBody>
      </p:sp>
      <p:sp>
        <p:nvSpPr>
          <p:cNvPr id="2" name="prompt">
            <a:extLst xmlns:a="http://schemas.openxmlformats.org/drawingml/2006/main">
              <a:ext uri="{FF2B5EF4-FFF2-40B4-BE49-F238E27FC236}">
                <a16:creationId xmlns:a16="http://schemas.microsoft.com/office/drawing/2014/main" id="{33F05634-785A-42A8-853A-ADA0E28A6C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90650"/>
            <a:ext cx="10287000" cy="2952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225" b="1" i="0">
                <a:solidFill>
                  <a:srgbClr val="FFFFFF"/>
                </a:solidFill>
              </a:defRPr>
            </a:pPr>
            <a:r>
              <a:rPr sz="3225" b="1" i="0">
                <a:solidFill>
                  <a:srgbClr val="FFFFFF"/>
                </a:solidFill>
              </a:rPr>
              <a:t>Which institutions have the power to make a racial category consequential?</a:t>
            </a:r>
          </a:p>
        </p:txBody>
      </p:sp>
      <p:sp>
        <p:nvSpPr>
          <p:cNvPr id="3" name="prompt-direction">
            <a:extLst xmlns:a="http://schemas.openxmlformats.org/drawingml/2006/main">
              <a:ext uri="{FF2B5EF4-FFF2-40B4-BE49-F238E27FC236}">
                <a16:creationId xmlns:a16="http://schemas.microsoft.com/office/drawing/2014/main" id="{B470737A-6B1C-4705-B713-8920533090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143500"/>
            <a:ext cx="98107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FBEDE6"/>
                </a:solidFill>
              </a:defRPr>
            </a:pPr>
            <a:r>
              <a:rPr sz="1650" b="0" i="0">
                <a:solidFill>
                  <a:srgbClr val="FBEDE6"/>
                </a:solidFill>
              </a:rPr>
              <a:t>Write for one minute. Then compare the rule, assumption, or evidence behind your answer.</a:t>
            </a:r>
          </a:p>
        </p:txBody>
      </p:sp>
      <p:sp>
        <p:nvSpPr>
          <p:cNvPr id="4" name="rule-72-666">
            <a:extLst xmlns:a="http://schemas.openxmlformats.org/drawingml/2006/main">
              <a:ext uri="{FF2B5EF4-FFF2-40B4-BE49-F238E27FC236}">
                <a16:creationId xmlns:a16="http://schemas.microsoft.com/office/drawing/2014/main" id="{00C6C5F5-44D7-43CA-A1F2-8C19EED487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E6AF4451-19A9-4A45-8DC0-DCFC85EDBE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10</a:t>
            </a:r>
          </a:p>
        </p:txBody>
      </p:sp>
      <p:sp>
        <p:nvSpPr>
          <p:cNvPr id="6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B91FD3FE-59AB-4D22-AE78-B9570D9163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3 / 17</a:t>
            </a:r>
          </a:p>
        </p:txBody>
      </p:sp>
    </p:spTree>
    <p:extLst>
      <p:ext uri="{BB962C8B-B14F-4D97-AF65-F5344CB8AC3E}">
        <p14:creationId xmlns:p14="http://schemas.microsoft.com/office/powerpoint/2010/main" val="776152044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coordinates-title">
            <a:extLst xmlns:a="http://schemas.openxmlformats.org/drawingml/2006/main">
              <a:ext uri="{FF2B5EF4-FFF2-40B4-BE49-F238E27FC236}">
                <a16:creationId xmlns:a16="http://schemas.microsoft.com/office/drawing/2014/main" id="{20B6205F-3FF1-45ED-9E9A-6EAD2291C9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90550"/>
            <a:ext cx="89535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24364B"/>
                </a:solidFill>
              </a:defRPr>
            </a:pPr>
            <a:r>
              <a:rPr sz="2850" b="1" i="0">
                <a:solidFill>
                  <a:srgbClr val="24364B"/>
                </a:solidFill>
              </a:rPr>
              <a:t>Coordinates for today</a:t>
            </a:r>
          </a:p>
        </p:txBody>
      </p:sp>
      <p:sp>
        <p:nvSpPr>
          <p:cNvPr id="2" name="rule-72-128">
            <a:extLst xmlns:a="http://schemas.openxmlformats.org/drawingml/2006/main">
              <a:ext uri="{FF2B5EF4-FFF2-40B4-BE49-F238E27FC236}">
                <a16:creationId xmlns:a16="http://schemas.microsoft.com/office/drawing/2014/main" id="{4E2A08F4-2FE2-4120-B10B-19398CC27A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0287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A4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coordinate-number-0">
            <a:extLst xmlns:a="http://schemas.openxmlformats.org/drawingml/2006/main">
              <a:ext uri="{FF2B5EF4-FFF2-40B4-BE49-F238E27FC236}">
                <a16:creationId xmlns:a16="http://schemas.microsoft.com/office/drawing/2014/main" id="{529CD4C0-B189-42D3-9807-461F283410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1925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01</a:t>
            </a:r>
          </a:p>
        </p:txBody>
      </p:sp>
      <p:sp>
        <p:nvSpPr>
          <p:cNvPr id="4" name="coordinate-0">
            <a:extLst xmlns:a="http://schemas.openxmlformats.org/drawingml/2006/main">
              <a:ext uri="{FF2B5EF4-FFF2-40B4-BE49-F238E27FC236}">
                <a16:creationId xmlns:a16="http://schemas.microsoft.com/office/drawing/2014/main" id="{724B4433-5843-465F-B6FF-EBF609A6D1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158115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252A2E"/>
                </a:solidFill>
              </a:defRPr>
            </a:pPr>
            <a:r>
              <a:rPr sz="2325" b="1" i="0">
                <a:solidFill>
                  <a:srgbClr val="252A2E"/>
                </a:solidFill>
              </a:rPr>
              <a:t>Racial formation through law</a:t>
            </a:r>
          </a:p>
        </p:txBody>
      </p:sp>
      <p:sp>
        <p:nvSpPr>
          <p:cNvPr id="5" name="rule-150-229">
            <a:extLst xmlns:a="http://schemas.openxmlformats.org/drawingml/2006/main">
              <a:ext uri="{FF2B5EF4-FFF2-40B4-BE49-F238E27FC236}">
                <a16:creationId xmlns:a16="http://schemas.microsoft.com/office/drawing/2014/main" id="{5022F4D8-67A0-4E6D-8713-1628777C1A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18122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coordinate-number-1">
            <a:extLst xmlns:a="http://schemas.openxmlformats.org/drawingml/2006/main">
              <a:ext uri="{FF2B5EF4-FFF2-40B4-BE49-F238E27FC236}">
                <a16:creationId xmlns:a16="http://schemas.microsoft.com/office/drawing/2014/main" id="{2BAB0CD8-A90D-482A-BC0C-95F6F06F13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47650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02</a:t>
            </a:r>
          </a:p>
        </p:txBody>
      </p:sp>
      <p:sp>
        <p:nvSpPr>
          <p:cNvPr id="7" name="coordinate-1">
            <a:extLst xmlns:a="http://schemas.openxmlformats.org/drawingml/2006/main">
              <a:ext uri="{FF2B5EF4-FFF2-40B4-BE49-F238E27FC236}">
                <a16:creationId xmlns:a16="http://schemas.microsoft.com/office/drawing/2014/main" id="{448586D9-DC5C-4EB2-AF2A-9BAFFED3D9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43840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labor</a:t>
            </a:r>
          </a:p>
        </p:txBody>
      </p:sp>
      <p:sp>
        <p:nvSpPr>
          <p:cNvPr id="8" name="rule-150-319">
            <a:extLst xmlns:a="http://schemas.openxmlformats.org/drawingml/2006/main">
              <a:ext uri="{FF2B5EF4-FFF2-40B4-BE49-F238E27FC236}">
                <a16:creationId xmlns:a16="http://schemas.microsoft.com/office/drawing/2014/main" id="{E4A213F3-9AA3-422B-B51F-C22E6A6BEE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03847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coordinate-number-2">
            <a:extLst xmlns:a="http://schemas.openxmlformats.org/drawingml/2006/main">
              <a:ext uri="{FF2B5EF4-FFF2-40B4-BE49-F238E27FC236}">
                <a16:creationId xmlns:a16="http://schemas.microsoft.com/office/drawing/2014/main" id="{A4902708-7C8E-418B-A26D-311195F7A4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33375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03</a:t>
            </a:r>
          </a:p>
        </p:txBody>
      </p:sp>
      <p:sp>
        <p:nvSpPr>
          <p:cNvPr id="10" name="coordinate-2">
            <a:extLst xmlns:a="http://schemas.openxmlformats.org/drawingml/2006/main">
              <a:ext uri="{FF2B5EF4-FFF2-40B4-BE49-F238E27FC236}">
                <a16:creationId xmlns:a16="http://schemas.microsoft.com/office/drawing/2014/main" id="{A900913B-4A9E-42EE-8F82-C3543C02FD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29565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migration</a:t>
            </a:r>
          </a:p>
        </p:txBody>
      </p:sp>
      <p:sp>
        <p:nvSpPr>
          <p:cNvPr id="11" name="rule-150-409">
            <a:extLst xmlns:a="http://schemas.openxmlformats.org/drawingml/2006/main">
              <a:ext uri="{FF2B5EF4-FFF2-40B4-BE49-F238E27FC236}">
                <a16:creationId xmlns:a16="http://schemas.microsoft.com/office/drawing/2014/main" id="{D38253C0-6BE2-4B20-8C7D-6B635DAF12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89572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coordinate-number-3">
            <a:extLst xmlns:a="http://schemas.openxmlformats.org/drawingml/2006/main">
              <a:ext uri="{FF2B5EF4-FFF2-40B4-BE49-F238E27FC236}">
                <a16:creationId xmlns:a16="http://schemas.microsoft.com/office/drawing/2014/main" id="{38FAD000-0076-426E-96B0-FAAEDD3B9A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19100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04</a:t>
            </a:r>
          </a:p>
        </p:txBody>
      </p:sp>
      <p:sp>
        <p:nvSpPr>
          <p:cNvPr id="13" name="coordinate-3">
            <a:extLst xmlns:a="http://schemas.openxmlformats.org/drawingml/2006/main">
              <a:ext uri="{FF2B5EF4-FFF2-40B4-BE49-F238E27FC236}">
                <a16:creationId xmlns:a16="http://schemas.microsoft.com/office/drawing/2014/main" id="{29F10E67-E890-46E9-9DD7-389BC4C98C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15290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public narrative</a:t>
            </a:r>
          </a:p>
        </p:txBody>
      </p:sp>
      <p:sp>
        <p:nvSpPr>
          <p:cNvPr id="14" name="rule-72-666">
            <a:extLst xmlns:a="http://schemas.openxmlformats.org/drawingml/2006/main">
              <a:ext uri="{FF2B5EF4-FFF2-40B4-BE49-F238E27FC236}">
                <a16:creationId xmlns:a16="http://schemas.microsoft.com/office/drawing/2014/main" id="{85C4C69B-4463-46D6-86D8-9CC08692D5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7C9705BD-DF44-438A-9294-D96BBF6D09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10</a:t>
            </a:r>
          </a:p>
        </p:txBody>
      </p:sp>
      <p:sp>
        <p:nvSpPr>
          <p:cNvPr id="16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53FFC255-6C13-44A6-87F3-CD9A2DC128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4 / 17</a:t>
            </a:r>
          </a:p>
        </p:txBody>
      </p:sp>
    </p:spTree>
    <p:extLst>
      <p:ext uri="{BB962C8B-B14F-4D97-AF65-F5344CB8AC3E}">
        <p14:creationId xmlns:p14="http://schemas.microsoft.com/office/powerpoint/2010/main" val="584632423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17253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claim-eyebrow">
            <a:extLst xmlns:a="http://schemas.openxmlformats.org/drawingml/2006/main">
              <a:ext uri="{FF2B5EF4-FFF2-40B4-BE49-F238E27FC236}">
                <a16:creationId xmlns:a16="http://schemas.microsoft.com/office/drawing/2014/main" id="{4D1346FA-8E70-4CE2-BE04-D746B1362C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66750"/>
            <a:ext cx="9906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C4A45F"/>
                </a:solidFill>
              </a:defRPr>
            </a:pPr>
            <a:r>
              <a:rPr sz="1350" b="1" i="0">
                <a:solidFill>
                  <a:srgbClr val="C4A45F"/>
                </a:solidFill>
              </a:rPr>
              <a:t>WORKING CLAIM</a:t>
            </a:r>
          </a:p>
        </p:txBody>
      </p:sp>
      <p:sp>
        <p:nvSpPr>
          <p:cNvPr id="2" name="claim">
            <a:extLst xmlns:a="http://schemas.openxmlformats.org/drawingml/2006/main">
              <a:ext uri="{FF2B5EF4-FFF2-40B4-BE49-F238E27FC236}">
                <a16:creationId xmlns:a16="http://schemas.microsoft.com/office/drawing/2014/main" id="{F0F1107A-D133-4185-AA29-B7CE429B7E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3124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150" b="1" i="0">
                <a:solidFill>
                  <a:srgbClr val="FFFFFF"/>
                </a:solidFill>
              </a:defRPr>
            </a:pPr>
            <a:r>
              <a:rPr sz="3150" b="1" i="0">
                <a:solidFill>
                  <a:srgbClr val="FFFFFF"/>
                </a:solidFill>
              </a:rPr>
              <a:t>Race in the modern West was made through law, policing, labor markets, property, and public narrative—not simply carried there as a fixed identity.</a:t>
            </a:r>
          </a:p>
        </p:txBody>
      </p:sp>
      <p:sp>
        <p:nvSpPr>
          <p:cNvPr id="3" name="claim-direction">
            <a:extLst xmlns:a="http://schemas.openxmlformats.org/drawingml/2006/main">
              <a:ext uri="{FF2B5EF4-FFF2-40B4-BE49-F238E27FC236}">
                <a16:creationId xmlns:a16="http://schemas.microsoft.com/office/drawing/2014/main" id="{6506F1E1-4FDA-41AE-8A18-59AC6C7488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238750"/>
            <a:ext cx="93345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C7D0DA"/>
                </a:solidFill>
              </a:defRPr>
            </a:pPr>
            <a:r>
              <a:rPr sz="1650" b="0" i="0">
                <a:solidFill>
                  <a:srgbClr val="C7D0DA"/>
                </a:solidFill>
              </a:rPr>
              <a:t>Treat this as an interpretation to test—not a conclusion to memorize.</a:t>
            </a:r>
          </a:p>
        </p:txBody>
      </p:sp>
      <p:sp>
        <p:nvSpPr>
          <p:cNvPr id="4" name="rule-72-666">
            <a:extLst xmlns:a="http://schemas.openxmlformats.org/drawingml/2006/main">
              <a:ext uri="{FF2B5EF4-FFF2-40B4-BE49-F238E27FC236}">
                <a16:creationId xmlns:a16="http://schemas.microsoft.com/office/drawing/2014/main" id="{16D93351-AD3D-44CC-9D8F-B8F4B059A5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290A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D3AF8DEB-6507-439E-8E64-AC32498E6A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THE AMERICAN WEST  ·  WEEK 10</a:t>
            </a:r>
          </a:p>
        </p:txBody>
      </p:sp>
      <p:sp>
        <p:nvSpPr>
          <p:cNvPr id="6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993A652D-7EEC-4D98-92A2-73C5BBAA48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5 / 17</a:t>
            </a:r>
          </a:p>
        </p:txBody>
      </p:sp>
    </p:spTree>
    <p:extLst>
      <p:ext uri="{BB962C8B-B14F-4D97-AF65-F5344CB8AC3E}">
        <p14:creationId xmlns:p14="http://schemas.microsoft.com/office/powerpoint/2010/main" val="723867983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evidence-title">
            <a:extLst xmlns:a="http://schemas.openxmlformats.org/drawingml/2006/main">
              <a:ext uri="{FF2B5EF4-FFF2-40B4-BE49-F238E27FC236}">
                <a16:creationId xmlns:a16="http://schemas.microsoft.com/office/drawing/2014/main" id="{EB91CFCA-4762-4BBD-A72A-5BD402A010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98107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24364B"/>
                </a:solidFill>
              </a:defRPr>
            </a:pPr>
            <a:r>
              <a:rPr sz="2850" b="1" i="0">
                <a:solidFill>
                  <a:srgbClr val="24364B"/>
                </a:solidFill>
              </a:rPr>
              <a:t>Evidence that tests the claim</a:t>
            </a:r>
          </a:p>
        </p:txBody>
      </p:sp>
      <p:sp>
        <p:nvSpPr>
          <p:cNvPr id="2" name="rule-72-126">
            <a:extLst xmlns:a="http://schemas.openxmlformats.org/drawingml/2006/main">
              <a:ext uri="{FF2B5EF4-FFF2-40B4-BE49-F238E27FC236}">
                <a16:creationId xmlns:a16="http://schemas.microsoft.com/office/drawing/2014/main" id="{D81C594E-BE1A-4E1A-B530-6B9782B8A4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00150"/>
            <a:ext cx="1143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evidence-number-0">
            <a:extLst xmlns:a="http://schemas.openxmlformats.org/drawingml/2006/main">
              <a:ext uri="{FF2B5EF4-FFF2-40B4-BE49-F238E27FC236}">
                <a16:creationId xmlns:a16="http://schemas.microsoft.com/office/drawing/2014/main" id="{57D6B72E-AFFD-449E-8B41-C1955714BB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5735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1</a:t>
            </a:r>
          </a:p>
        </p:txBody>
      </p:sp>
      <p:sp>
        <p:nvSpPr>
          <p:cNvPr id="4" name="evidence-0">
            <a:extLst xmlns:a="http://schemas.openxmlformats.org/drawingml/2006/main">
              <a:ext uri="{FF2B5EF4-FFF2-40B4-BE49-F238E27FC236}">
                <a16:creationId xmlns:a16="http://schemas.microsoft.com/office/drawing/2014/main" id="{D8E6032D-5FB5-47E0-852F-C18AC7BD0B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163830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Exclusion laws defined eligibility and belonging.</a:t>
            </a:r>
          </a:p>
        </p:txBody>
      </p:sp>
      <p:sp>
        <p:nvSpPr>
          <p:cNvPr id="5" name="rule-158-280">
            <a:extLst xmlns:a="http://schemas.openxmlformats.org/drawingml/2006/main">
              <a:ext uri="{FF2B5EF4-FFF2-40B4-BE49-F238E27FC236}">
                <a16:creationId xmlns:a16="http://schemas.microsoft.com/office/drawing/2014/main" id="{C4276924-8B52-4E55-B32A-C6A6E6A686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667000"/>
            <a:ext cx="8096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evidence-number-1">
            <a:extLst xmlns:a="http://schemas.openxmlformats.org/drawingml/2006/main">
              <a:ext uri="{FF2B5EF4-FFF2-40B4-BE49-F238E27FC236}">
                <a16:creationId xmlns:a16="http://schemas.microsoft.com/office/drawing/2014/main" id="{9D633246-58E6-4B2F-AC81-D1FEBB4826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00990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2</a:t>
            </a:r>
          </a:p>
        </p:txBody>
      </p:sp>
      <p:sp>
        <p:nvSpPr>
          <p:cNvPr id="7" name="evidence-1">
            <a:extLst xmlns:a="http://schemas.openxmlformats.org/drawingml/2006/main">
              <a:ext uri="{FF2B5EF4-FFF2-40B4-BE49-F238E27FC236}">
                <a16:creationId xmlns:a16="http://schemas.microsoft.com/office/drawing/2014/main" id="{3672CA88-F800-4C8E-BDEA-0E45CF7494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99085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Employers segmented workers by race and citizenship.</a:t>
            </a:r>
          </a:p>
        </p:txBody>
      </p:sp>
      <p:sp>
        <p:nvSpPr>
          <p:cNvPr id="8" name="rule-158-422">
            <a:extLst xmlns:a="http://schemas.openxmlformats.org/drawingml/2006/main">
              <a:ext uri="{FF2B5EF4-FFF2-40B4-BE49-F238E27FC236}">
                <a16:creationId xmlns:a16="http://schemas.microsoft.com/office/drawing/2014/main" id="{E4922390-BC36-4CF0-A189-C6498A5B3B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019550"/>
            <a:ext cx="8096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evidence-number-2">
            <a:extLst xmlns:a="http://schemas.openxmlformats.org/drawingml/2006/main">
              <a:ext uri="{FF2B5EF4-FFF2-40B4-BE49-F238E27FC236}">
                <a16:creationId xmlns:a16="http://schemas.microsoft.com/office/drawing/2014/main" id="{B91B1050-7811-484C-B095-41FDAFC3AF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6245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3</a:t>
            </a:r>
          </a:p>
        </p:txBody>
      </p:sp>
      <p:sp>
        <p:nvSpPr>
          <p:cNvPr id="10" name="evidence-2">
            <a:extLst xmlns:a="http://schemas.openxmlformats.org/drawingml/2006/main">
              <a:ext uri="{FF2B5EF4-FFF2-40B4-BE49-F238E27FC236}">
                <a16:creationId xmlns:a16="http://schemas.microsoft.com/office/drawing/2014/main" id="{D874A58F-12AC-443E-BBCF-EF0E42F538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34340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Newspapers normalized some violence while obscuring other violence.</a:t>
            </a:r>
          </a:p>
        </p:txBody>
      </p:sp>
      <p:sp>
        <p:nvSpPr>
          <p:cNvPr id="11" name="rule-72-666">
            <a:extLst xmlns:a="http://schemas.openxmlformats.org/drawingml/2006/main">
              <a:ext uri="{FF2B5EF4-FFF2-40B4-BE49-F238E27FC236}">
                <a16:creationId xmlns:a16="http://schemas.microsoft.com/office/drawing/2014/main" id="{1A8C2D2D-FBFC-481B-AA0C-CBCB5ED3E4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8C8DDA58-A76E-4AAD-8B1F-73DE02A10C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10</a:t>
            </a:r>
          </a:p>
        </p:txBody>
      </p:sp>
      <p:sp>
        <p:nvSpPr>
          <p:cNvPr id="13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B9B43D78-9262-4884-8FF5-6D2A8C0BF9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6 / 17</a:t>
            </a:r>
          </a:p>
        </p:txBody>
      </p:sp>
    </p:spTree>
    <p:extLst>
      <p:ext uri="{BB962C8B-B14F-4D97-AF65-F5344CB8AC3E}">
        <p14:creationId xmlns:p14="http://schemas.microsoft.com/office/powerpoint/2010/main" val="220656649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source-title">
            <a:extLst xmlns:a="http://schemas.openxmlformats.org/drawingml/2006/main">
              <a:ext uri="{FF2B5EF4-FFF2-40B4-BE49-F238E27FC236}">
                <a16:creationId xmlns:a16="http://schemas.microsoft.com/office/drawing/2014/main" id="{7AE9E6FA-592B-48CA-80B9-5B395E01E8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9525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24364B"/>
                </a:solidFill>
              </a:defRPr>
            </a:pPr>
            <a:r>
              <a:rPr sz="3000" b="1" i="0">
                <a:solidFill>
                  <a:srgbClr val="24364B"/>
                </a:solidFill>
              </a:rPr>
              <a:t>A source is not a window</a:t>
            </a:r>
          </a:p>
        </p:txBody>
      </p:sp>
      <p:sp>
        <p:nvSpPr>
          <p:cNvPr id="2" name="source-question">
            <a:extLst xmlns:a="http://schemas.openxmlformats.org/drawingml/2006/main">
              <a:ext uri="{FF2B5EF4-FFF2-40B4-BE49-F238E27FC236}">
                <a16:creationId xmlns:a16="http://schemas.microsoft.com/office/drawing/2014/main" id="{E52ADB6F-C0E8-4869-8CEA-1E5CA0B2C8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524000"/>
            <a:ext cx="10001250" cy="1200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252A2E"/>
                </a:solidFill>
              </a:defRPr>
            </a:pPr>
            <a:r>
              <a:rPr sz="2325" b="1" i="0">
                <a:solidFill>
                  <a:srgbClr val="252A2E"/>
                </a:solidFill>
              </a:rPr>
              <a:t>What can this source show about racial formation through law—and what must be corroborated elsewhere?</a:t>
            </a:r>
          </a:p>
        </p:txBody>
      </p:sp>
      <p:sp>
        <p:nvSpPr>
          <p:cNvPr id="3" name="source-label-0">
            <a:extLst xmlns:a="http://schemas.openxmlformats.org/drawingml/2006/main">
              <a:ext uri="{FF2B5EF4-FFF2-40B4-BE49-F238E27FC236}">
                <a16:creationId xmlns:a16="http://schemas.microsoft.com/office/drawing/2014/main" id="{BE38EA9D-FA31-44A9-A8AD-0D5019F24A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1813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SOURCE</a:t>
            </a:r>
          </a:p>
        </p:txBody>
      </p:sp>
      <p:sp>
        <p:nvSpPr>
          <p:cNvPr id="4" name="source-move-0">
            <a:extLst xmlns:a="http://schemas.openxmlformats.org/drawingml/2006/main">
              <a:ext uri="{FF2B5EF4-FFF2-40B4-BE49-F238E27FC236}">
                <a16:creationId xmlns:a16="http://schemas.microsoft.com/office/drawing/2014/main" id="{7236DDCF-C613-4351-9984-A4EA4D0424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31432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Who created it—and whose authority made it legible?</a:t>
            </a:r>
          </a:p>
        </p:txBody>
      </p:sp>
      <p:sp>
        <p:nvSpPr>
          <p:cNvPr id="5" name="source-label-1">
            <a:extLst xmlns:a="http://schemas.openxmlformats.org/drawingml/2006/main">
              <a:ext uri="{FF2B5EF4-FFF2-40B4-BE49-F238E27FC236}">
                <a16:creationId xmlns:a16="http://schemas.microsoft.com/office/drawing/2014/main" id="{5EA4B261-C747-42B6-9637-4182DAE22B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671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CONTEXT</a:t>
            </a:r>
          </a:p>
        </p:txBody>
      </p:sp>
      <p:sp>
        <p:nvSpPr>
          <p:cNvPr id="6" name="source-move-1">
            <a:extLst xmlns:a="http://schemas.openxmlformats.org/drawingml/2006/main">
              <a:ext uri="{FF2B5EF4-FFF2-40B4-BE49-F238E27FC236}">
                <a16:creationId xmlns:a16="http://schemas.microsoft.com/office/drawing/2014/main" id="{A5C76385-5C55-4A5C-8CDE-1F19E35567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38290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conditions shaped what could be recorded?</a:t>
            </a:r>
          </a:p>
        </p:txBody>
      </p:sp>
      <p:sp>
        <p:nvSpPr>
          <p:cNvPr id="7" name="source-label-2">
            <a:extLst xmlns:a="http://schemas.openxmlformats.org/drawingml/2006/main">
              <a:ext uri="{FF2B5EF4-FFF2-40B4-BE49-F238E27FC236}">
                <a16:creationId xmlns:a16="http://schemas.microsoft.com/office/drawing/2014/main" id="{5D1AA764-508A-4950-97CC-5806384FF2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529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PURPOSE</a:t>
            </a:r>
          </a:p>
        </p:txBody>
      </p:sp>
      <p:sp>
        <p:nvSpPr>
          <p:cNvPr id="8" name="source-move-2">
            <a:extLst xmlns:a="http://schemas.openxmlformats.org/drawingml/2006/main">
              <a:ext uri="{FF2B5EF4-FFF2-40B4-BE49-F238E27FC236}">
                <a16:creationId xmlns:a16="http://schemas.microsoft.com/office/drawing/2014/main" id="{F048B399-EE9B-434D-95C2-A64C5A16A9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45148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action or belief did the source seek to produce?</a:t>
            </a:r>
          </a:p>
        </p:txBody>
      </p:sp>
      <p:sp>
        <p:nvSpPr>
          <p:cNvPr id="9" name="source-label-3">
            <a:extLst xmlns:a="http://schemas.openxmlformats.org/drawingml/2006/main">
              <a:ext uri="{FF2B5EF4-FFF2-40B4-BE49-F238E27FC236}">
                <a16:creationId xmlns:a16="http://schemas.microsoft.com/office/drawing/2014/main" id="{792D0A9E-BFD1-4468-826C-AE85C6E6BE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2387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CORROBORATE</a:t>
            </a:r>
          </a:p>
        </p:txBody>
      </p:sp>
      <p:sp>
        <p:nvSpPr>
          <p:cNvPr id="10" name="source-move-3">
            <a:extLst xmlns:a="http://schemas.openxmlformats.org/drawingml/2006/main">
              <a:ext uri="{FF2B5EF4-FFF2-40B4-BE49-F238E27FC236}">
                <a16:creationId xmlns:a16="http://schemas.microsoft.com/office/drawing/2014/main" id="{184D6AEE-8E65-457E-B351-36A6BC3AFB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52006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different source would test its limits?</a:t>
            </a:r>
          </a:p>
        </p:txBody>
      </p:sp>
      <p:sp>
        <p:nvSpPr>
          <p:cNvPr id="11" name="rule-72-666">
            <a:extLst xmlns:a="http://schemas.openxmlformats.org/drawingml/2006/main">
              <a:ext uri="{FF2B5EF4-FFF2-40B4-BE49-F238E27FC236}">
                <a16:creationId xmlns:a16="http://schemas.microsoft.com/office/drawing/2014/main" id="{6865728E-B529-4E6A-98BA-3955D3AB0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4C92161F-E39A-4C62-8528-C0E7C39229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10</a:t>
            </a:r>
          </a:p>
        </p:txBody>
      </p:sp>
      <p:sp>
        <p:nvSpPr>
          <p:cNvPr id="13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0A55C006-EF2F-4F7F-BA53-8B4D14B43D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7 / 17</a:t>
            </a:r>
          </a:p>
        </p:txBody>
      </p:sp>
    </p:spTree>
    <p:extLst>
      <p:ext uri="{BB962C8B-B14F-4D97-AF65-F5344CB8AC3E}">
        <p14:creationId xmlns:p14="http://schemas.microsoft.com/office/powerpoint/2010/main" val="1695630469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53604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activity-eyebrow">
            <a:extLst xmlns:a="http://schemas.openxmlformats.org/drawingml/2006/main">
              <a:ext uri="{FF2B5EF4-FFF2-40B4-BE49-F238E27FC236}">
                <a16:creationId xmlns:a16="http://schemas.microsoft.com/office/drawing/2014/main" id="{C696E8CB-322D-4142-9F26-512A6F7431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28650"/>
            <a:ext cx="9525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E1D4AE"/>
                </a:solidFill>
              </a:defRPr>
            </a:pPr>
            <a:r>
              <a:rPr sz="1350" b="1" i="0">
                <a:solidFill>
                  <a:srgbClr val="E1D4AE"/>
                </a:solidFill>
              </a:rPr>
              <a:t>MAKE THE INTERPRETATION</a:t>
            </a:r>
          </a:p>
        </p:txBody>
      </p:sp>
      <p:sp>
        <p:nvSpPr>
          <p:cNvPr id="2" name="activity-prompt">
            <a:extLst xmlns:a="http://schemas.openxmlformats.org/drawingml/2006/main">
              <a:ext uri="{FF2B5EF4-FFF2-40B4-BE49-F238E27FC236}">
                <a16:creationId xmlns:a16="http://schemas.microsoft.com/office/drawing/2014/main" id="{07A2BCE4-4857-41B0-8C78-B82F68C6AC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76350"/>
            <a:ext cx="10287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700" b="1" i="0">
                <a:solidFill>
                  <a:srgbClr val="FFFFFF"/>
                </a:solidFill>
              </a:defRPr>
            </a:pPr>
            <a:r>
              <a:rPr sz="2700" b="1" i="0">
                <a:solidFill>
                  <a:srgbClr val="FFFFFF"/>
                </a:solidFill>
              </a:rPr>
              <a:t>Trace one racial label across law, employment, newspaper language, and lived consequence.</a:t>
            </a:r>
          </a:p>
        </p:txBody>
      </p:sp>
      <p:sp>
        <p:nvSpPr>
          <p:cNvPr id="3" name="activity-step-1">
            <a:extLst xmlns:a="http://schemas.openxmlformats.org/drawingml/2006/main">
              <a:ext uri="{FF2B5EF4-FFF2-40B4-BE49-F238E27FC236}">
                <a16:creationId xmlns:a16="http://schemas.microsoft.com/office/drawing/2014/main" id="{336393A2-CDA4-4EA8-81A9-49764A3D77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48100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1  OBSERVE</a:t>
            </a:r>
          </a:p>
        </p:txBody>
      </p:sp>
      <p:sp>
        <p:nvSpPr>
          <p:cNvPr id="4" name="activity-step-2">
            <a:extLst xmlns:a="http://schemas.openxmlformats.org/drawingml/2006/main">
              <a:ext uri="{FF2B5EF4-FFF2-40B4-BE49-F238E27FC236}">
                <a16:creationId xmlns:a16="http://schemas.microsoft.com/office/drawing/2014/main" id="{99E60B1C-3B00-4B19-95FC-E8796342B7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3848100"/>
            <a:ext cx="3143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2  TEST A CLAIM</a:t>
            </a:r>
          </a:p>
        </p:txBody>
      </p:sp>
      <p:sp>
        <p:nvSpPr>
          <p:cNvPr id="5" name="activity-step-3">
            <a:extLst xmlns:a="http://schemas.openxmlformats.org/drawingml/2006/main">
              <a:ext uri="{FF2B5EF4-FFF2-40B4-BE49-F238E27FC236}">
                <a16:creationId xmlns:a16="http://schemas.microsoft.com/office/drawing/2014/main" id="{CA5E9679-8103-4EAB-83A1-89A4FB73A2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3848100"/>
            <a:ext cx="3143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3  RECORD A LIMIT</a:t>
            </a:r>
          </a:p>
        </p:txBody>
      </p:sp>
      <p:sp>
        <p:nvSpPr>
          <p:cNvPr id="6" name="activity-detail-1">
            <a:extLst xmlns:a="http://schemas.openxmlformats.org/drawingml/2006/main">
              <a:ext uri="{FF2B5EF4-FFF2-40B4-BE49-F238E27FC236}">
                <a16:creationId xmlns:a16="http://schemas.microsoft.com/office/drawing/2014/main" id="{574CD118-5FEB-4BE4-806A-E07C7C5CE6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62450"/>
            <a:ext cx="28575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Observe before interpreting.</a:t>
            </a:r>
          </a:p>
        </p:txBody>
      </p:sp>
      <p:sp>
        <p:nvSpPr>
          <p:cNvPr id="7" name="activity-detail-2">
            <a:extLst xmlns:a="http://schemas.openxmlformats.org/drawingml/2006/main">
              <a:ext uri="{FF2B5EF4-FFF2-40B4-BE49-F238E27FC236}">
                <a16:creationId xmlns:a16="http://schemas.microsoft.com/office/drawing/2014/main" id="{482A5087-CB48-498B-91F3-9907920EDD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4362450"/>
            <a:ext cx="3143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Use specific evidence to support or revise the working claim.</a:t>
            </a:r>
          </a:p>
        </p:txBody>
      </p:sp>
      <p:sp>
        <p:nvSpPr>
          <p:cNvPr id="8" name="activity-detail-3">
            <a:extLst xmlns:a="http://schemas.openxmlformats.org/drawingml/2006/main">
              <a:ext uri="{FF2B5EF4-FFF2-40B4-BE49-F238E27FC236}">
                <a16:creationId xmlns:a16="http://schemas.microsoft.com/office/drawing/2014/main" id="{FB92C468-48DD-43AF-B1B2-E9613A8AB8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4362450"/>
            <a:ext cx="3143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Identify uncertainty, missing voices, or a source constraint.</a:t>
            </a:r>
          </a:p>
        </p:txBody>
      </p:sp>
      <p:sp>
        <p:nvSpPr>
          <p:cNvPr id="9" name="rule-72-666">
            <a:extLst xmlns:a="http://schemas.openxmlformats.org/drawingml/2006/main">
              <a:ext uri="{FF2B5EF4-FFF2-40B4-BE49-F238E27FC236}">
                <a16:creationId xmlns:a16="http://schemas.microsoft.com/office/drawing/2014/main" id="{61FC5CFB-ECCA-49D6-A240-28AAB58834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4BF9D62F-A5E2-45CA-930B-59056C901A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10</a:t>
            </a:r>
          </a:p>
        </p:txBody>
      </p:sp>
      <p:sp>
        <p:nvSpPr>
          <p:cNvPr id="11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CC359F66-51C8-4C67-9201-69DEC7CCD2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8 / 17</a:t>
            </a:r>
          </a:p>
        </p:txBody>
      </p:sp>
    </p:spTree>
    <p:extLst>
      <p:ext uri="{BB962C8B-B14F-4D97-AF65-F5344CB8AC3E}">
        <p14:creationId xmlns:p14="http://schemas.microsoft.com/office/powerpoint/2010/main" val="1340609615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exit-eyebrow">
            <a:extLst xmlns:a="http://schemas.openxmlformats.org/drawingml/2006/main">
              <a:ext uri="{FF2B5EF4-FFF2-40B4-BE49-F238E27FC236}">
                <a16:creationId xmlns:a16="http://schemas.microsoft.com/office/drawing/2014/main" id="{E139AAEC-85FC-4A0B-953D-70E5CD717B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04850"/>
            <a:ext cx="933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EXIT: REVISE THE OPENING</a:t>
            </a:r>
          </a:p>
        </p:txBody>
      </p:sp>
      <p:sp>
        <p:nvSpPr>
          <p:cNvPr id="2" name="exit-question">
            <a:extLst xmlns:a="http://schemas.openxmlformats.org/drawingml/2006/main">
              <a:ext uri="{FF2B5EF4-FFF2-40B4-BE49-F238E27FC236}">
                <a16:creationId xmlns:a16="http://schemas.microsoft.com/office/drawing/2014/main" id="{DB6265BE-F29D-4B6D-A560-06E564AE9F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66850"/>
            <a:ext cx="10287000" cy="2457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150" b="1" i="0">
                <a:solidFill>
                  <a:srgbClr val="24364B"/>
                </a:solidFill>
              </a:defRPr>
            </a:pPr>
            <a:r>
              <a:rPr sz="3150" b="1" i="0">
                <a:solidFill>
                  <a:srgbClr val="24364B"/>
                </a:solidFill>
              </a:rPr>
              <a:t>Identify where description becomes enforcement in the source set.</a:t>
            </a:r>
          </a:p>
        </p:txBody>
      </p:sp>
      <p:sp>
        <p:nvSpPr>
          <p:cNvPr id="3" name="rule-72-474">
            <a:extLst xmlns:a="http://schemas.openxmlformats.org/drawingml/2006/main">
              <a:ext uri="{FF2B5EF4-FFF2-40B4-BE49-F238E27FC236}">
                <a16:creationId xmlns:a16="http://schemas.microsoft.com/office/drawing/2014/main" id="{E5DD75B2-002D-490D-B914-2FF561929A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14850"/>
            <a:ext cx="142875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A4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exit-direction">
            <a:extLst xmlns:a="http://schemas.openxmlformats.org/drawingml/2006/main">
              <a:ext uri="{FF2B5EF4-FFF2-40B4-BE49-F238E27FC236}">
                <a16:creationId xmlns:a16="http://schemas.microsoft.com/office/drawing/2014/main" id="{9C779302-CB98-4D00-8CA2-D0887B2396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933950"/>
            <a:ext cx="87630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Use one piece of evidence. Name one remaining uncertainty.</a:t>
            </a:r>
          </a:p>
        </p:txBody>
      </p:sp>
      <p:sp>
        <p:nvSpPr>
          <p:cNvPr id="5" name="rule-72-666">
            <a:extLst xmlns:a="http://schemas.openxmlformats.org/drawingml/2006/main">
              <a:ext uri="{FF2B5EF4-FFF2-40B4-BE49-F238E27FC236}">
                <a16:creationId xmlns:a16="http://schemas.microsoft.com/office/drawing/2014/main" id="{FB15A1E2-374C-4F2F-B772-98EF357543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290A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B83043BA-A8A8-40C9-9E83-88F8DF8797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THE AMERICAN WEST  ·  WEEK 10</a:t>
            </a:r>
          </a:p>
        </p:txBody>
      </p:sp>
      <p:sp>
        <p:nvSpPr>
          <p:cNvPr id="7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FE1A6606-BEB1-4C46-95D3-BDEF994375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9 / 17</a:t>
            </a:r>
          </a:p>
        </p:txBody>
      </p:sp>
    </p:spTree>
    <p:extLst>
      <p:ext uri="{BB962C8B-B14F-4D97-AF65-F5344CB8AC3E}">
        <p14:creationId xmlns:p14="http://schemas.microsoft.com/office/powerpoint/2010/main" val="1699382430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2026-08-05T21:47:35.4360000Z</dcterms:created>
  <dcterms:modified xsi:type="dcterms:W3CDTF">2026-08-05T21:47:35.4360000Z</dcterms:modified>
</coreProperties>
</file>