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df99b7b8e9e45c3" /><Relationship Type="http://schemas.openxmlformats.org/officeDocument/2006/relationships/extended-properties" Target="/docProps/app.xml" Id="R50d900fdf1344f99" /><Relationship Type="http://schemas.openxmlformats.org/officeDocument/2006/relationships/officeDocument" Target="/ppt/presentation.xml" Id="R339c29e17e714ff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fc30d3b8098416e"/>
  </p:sldMasterIdLst>
  <p:notesMasterIdLst>
    <p:notesMasterId xmlns:r="http://schemas.openxmlformats.org/officeDocument/2006/relationships" r:id="R3a5a37ab1e4b433c"/>
  </p:notesMasterIdLst>
  <p:sldIdLst>
    <p:sldId xmlns:r="http://schemas.openxmlformats.org/officeDocument/2006/relationships" id="256" r:id="R035ac2c94ee2454b"/>
    <p:sldId xmlns:r="http://schemas.openxmlformats.org/officeDocument/2006/relationships" id="257" r:id="R9ed8ed3653bb426e"/>
    <p:sldId xmlns:r="http://schemas.openxmlformats.org/officeDocument/2006/relationships" id="258" r:id="R14a57807b0a34a44"/>
    <p:sldId xmlns:r="http://schemas.openxmlformats.org/officeDocument/2006/relationships" id="259" r:id="Rc61fa9dcb0f847f6"/>
    <p:sldId xmlns:r="http://schemas.openxmlformats.org/officeDocument/2006/relationships" id="260" r:id="R48b722146216412a"/>
    <p:sldId xmlns:r="http://schemas.openxmlformats.org/officeDocument/2006/relationships" id="261" r:id="R9643ef52cc314cbe"/>
    <p:sldId xmlns:r="http://schemas.openxmlformats.org/officeDocument/2006/relationships" id="262" r:id="R0b785ed378d0419f"/>
    <p:sldId xmlns:r="http://schemas.openxmlformats.org/officeDocument/2006/relationships" id="263" r:id="Re47148d7ccfb45d5"/>
    <p:sldId xmlns:r="http://schemas.openxmlformats.org/officeDocument/2006/relationships" id="264" r:id="R5838909d0f9746f5"/>
    <p:sldId xmlns:r="http://schemas.openxmlformats.org/officeDocument/2006/relationships" id="265" r:id="R5517942d06d648d0"/>
    <p:sldId xmlns:r="http://schemas.openxmlformats.org/officeDocument/2006/relationships" id="266" r:id="R050f0e70f34b4d23"/>
    <p:sldId xmlns:r="http://schemas.openxmlformats.org/officeDocument/2006/relationships" id="267" r:id="Ra750fc6c8765406d"/>
    <p:sldId xmlns:r="http://schemas.openxmlformats.org/officeDocument/2006/relationships" id="268" r:id="R880cebf9e2724181"/>
    <p:sldId xmlns:r="http://schemas.openxmlformats.org/officeDocument/2006/relationships" id="269" r:id="R7062690c0ae94258"/>
    <p:sldId xmlns:r="http://schemas.openxmlformats.org/officeDocument/2006/relationships" id="270" r:id="R1daa0500acf24377"/>
    <p:sldId xmlns:r="http://schemas.openxmlformats.org/officeDocument/2006/relationships" id="271" r:id="Ra6f048b6036340ab"/>
    <p:sldId xmlns:r="http://schemas.openxmlformats.org/officeDocument/2006/relationships" id="272" r:id="Rd3d58bd91a624297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a7180e1f73f4eb9" /><Relationship Type="http://schemas.openxmlformats.org/officeDocument/2006/relationships/slideMaster" Target="/ppt/slideMasters/slideMaster1.xml" Id="R4fc30d3b8098416e" /><Relationship Type="http://schemas.openxmlformats.org/officeDocument/2006/relationships/notesMaster" Target="/ppt/notesMasters/notesMaster1.xml" Id="R3a5a37ab1e4b433c" /><Relationship Type="http://schemas.openxmlformats.org/officeDocument/2006/relationships/presProps" Target="/ppt/presProps.xml" Id="R99c0c845d0d042a6" /><Relationship Type="http://schemas.openxmlformats.org/officeDocument/2006/relationships/tableStyles" Target="/ppt/tableStyles.xml" Id="R89a5b211e00b4a7f" /><Relationship Type="http://schemas.openxmlformats.org/officeDocument/2006/relationships/slide" Target="/ppt/slides/slide1.xml" Id="R035ac2c94ee2454b" /><Relationship Type="http://schemas.openxmlformats.org/officeDocument/2006/relationships/slide" Target="/ppt/slides/slide2.xml" Id="R9ed8ed3653bb426e" /><Relationship Type="http://schemas.openxmlformats.org/officeDocument/2006/relationships/slide" Target="/ppt/slides/slide3.xml" Id="R14a57807b0a34a44" /><Relationship Type="http://schemas.openxmlformats.org/officeDocument/2006/relationships/slide" Target="/ppt/slides/slide4.xml" Id="Rc61fa9dcb0f847f6" /><Relationship Type="http://schemas.openxmlformats.org/officeDocument/2006/relationships/slide" Target="/ppt/slides/slide5.xml" Id="R48b722146216412a" /><Relationship Type="http://schemas.openxmlformats.org/officeDocument/2006/relationships/slide" Target="/ppt/slides/slide6.xml" Id="R9643ef52cc314cbe" /><Relationship Type="http://schemas.openxmlformats.org/officeDocument/2006/relationships/slide" Target="/ppt/slides/slide7.xml" Id="R0b785ed378d0419f" /><Relationship Type="http://schemas.openxmlformats.org/officeDocument/2006/relationships/slide" Target="/ppt/slides/slide8.xml" Id="Re47148d7ccfb45d5" /><Relationship Type="http://schemas.openxmlformats.org/officeDocument/2006/relationships/slide" Target="/ppt/slides/slide9.xml" Id="R5838909d0f9746f5" /><Relationship Type="http://schemas.openxmlformats.org/officeDocument/2006/relationships/slide" Target="/ppt/slides/slide10.xml" Id="R5517942d06d648d0" /><Relationship Type="http://schemas.openxmlformats.org/officeDocument/2006/relationships/slide" Target="/ppt/slides/slide11.xml" Id="R050f0e70f34b4d23" /><Relationship Type="http://schemas.openxmlformats.org/officeDocument/2006/relationships/slide" Target="/ppt/slides/slide12.xml" Id="Ra750fc6c8765406d" /><Relationship Type="http://schemas.openxmlformats.org/officeDocument/2006/relationships/slide" Target="/ppt/slides/slide13.xml" Id="R880cebf9e2724181" /><Relationship Type="http://schemas.openxmlformats.org/officeDocument/2006/relationships/slide" Target="/ppt/slides/slide14.xml" Id="R7062690c0ae94258" /><Relationship Type="http://schemas.openxmlformats.org/officeDocument/2006/relationships/slide" Target="/ppt/slides/slide15.xml" Id="R1daa0500acf24377" /><Relationship Type="http://schemas.openxmlformats.org/officeDocument/2006/relationships/slide" Target="/ppt/slides/slide16.xml" Id="Ra6f048b6036340ab" /><Relationship Type="http://schemas.openxmlformats.org/officeDocument/2006/relationships/slide" Target="/ppt/slides/slide17.xml" Id="Rd3d58bd91a62429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8c4964b247e4bf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f9c44d8502249cd" /><Relationship Type="http://schemas.openxmlformats.org/officeDocument/2006/relationships/notesMaster" Target="/ppt/notesMasters/notesMaster1.xml" Id="Rc7f51d62b9b742bd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dd17c6dc80f345d5" /><Relationship Type="http://schemas.openxmlformats.org/officeDocument/2006/relationships/notesMaster" Target="/ppt/notesMasters/notesMaster1.xml" Id="R987807b7e97e4717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fa2152695ec44b71" /><Relationship Type="http://schemas.openxmlformats.org/officeDocument/2006/relationships/notesMaster" Target="/ppt/notesMasters/notesMaster1.xml" Id="R9e6f1e66d3f24dc1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cd894f2e4c7943c2" /><Relationship Type="http://schemas.openxmlformats.org/officeDocument/2006/relationships/notesMaster" Target="/ppt/notesMasters/notesMaster1.xml" Id="R48f338e863824fb0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f68d8c9029e64184" /><Relationship Type="http://schemas.openxmlformats.org/officeDocument/2006/relationships/notesMaster" Target="/ppt/notesMasters/notesMaster1.xml" Id="Rbaa3e090b9b244bc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918a80960ab4883" /><Relationship Type="http://schemas.openxmlformats.org/officeDocument/2006/relationships/notesMaster" Target="/ppt/notesMasters/notesMaster1.xml" Id="Rbaeb3a39d6c0468d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03fbbb9962c942bc" /><Relationship Type="http://schemas.openxmlformats.org/officeDocument/2006/relationships/notesMaster" Target="/ppt/notesMasters/notesMaster1.xml" Id="R15ac2a0ec9c44ad0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1cc0a39e2d854eec" /><Relationship Type="http://schemas.openxmlformats.org/officeDocument/2006/relationships/notesMaster" Target="/ppt/notesMasters/notesMaster1.xml" Id="R482b9d2556ee46fc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eba6ab40f7834815" /><Relationship Type="http://schemas.openxmlformats.org/officeDocument/2006/relationships/notesMaster" Target="/ppt/notesMasters/notesMaster1.xml" Id="R9fd7446f650c44a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d7e7f43f36e44e7" /><Relationship Type="http://schemas.openxmlformats.org/officeDocument/2006/relationships/notesMaster" Target="/ppt/notesMasters/notesMaster1.xml" Id="Rc5b3c9e7c0644e9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2d56bc354ce4c7a" /><Relationship Type="http://schemas.openxmlformats.org/officeDocument/2006/relationships/notesMaster" Target="/ppt/notesMasters/notesMaster1.xml" Id="R7a98a2c3db604fe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ca4ae7c3a8b495e" /><Relationship Type="http://schemas.openxmlformats.org/officeDocument/2006/relationships/notesMaster" Target="/ppt/notesMasters/notesMaster1.xml" Id="R55ddf832a1484bb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1f83530f15a4983" /><Relationship Type="http://schemas.openxmlformats.org/officeDocument/2006/relationships/notesMaster" Target="/ppt/notesMasters/notesMaster1.xml" Id="Rdf45c32a53434b3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f2dc87768834d19" /><Relationship Type="http://schemas.openxmlformats.org/officeDocument/2006/relationships/notesMaster" Target="/ppt/notesMasters/notesMaster1.xml" Id="R34728927c426424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f4dc1ec982c42a2" /><Relationship Type="http://schemas.openxmlformats.org/officeDocument/2006/relationships/notesMaster" Target="/ppt/notesMasters/notesMaster1.xml" Id="R2d73faa5aee44d3f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206e10fa9be48dc" /><Relationship Type="http://schemas.openxmlformats.org/officeDocument/2006/relationships/notesMaster" Target="/ppt/notesMasters/notesMaster1.xml" Id="R83969a4391974bda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6f0d970c5dec4610" /><Relationship Type="http://schemas.openxmlformats.org/officeDocument/2006/relationships/notesMaster" Target="/ppt/notesMasters/notesMaster1.xml" Id="Rfd119512b7f7411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Frame the week's central inquiry and make the scholarship lens explicit.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Preview the 2 meeting sequence without summarizing the week's answer. Connect the inquiry to the course question about power, place, and memory.</a:t>
            </a:r>
          </a:p>
          <a:p xmlns:a="http://schemas.openxmlformats.org/drawingml/2006/main">
            <a:r>
              <a:t>Anticipated student thinking: Students should be able to name the week's historical problem and recognize that the reading supplies an interpretation to test.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Orient students to the day's problem and its place in the weekly inquiry.</a:t>
            </a:r>
          </a:p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Presenter guidance: Name the meeting's problem, identify the evidence students will handle, and avoid resolving the inquiry before the opening prompt.</a:t>
            </a:r>
          </a:p>
          <a:p xmlns:a="http://schemas.openxmlformats.org/drawingml/2006/main">
            <a:r>
              <a:t>Anticipated student thinking: Students should connect the meeting topic to the weekly question and recall the previous meeting's unresolved issue.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Elicit an initial interpretation that can be revised through evidence.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Give silent writing time before discussion. Ask two students to explain the reasoning behind different answers; record the contrast without declaring a winner.</a:t>
            </a:r>
          </a:p>
          <a:p xmlns:a="http://schemas.openxmlformats.org/drawingml/2006/main">
            <a:r>
              <a:t>Anticipated student thinking: Listen for unstated spatial, national, racial, environmental, or legal assumptions. Preserve contrasting answers for the exit comparison.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Supply the minimum vocabulary and orientation needed for the lecture and source work.</a:t>
            </a:r>
          </a:p>
          <a:p xmlns:a="http://schemas.openxmlformats.org/drawingml/2006/main">
            <a:r>
              <a:t>Suggested timing: 7 minutes</a:t>
            </a:r>
          </a:p>
          <a:p xmlns:a="http://schemas.openxmlformats.org/drawingml/2006/main">
            <a:r>
              <a:t>Presenter guidance: Define terms through the day's case rather than as a glossary. Ask students which term names an actor, institution, process, or analytical category.</a:t>
            </a:r>
          </a:p>
          <a:p xmlns:a="http://schemas.openxmlformats.org/drawingml/2006/main">
            <a:r>
              <a:t>Anticipated student thinking: Students may treat analytical categories as neutral descriptions; return to how each term organizes evidence and power.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State the lecture's interpretive argument in a form students can test against evidence.</a:t>
            </a:r>
          </a:p>
          <a:p xmlns:a="http://schemas.openxmlformats.org/drawingml/2006/main">
            <a:r>
              <a:t>Suggested timing: 8 minutes</a:t>
            </a:r>
          </a:p>
          <a:p xmlns:a="http://schemas.openxmlformats.org/drawingml/2006/main">
            <a:r>
              <a:t>Presenter guidance: Unpack the claim one clause at a time. Identify the causal language and contrast it with a simpler textbook narrative.</a:t>
            </a:r>
          </a:p>
          <a:p xmlns:a="http://schemas.openxmlformats.org/drawingml/2006/main">
            <a:r>
              <a:t>Anticipated student thinking: Students should be able to distinguish the claim from a topic statement and identify which evidence would strengthen or weaken it.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Develop the working claim with three distinct bodies of evidence.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For each point, identify the actor, institution, or relationship that produced the evidence. Pause after the second point and ask which one most changes the opening answer.</a:t>
            </a:r>
          </a:p>
          <a:p xmlns:a="http://schemas.openxmlformats.org/drawingml/2006/main">
            <a:r>
              <a:t>Anticipated student thinking: Students should connect each evidence point to a specific clause in the working claim rather than treating the list as background information.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Prepare students to source and corroborate the primary evidence displayed or distributed in class.</a:t>
            </a:r>
          </a:p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Presenter guidance: Display or distribute the item-level course source connected to the meeting. Require observation, source, context, purpose, and corroboration in that order.</a:t>
            </a:r>
          </a:p>
          <a:p xmlns:a="http://schemas.openxmlformats.org/drawingml/2006/main">
            <a:r>
              <a:t>Anticipated student thinking: Students may jump directly to content. Redirect them to provenance and audience before evaluating factual claims.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Move students from receiving the lecture claim to constructing and qualifying an interpretation.</a:t>
            </a:r>
          </a:p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Presenter guidance: Use pairs or groups of three. Ask each group to produce one evidence-based claim and one explicit limitation. Invite contrasting claims before summarizing.</a:t>
            </a:r>
          </a:p>
          <a:p xmlns:a="http://schemas.openxmlformats.org/drawingml/2006/main">
            <a:r>
              <a:t>Anticipated student thinking: A strong response cites a specific source feature, explains its relevance, and names uncertainty without abandoning interpretation.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Purpose: Collect an independent, evidence-based revision of the opening interpretation.</a:t>
            </a:r>
          </a:p>
          <a:p xmlns:a="http://schemas.openxmlformats.org/drawingml/2006/main">
            <a:r>
              <a:t>Suggested timing: 4 minutes, with approximately 15 minutes of discussion, questions, and transition flexibility across the 75-minute meeting</a:t>
            </a:r>
          </a:p>
          <a:p xmlns:a="http://schemas.openxmlformats.org/drawingml/2006/main">
            <a:r>
              <a:t>Presenter guidance: Collect or photograph responses. Compare them with the opening prompt during the next meeting; do not supply a model response before students write.</a:t>
            </a:r>
          </a:p>
          <a:p xmlns:a="http://schemas.openxmlformats.org/drawingml/2006/main">
            <a:r>
              <a:t>Anticipated student thinking: A successful response makes a claim, cites evidence from the meeting, and names a remaining limit or question.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https://www.loc.gov/collections/louisiana-european-explorations-and-the-louisiana-purchase/</a:t>
            </a:r>
          </a:p>
          <a:p xmlns:a="http://schemas.openxmlformats.org/drawingml/2006/main">
            <a:r>
              <a:t>- https://www.nwmissouri.edu/archives/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d626bb3ef8d4075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5d0ec421375424f" /><Relationship Type="http://schemas.openxmlformats.org/officeDocument/2006/relationships/slideLayout" Target="/ppt/slideLayouts/slideLayout1.xml" Id="R8246ce59ea964e5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246ce59ea964e5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5617c6c5e04989" /><Relationship Type="http://schemas.openxmlformats.org/officeDocument/2006/relationships/notesSlide" Target="/ppt/notesSlides/notesSlide1.xml" Id="Re29a905c2f184f4a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43be6c1d9f445c" /><Relationship Type="http://schemas.openxmlformats.org/officeDocument/2006/relationships/notesSlide" Target="/ppt/notesSlides/notesSlide10.xml" Id="Reef9955ef6d54a2b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035503e046648af" /><Relationship Type="http://schemas.openxmlformats.org/officeDocument/2006/relationships/notesSlide" Target="/ppt/notesSlides/notesSlide11.xml" Id="Rc95cc442cb6b4386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54f5124785349e2" /><Relationship Type="http://schemas.openxmlformats.org/officeDocument/2006/relationships/notesSlide" Target="/ppt/notesSlides/notesSlide12.xml" Id="R1cdbd64121e04c88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db5053b0dc4283" /><Relationship Type="http://schemas.openxmlformats.org/officeDocument/2006/relationships/notesSlide" Target="/ppt/notesSlides/notesSlide13.xml" Id="R86b4a355319b4c19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f41c5373c04d87" /><Relationship Type="http://schemas.openxmlformats.org/officeDocument/2006/relationships/notesSlide" Target="/ppt/notesSlides/notesSlide14.xml" Id="Re317d61cde8747d5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a7c1d3f4d14ec1" /><Relationship Type="http://schemas.openxmlformats.org/officeDocument/2006/relationships/notesSlide" Target="/ppt/notesSlides/notesSlide15.xml" Id="R6b975baeb71a4cd8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914cb4f0fc470b" /><Relationship Type="http://schemas.openxmlformats.org/officeDocument/2006/relationships/notesSlide" Target="/ppt/notesSlides/notesSlide16.xml" Id="R61e1c74078764206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81a2cd97b34a8d" /><Relationship Type="http://schemas.openxmlformats.org/officeDocument/2006/relationships/notesSlide" Target="/ppt/notesSlides/notesSlide17.xml" Id="R8192f68935ff42d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85f1ee0aa847f8" /><Relationship Type="http://schemas.openxmlformats.org/officeDocument/2006/relationships/notesSlide" Target="/ppt/notesSlides/notesSlide2.xml" Id="Ra46f13089d11459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fb28cb2c1d43cc" /><Relationship Type="http://schemas.openxmlformats.org/officeDocument/2006/relationships/notesSlide" Target="/ppt/notesSlides/notesSlide3.xml" Id="R5b5ffbf4340b469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5314cc00d1453e" /><Relationship Type="http://schemas.openxmlformats.org/officeDocument/2006/relationships/notesSlide" Target="/ppt/notesSlides/notesSlide4.xml" Id="R569a2ec0b512464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3bb26da48f4803" /><Relationship Type="http://schemas.openxmlformats.org/officeDocument/2006/relationships/notesSlide" Target="/ppt/notesSlides/notesSlide5.xml" Id="R1bc5dd70de87422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dade703fc24d20" /><Relationship Type="http://schemas.openxmlformats.org/officeDocument/2006/relationships/notesSlide" Target="/ppt/notesSlides/notesSlide6.xml" Id="Rfbdf691923ab486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bb9bb420598467b" /><Relationship Type="http://schemas.openxmlformats.org/officeDocument/2006/relationships/notesSlide" Target="/ppt/notesSlides/notesSlide7.xml" Id="R61b92021f5b34ce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0778f6e97344f3" /><Relationship Type="http://schemas.openxmlformats.org/officeDocument/2006/relationships/notesSlide" Target="/ppt/notesSlides/notesSlide8.xml" Id="Rdfcdfff068b8497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d532bca04b4798" /><Relationship Type="http://schemas.openxmlformats.org/officeDocument/2006/relationships/notesSlide" Target="/ppt/notesSlides/notesSlide9.xml" Id="R39238bce318342b1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24364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rust-band">
            <a:extLst xmlns:a="http://schemas.openxmlformats.org/drawingml/2006/main">
              <a:ext uri="{FF2B5EF4-FFF2-40B4-BE49-F238E27FC236}">
                <a16:creationId xmlns:a16="http://schemas.microsoft.com/office/drawing/2014/main" id="{8B2B6EF3-6E1F-4403-9B7E-6AB1D5EC57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47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week-eyebrow">
            <a:extLst xmlns:a="http://schemas.openxmlformats.org/drawingml/2006/main">
              <a:ext uri="{FF2B5EF4-FFF2-40B4-BE49-F238E27FC236}">
                <a16:creationId xmlns:a16="http://schemas.microsoft.com/office/drawing/2014/main" id="{07796D18-0EA3-4C20-BB1B-78BCBBD29B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742950"/>
            <a:ext cx="9810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WEEK 3  ·  SEPTEMBER 7–11, 2026</a:t>
            </a:r>
          </a:p>
        </p:txBody>
      </p:sp>
      <p:sp>
        <p:nvSpPr>
          <p:cNvPr id="3" name="week-title">
            <a:extLst xmlns:a="http://schemas.openxmlformats.org/drawingml/2006/main">
              <a:ext uri="{FF2B5EF4-FFF2-40B4-BE49-F238E27FC236}">
                <a16:creationId xmlns:a16="http://schemas.microsoft.com/office/drawing/2014/main" id="{13D08C38-D634-4276-B619-8212EACDF9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409700"/>
            <a:ext cx="10287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 i="0">
                <a:solidFill>
                  <a:srgbClr val="FFFFFF"/>
                </a:solidFill>
              </a:defRPr>
            </a:pPr>
            <a:r>
              <a:rPr sz="4050" b="1" i="0">
                <a:solidFill>
                  <a:srgbClr val="FFFFFF"/>
                </a:solidFill>
              </a:rPr>
              <a:t>Borderlands, Louisiana, and the Platte Purchase</a:t>
            </a:r>
          </a:p>
        </p:txBody>
      </p:sp>
      <p:sp>
        <p:nvSpPr>
          <p:cNvPr id="4" name="rule-82-330">
            <a:extLst xmlns:a="http://schemas.openxmlformats.org/drawingml/2006/main">
              <a:ext uri="{FF2B5EF4-FFF2-40B4-BE49-F238E27FC236}">
                <a16:creationId xmlns:a16="http://schemas.microsoft.com/office/drawing/2014/main" id="{71659EB6-1BBD-42CB-BE5F-FA8E3D0BEE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143250"/>
            <a:ext cx="156210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week-inquiry">
            <a:extLst xmlns:a="http://schemas.openxmlformats.org/drawingml/2006/main">
              <a:ext uri="{FF2B5EF4-FFF2-40B4-BE49-F238E27FC236}">
                <a16:creationId xmlns:a16="http://schemas.microsoft.com/office/drawing/2014/main" id="{BE3DE1A7-8CED-4C09-8C20-2BA6E19959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62350"/>
            <a:ext cx="96202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0" i="0">
                <a:solidFill>
                  <a:srgbClr val="EDF0F3"/>
                </a:solidFill>
              </a:defRPr>
            </a:pPr>
            <a:r>
              <a:rPr sz="2175" b="0" i="0">
                <a:solidFill>
                  <a:srgbClr val="EDF0F3"/>
                </a:solidFill>
              </a:rPr>
              <a:t>How did distant imperial claims become local dispossession and governance?</a:t>
            </a:r>
          </a:p>
        </p:txBody>
      </p:sp>
      <p:sp>
        <p:nvSpPr>
          <p:cNvPr id="6" name="week-scholarship">
            <a:extLst xmlns:a="http://schemas.openxmlformats.org/drawingml/2006/main">
              <a:ext uri="{FF2B5EF4-FFF2-40B4-BE49-F238E27FC236}">
                <a16:creationId xmlns:a16="http://schemas.microsoft.com/office/drawing/2014/main" id="{0214D75F-0460-4F0C-98C7-666152AA8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5334000"/>
            <a:ext cx="1009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CBD3DC"/>
                </a:solidFill>
              </a:defRPr>
            </a:pPr>
            <a:r>
              <a:rPr sz="1350" b="0" i="0">
                <a:solidFill>
                  <a:srgbClr val="CBD3DC"/>
                </a:solidFill>
              </a:rPr>
              <a:t>Scholarship lens: Anne F. Hyde, Born of Lakes and Plains (2022), selected chapter or excerpt.</a:t>
            </a:r>
          </a:p>
        </p:txBody>
      </p:sp>
      <p:sp>
        <p:nvSpPr>
          <p:cNvPr id="7" name="rule-72-666">
            <a:extLst xmlns:a="http://schemas.openxmlformats.org/drawingml/2006/main">
              <a:ext uri="{FF2B5EF4-FFF2-40B4-BE49-F238E27FC236}">
                <a16:creationId xmlns:a16="http://schemas.microsoft.com/office/drawing/2014/main" id="{DD671E77-69CD-446D-97C7-1A7CD6397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F3DCB742-D83A-46AF-A24F-4405E34E94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3</a:t>
            </a:r>
          </a:p>
        </p:txBody>
      </p:sp>
      <p:sp>
        <p:nvSpPr>
          <p:cNvPr id="9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DE21561B-918E-418F-95D2-CB4EB2B30A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 / 17</a:t>
            </a:r>
          </a:p>
        </p:txBody>
      </p:sp>
    </p:spTree>
    <p:extLst>
      <p:ext uri="{BB962C8B-B14F-4D97-AF65-F5344CB8AC3E}">
        <p14:creationId xmlns:p14="http://schemas.microsoft.com/office/powerpoint/2010/main" val="162347560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C54B04E9-7660-4DEE-B3B4-06A177C21E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THURSDAY  ·  SEPTEMBER 10,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527F08D1-834D-464A-9C05-515F76938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Platte Purchase document chain, Northwest archive orientation, and Mapping the West studio.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EB0A5411-7D00-4EE4-9901-8BE48E0999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AA59D0DD-29B2-4622-8E39-1387CB3215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distant imperial claims become local dispossession and governance?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43F92778-CDE9-4FC4-AB1C-831E7CF439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EDFF6DB-50DE-459E-A352-AC46FBC20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16857AC7-FABA-40D3-ADA0-D8EB8590E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10 / 17</a:t>
            </a:r>
          </a:p>
        </p:txBody>
      </p:sp>
    </p:spTree>
    <p:extLst>
      <p:ext uri="{BB962C8B-B14F-4D97-AF65-F5344CB8AC3E}">
        <p14:creationId xmlns:p14="http://schemas.microsoft.com/office/powerpoint/2010/main" val="865061662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34226E56-21AF-4066-9A2D-0E9643F12D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B20E803B-83FB-4451-9609-BE17A409A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What would a local history of the Platte Purchase look like if it began with the people asked to relinquish land?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837200FD-DEEA-4CE7-9C44-759F8DC63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9E86D3A8-3B0B-4A5E-A23E-DA5E043D3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6A2537FB-3EBA-4576-A142-2D24A2ED50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5F06CDA5-41B1-4F29-82F3-90E5C99750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11 / 17</a:t>
            </a:r>
          </a:p>
        </p:txBody>
      </p:sp>
    </p:spTree>
    <p:extLst>
      <p:ext uri="{BB962C8B-B14F-4D97-AF65-F5344CB8AC3E}">
        <p14:creationId xmlns:p14="http://schemas.microsoft.com/office/powerpoint/2010/main" val="1729842082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D49E63B8-935B-4CC2-A0ED-56E9FFB47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76D3C94A-C7C6-40D5-A535-04B93453D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8A0D5A1F-3571-4287-8365-CB8892779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21BC10A9-0920-49D2-B9E0-B50A638E1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Platte Purchase document chain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FB642A0F-FF52-4CD2-9F0E-3DDBFAC06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5BC220EB-B9A7-4C57-9061-D72123A9A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B0602608-ED67-4E1F-AA7A-4B6FEC11A3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Northwest archive orientation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F4722BE1-4444-411D-9BE1-7D5322D66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8372A33B-F0E5-4CB0-A6E9-438D359DFE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D69D01F8-B39F-41EB-8A64-D901695BA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Mapping the West studio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787725A6-B7CF-4809-9FC1-4E66B490D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AA243669-1366-4BC4-A92F-240629F69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CB2A9BD2-E497-4C50-9463-14E959C9FE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Memory</a:t>
            </a:r>
          </a:p>
        </p:txBody>
      </p:sp>
      <p:sp>
        <p:nvSpPr>
          <p:cNvPr id="1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A4D5B571-7CB0-498E-986A-AE084DA0CC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64FBE10-E248-43D1-9530-D7098A4FE6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1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8BB3DBF-4B35-4061-9E82-C3D262F9E2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12 / 17</a:t>
            </a:r>
          </a:p>
        </p:txBody>
      </p:sp>
    </p:spTree>
    <p:extLst>
      <p:ext uri="{BB962C8B-B14F-4D97-AF65-F5344CB8AC3E}">
        <p14:creationId xmlns:p14="http://schemas.microsoft.com/office/powerpoint/2010/main" val="129165572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6EF6BD90-25DB-4C78-B396-8A6FB507E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ED4F45A0-AC33-4FAD-A387-A42988D792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The Platte Purchase made Northwest Missouri through a chain of treaties, surveys, settlement, and archival decisions—not through one clean transaction.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F802A794-E162-4F6E-8090-4042985D51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8F88384-E8D1-4239-A279-1A4AD7DCE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16926CB9-9073-4413-9582-3EAC4D8CAB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3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2875E51D-1323-48B2-A21F-C4104F4A1D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13 / 17</a:t>
            </a:r>
          </a:p>
        </p:txBody>
      </p:sp>
    </p:spTree>
    <p:extLst>
      <p:ext uri="{BB962C8B-B14F-4D97-AF65-F5344CB8AC3E}">
        <p14:creationId xmlns:p14="http://schemas.microsoft.com/office/powerpoint/2010/main" val="641427995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26079622-E5C0-4DAC-936A-DDA0528483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79411401-C7EB-43A4-903C-76C7A88080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AA3F430C-93AF-4ABC-8986-4E1264464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4317BD10-6AA9-48B9-963B-898631EAE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Treaty language recorded unequal negotiations.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544FABCA-F2D0-4527-8871-BA6DD1BFBD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DB8AFA0B-3469-4535-8876-7F568FF1D6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5EDC7453-9DEF-4187-9B7D-AC400F10F9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Survey and land records converted claims into property.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51EC7BF5-B049-4460-B1E3-AB3506AF3A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0DF82F52-2465-4871-8D70-9F7848A7D1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37972883-6272-4EDE-B92A-E2B0409FD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Local archives preserve some actors more densely than others.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DED9C995-2348-4694-BAE1-F13257D684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58057045-064B-4053-BA70-893261AA55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44C72DC2-9BA9-4F97-A9D5-2CD91AFF9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14 / 17</a:t>
            </a:r>
          </a:p>
        </p:txBody>
      </p:sp>
    </p:spTree>
    <p:extLst>
      <p:ext uri="{BB962C8B-B14F-4D97-AF65-F5344CB8AC3E}">
        <p14:creationId xmlns:p14="http://schemas.microsoft.com/office/powerpoint/2010/main" val="141928133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E9959E0F-2BC0-44ED-A329-2BE6F6FD78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0543203C-911A-4863-840F-8125C71470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platte purchase document chain—and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DF5E59B8-1545-4B26-A42B-ED23E1C71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FC9C91F0-D944-4855-BF8C-D0EE7B9BF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7FD3BAEB-6B13-434D-A42F-9372CDC70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03B18272-B6C7-48F1-B636-6635477964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D8FBCE53-818F-4DE4-8616-78699B3F9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417683A5-E572-426C-BA31-FFBC7154E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F5C7E5A4-4F30-4912-B1DA-63E6B4E1B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A646AAE2-E49F-48CA-8FF0-2648856D7C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A678C88-F8BA-4AB0-A370-27AACA405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277180A3-F162-4D12-A8B2-4F9EBCB76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7A767C45-AF0E-42D2-8ABB-6CF6AB9EA9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15 / 17</a:t>
            </a:r>
          </a:p>
        </p:txBody>
      </p:sp>
    </p:spTree>
    <p:extLst>
      <p:ext uri="{BB962C8B-B14F-4D97-AF65-F5344CB8AC3E}">
        <p14:creationId xmlns:p14="http://schemas.microsoft.com/office/powerpoint/2010/main" val="1008663588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A2FF5AFF-C68C-44E8-8052-D880EE4116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927AA607-42D0-4532-B0D4-D71D582505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Trace one claim across treaty, map, newspaper, and land record; label what changes at each archival step.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88EC4A2D-FF76-4AB3-9144-36B7F43DE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2BDECAFC-755C-4E2C-A68E-34AFA1BCE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6095B814-4F9B-418B-A6A8-0391347941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58BA7420-9B84-43A8-A752-EC283FB26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A56BE5CC-204B-4E09-AB1F-694704914F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84D5F802-AB4A-456B-BDF1-90D69EC0B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70D09479-76F3-47A8-A0B7-E7C13BBB27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A73A0F82-1EBF-434A-86D2-C30947B4A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039DD9C-5EE0-432F-B9E9-59EED2CB4E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16 / 17</a:t>
            </a:r>
          </a:p>
        </p:txBody>
      </p:sp>
    </p:spTree>
    <p:extLst>
      <p:ext uri="{BB962C8B-B14F-4D97-AF65-F5344CB8AC3E}">
        <p14:creationId xmlns:p14="http://schemas.microsoft.com/office/powerpoint/2010/main" val="1515048411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A21340B1-44AA-4E1B-AD8E-409272E62E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67786C11-1BAE-4121-B24E-0F0B65ED9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Identify the point in the document chain where dispossession becomes easiest to overlook.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1CF6E21A-DB33-4E6E-B6C0-B01038FEB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BD9DFFE0-40E6-442E-9E1D-41087270F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E7D44E06-1C8A-44F3-AC80-E3B0198447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5B37320F-9EFE-482D-9C05-63768A701B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3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63BC5AE-CDC3-4364-8C76-2DD1C6BDF1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17 / 17</a:t>
            </a:r>
          </a:p>
        </p:txBody>
      </p:sp>
    </p:spTree>
    <p:extLst>
      <p:ext uri="{BB962C8B-B14F-4D97-AF65-F5344CB8AC3E}">
        <p14:creationId xmlns:p14="http://schemas.microsoft.com/office/powerpoint/2010/main" val="126777762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meeting-date">
            <a:extLst xmlns:a="http://schemas.openxmlformats.org/drawingml/2006/main">
              <a:ext uri="{FF2B5EF4-FFF2-40B4-BE49-F238E27FC236}">
                <a16:creationId xmlns:a16="http://schemas.microsoft.com/office/drawing/2014/main" id="{34C6F9EA-F107-480D-9EBF-85281B743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1028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TUESDAY  ·  SEPTEMBER 8, 2026</a:t>
            </a:r>
          </a:p>
        </p:txBody>
      </p:sp>
      <p:sp>
        <p:nvSpPr>
          <p:cNvPr id="2" name="meeting-plan">
            <a:extLst xmlns:a="http://schemas.openxmlformats.org/drawingml/2006/main">
              <a:ext uri="{FF2B5EF4-FFF2-40B4-BE49-F238E27FC236}">
                <a16:creationId xmlns:a16="http://schemas.microsoft.com/office/drawing/2014/main" id="{3C6389BE-32FD-4AB0-BB0C-257D1A2F61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24364B"/>
                </a:solidFill>
              </a:defRPr>
            </a:pPr>
            <a:r>
              <a:rPr sz="3225" b="1" i="0">
                <a:solidFill>
                  <a:srgbClr val="24364B"/>
                </a:solidFill>
              </a:rPr>
              <a:t>Louisiana Purchase claims, diplomacy, intelligence, and contested sovereignty.</a:t>
            </a:r>
          </a:p>
        </p:txBody>
      </p:sp>
      <p:sp>
        <p:nvSpPr>
          <p:cNvPr id="3" name="rule-72-358">
            <a:extLst xmlns:a="http://schemas.openxmlformats.org/drawingml/2006/main">
              <a:ext uri="{FF2B5EF4-FFF2-40B4-BE49-F238E27FC236}">
                <a16:creationId xmlns:a16="http://schemas.microsoft.com/office/drawing/2014/main" id="{0F152D80-B321-4D95-84CC-448657487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40970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meeting-inquiry">
            <a:extLst xmlns:a="http://schemas.openxmlformats.org/drawingml/2006/main">
              <a:ext uri="{FF2B5EF4-FFF2-40B4-BE49-F238E27FC236}">
                <a16:creationId xmlns:a16="http://schemas.microsoft.com/office/drawing/2014/main" id="{F4C02889-A1F6-4C71-9B82-28B71B780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29050"/>
            <a:ext cx="98107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How did distant imperial claims become local dispossession and governance?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84BAB754-96B9-40A5-B2F7-6D39C3ABC7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64C932FB-AAD2-4DE8-B49E-51BAEBEBAE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C6362CA8-585C-4F70-98C7-6723B9458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2 / 17</a:t>
            </a:r>
          </a:p>
        </p:txBody>
      </p:sp>
    </p:spTree>
    <p:extLst>
      <p:ext uri="{BB962C8B-B14F-4D97-AF65-F5344CB8AC3E}">
        <p14:creationId xmlns:p14="http://schemas.microsoft.com/office/powerpoint/2010/main" val="29926632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A04E3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prompt-eyebrow">
            <a:extLst xmlns:a="http://schemas.openxmlformats.org/drawingml/2006/main">
              <a:ext uri="{FF2B5EF4-FFF2-40B4-BE49-F238E27FC236}">
                <a16:creationId xmlns:a16="http://schemas.microsoft.com/office/drawing/2014/main" id="{9DCF632F-60C1-45CB-9508-440AE1290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85800"/>
            <a:ext cx="990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F6D9C9"/>
                </a:solidFill>
              </a:defRPr>
            </a:pPr>
            <a:r>
              <a:rPr sz="1350" b="1" i="0">
                <a:solidFill>
                  <a:srgbClr val="F6D9C9"/>
                </a:solidFill>
              </a:rPr>
              <a:t>BEGIN WITH A CLAIM</a:t>
            </a:r>
          </a:p>
        </p:txBody>
      </p:sp>
      <p:sp>
        <p:nvSpPr>
          <p:cNvPr id="2" name="prompt">
            <a:extLst xmlns:a="http://schemas.openxmlformats.org/drawingml/2006/main">
              <a:ext uri="{FF2B5EF4-FFF2-40B4-BE49-F238E27FC236}">
                <a16:creationId xmlns:a16="http://schemas.microsoft.com/office/drawing/2014/main" id="{18755641-EFF7-44E0-8C93-D40667A94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90650"/>
            <a:ext cx="10287000" cy="2952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FFFFFF"/>
                </a:solidFill>
              </a:defRPr>
            </a:pPr>
            <a:r>
              <a:rPr sz="3225" b="1" i="0">
                <a:solidFill>
                  <a:srgbClr val="FFFFFF"/>
                </a:solidFill>
              </a:rPr>
              <a:t>What exactly could France sell in 1803—and what could it not?</a:t>
            </a:r>
          </a:p>
        </p:txBody>
      </p:sp>
      <p:sp>
        <p:nvSpPr>
          <p:cNvPr id="3" name="prompt-direction">
            <a:extLst xmlns:a="http://schemas.openxmlformats.org/drawingml/2006/main">
              <a:ext uri="{FF2B5EF4-FFF2-40B4-BE49-F238E27FC236}">
                <a16:creationId xmlns:a16="http://schemas.microsoft.com/office/drawing/2014/main" id="{EE5C0A1D-3B29-4D09-BD02-FAD707E4EA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43500"/>
            <a:ext cx="9810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BEDE6"/>
                </a:solidFill>
              </a:defRPr>
            </a:pPr>
            <a:r>
              <a:rPr sz="1650" b="0" i="0">
                <a:solidFill>
                  <a:srgbClr val="FBEDE6"/>
                </a:solidFill>
              </a:rPr>
              <a:t>Write for one minute. Then compare the rule, assumption, or evidence behind your answer.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92D4AD36-D880-4DEA-82FF-41826F6034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BB41CB63-7E4E-45AB-ACBD-65E0F32E7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186404E5-D935-4EA4-B37F-1954388DC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3 / 17</a:t>
            </a:r>
          </a:p>
        </p:txBody>
      </p:sp>
    </p:spTree>
    <p:extLst>
      <p:ext uri="{BB962C8B-B14F-4D97-AF65-F5344CB8AC3E}">
        <p14:creationId xmlns:p14="http://schemas.microsoft.com/office/powerpoint/2010/main" val="141635617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oordinates-title">
            <a:extLst xmlns:a="http://schemas.openxmlformats.org/drawingml/2006/main">
              <a:ext uri="{FF2B5EF4-FFF2-40B4-BE49-F238E27FC236}">
                <a16:creationId xmlns:a16="http://schemas.microsoft.com/office/drawing/2014/main" id="{C7DE317F-0AE7-4BB1-BB19-5E07DEE49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8953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Coordinates for today</a:t>
            </a:r>
          </a:p>
        </p:txBody>
      </p:sp>
      <p:sp>
        <p:nvSpPr>
          <p:cNvPr id="2" name="rule-72-128">
            <a:extLst xmlns:a="http://schemas.openxmlformats.org/drawingml/2006/main">
              <a:ext uri="{FF2B5EF4-FFF2-40B4-BE49-F238E27FC236}">
                <a16:creationId xmlns:a16="http://schemas.microsoft.com/office/drawing/2014/main" id="{0241BF1B-CAAE-4A4C-BC04-C55C915A72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10287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coordinate-number-0">
            <a:extLst xmlns:a="http://schemas.openxmlformats.org/drawingml/2006/main">
              <a:ext uri="{FF2B5EF4-FFF2-40B4-BE49-F238E27FC236}">
                <a16:creationId xmlns:a16="http://schemas.microsoft.com/office/drawing/2014/main" id="{4F21039A-15DF-4EC7-B26B-652C9EBD0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192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01</a:t>
            </a:r>
          </a:p>
        </p:txBody>
      </p:sp>
      <p:sp>
        <p:nvSpPr>
          <p:cNvPr id="4" name="coordinate-0">
            <a:extLst xmlns:a="http://schemas.openxmlformats.org/drawingml/2006/main">
              <a:ext uri="{FF2B5EF4-FFF2-40B4-BE49-F238E27FC236}">
                <a16:creationId xmlns:a16="http://schemas.microsoft.com/office/drawing/2014/main" id="{87B9F7F1-C94B-478F-B278-B458588F7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15811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Louisiana Purchase</a:t>
            </a:r>
          </a:p>
        </p:txBody>
      </p:sp>
      <p:sp>
        <p:nvSpPr>
          <p:cNvPr id="5" name="rule-150-229">
            <a:extLst xmlns:a="http://schemas.openxmlformats.org/drawingml/2006/main">
              <a:ext uri="{FF2B5EF4-FFF2-40B4-BE49-F238E27FC236}">
                <a16:creationId xmlns:a16="http://schemas.microsoft.com/office/drawing/2014/main" id="{1B9F3B80-A65F-44EF-950C-8EA3BE171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1812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ordinate-number-1">
            <a:extLst xmlns:a="http://schemas.openxmlformats.org/drawingml/2006/main">
              <a:ext uri="{FF2B5EF4-FFF2-40B4-BE49-F238E27FC236}">
                <a16:creationId xmlns:a16="http://schemas.microsoft.com/office/drawing/2014/main" id="{AE3736BE-26EC-43CA-8AB9-B2EB12383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765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02</a:t>
            </a:r>
          </a:p>
        </p:txBody>
      </p:sp>
      <p:sp>
        <p:nvSpPr>
          <p:cNvPr id="7" name="coordinate-1">
            <a:extLst xmlns:a="http://schemas.openxmlformats.org/drawingml/2006/main">
              <a:ext uri="{FF2B5EF4-FFF2-40B4-BE49-F238E27FC236}">
                <a16:creationId xmlns:a16="http://schemas.microsoft.com/office/drawing/2014/main" id="{41B41EB4-B8B9-467D-90D2-ACF242D24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4384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diplomacy</a:t>
            </a:r>
          </a:p>
        </p:txBody>
      </p:sp>
      <p:sp>
        <p:nvSpPr>
          <p:cNvPr id="8" name="rule-150-319">
            <a:extLst xmlns:a="http://schemas.openxmlformats.org/drawingml/2006/main">
              <a:ext uri="{FF2B5EF4-FFF2-40B4-BE49-F238E27FC236}">
                <a16:creationId xmlns:a16="http://schemas.microsoft.com/office/drawing/2014/main" id="{983FA551-D75E-4DBD-AE09-E7C6C994C4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3847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coordinate-number-2">
            <a:extLst xmlns:a="http://schemas.openxmlformats.org/drawingml/2006/main">
              <a:ext uri="{FF2B5EF4-FFF2-40B4-BE49-F238E27FC236}">
                <a16:creationId xmlns:a16="http://schemas.microsoft.com/office/drawing/2014/main" id="{B9F4D839-E120-4F0E-9207-58D5D29B82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03</a:t>
            </a:r>
          </a:p>
        </p:txBody>
      </p:sp>
      <p:sp>
        <p:nvSpPr>
          <p:cNvPr id="10" name="coordinate-2">
            <a:extLst xmlns:a="http://schemas.openxmlformats.org/drawingml/2006/main">
              <a:ext uri="{FF2B5EF4-FFF2-40B4-BE49-F238E27FC236}">
                <a16:creationId xmlns:a16="http://schemas.microsoft.com/office/drawing/2014/main" id="{6E7FFE1D-AFFE-4436-AECE-A69D9368D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29565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intelligence</a:t>
            </a:r>
          </a:p>
        </p:txBody>
      </p:sp>
      <p:sp>
        <p:nvSpPr>
          <p:cNvPr id="11" name="rule-150-409">
            <a:extLst xmlns:a="http://schemas.openxmlformats.org/drawingml/2006/main">
              <a:ext uri="{FF2B5EF4-FFF2-40B4-BE49-F238E27FC236}">
                <a16:creationId xmlns:a16="http://schemas.microsoft.com/office/drawing/2014/main" id="{13616CBD-C612-48FD-BF5D-DC3788CE6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895725"/>
            <a:ext cx="838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coordinate-number-3">
            <a:extLst xmlns:a="http://schemas.openxmlformats.org/drawingml/2006/main">
              <a:ext uri="{FF2B5EF4-FFF2-40B4-BE49-F238E27FC236}">
                <a16:creationId xmlns:a16="http://schemas.microsoft.com/office/drawing/2014/main" id="{27FA517E-1C75-4B43-8054-5FE46F9565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91000"/>
            <a:ext cx="5524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A04E32"/>
                </a:solidFill>
              </a:defRPr>
            </a:pPr>
            <a:r>
              <a:rPr sz="1800" b="1" i="0">
                <a:solidFill>
                  <a:srgbClr val="A04E32"/>
                </a:solidFill>
              </a:rPr>
              <a:t>04</a:t>
            </a:r>
          </a:p>
        </p:txBody>
      </p:sp>
      <p:sp>
        <p:nvSpPr>
          <p:cNvPr id="13" name="coordinate-3">
            <a:extLst xmlns:a="http://schemas.openxmlformats.org/drawingml/2006/main">
              <a:ext uri="{FF2B5EF4-FFF2-40B4-BE49-F238E27FC236}">
                <a16:creationId xmlns:a16="http://schemas.microsoft.com/office/drawing/2014/main" id="{5E958D75-D542-4A4E-AEE8-D54FDAB3D8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152900"/>
            <a:ext cx="8858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0" i="0">
                <a:solidFill>
                  <a:srgbClr val="252A2E"/>
                </a:solidFill>
              </a:defRPr>
            </a:pPr>
            <a:r>
              <a:rPr sz="2325" b="0" i="0">
                <a:solidFill>
                  <a:srgbClr val="252A2E"/>
                </a:solidFill>
              </a:rPr>
              <a:t>contested sovereignty</a:t>
            </a:r>
          </a:p>
        </p:txBody>
      </p:sp>
      <p:sp>
        <p:nvSpPr>
          <p:cNvPr id="1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4A51996D-43A7-4DDB-95E8-51939F95A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3FD0850F-A8BD-4F6C-8AE9-C09D798F2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1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B93A205F-B975-4A8B-B147-32AC9889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4 / 17</a:t>
            </a:r>
          </a:p>
        </p:txBody>
      </p:sp>
    </p:spTree>
    <p:extLst>
      <p:ext uri="{BB962C8B-B14F-4D97-AF65-F5344CB8AC3E}">
        <p14:creationId xmlns:p14="http://schemas.microsoft.com/office/powerpoint/2010/main" val="207163993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17253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claim-eyebrow">
            <a:extLst xmlns:a="http://schemas.openxmlformats.org/drawingml/2006/main">
              <a:ext uri="{FF2B5EF4-FFF2-40B4-BE49-F238E27FC236}">
                <a16:creationId xmlns:a16="http://schemas.microsoft.com/office/drawing/2014/main" id="{0F8C2C86-B7A1-465D-A333-BCD9C93513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66750"/>
            <a:ext cx="990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C4A45F"/>
                </a:solidFill>
              </a:defRPr>
            </a:pPr>
            <a:r>
              <a:rPr sz="1350" b="1" i="0">
                <a:solidFill>
                  <a:srgbClr val="C4A45F"/>
                </a:solidFill>
              </a:rPr>
              <a:t>WORKING CLAIM</a:t>
            </a:r>
          </a:p>
        </p:txBody>
      </p:sp>
      <p:sp>
        <p:nvSpPr>
          <p:cNvPr id="2" name="claim">
            <a:extLst xmlns:a="http://schemas.openxmlformats.org/drawingml/2006/main">
              <a:ext uri="{FF2B5EF4-FFF2-40B4-BE49-F238E27FC236}">
                <a16:creationId xmlns:a16="http://schemas.microsoft.com/office/drawing/2014/main" id="{493FD8C6-CD06-4D5B-A3E9-92EB579D86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3124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The Louisiana Purchase transferred imperial claims between governments, but it did not transfer uncontested possession of Native homelands.</a:t>
            </a:r>
          </a:p>
        </p:txBody>
      </p:sp>
      <p:sp>
        <p:nvSpPr>
          <p:cNvPr id="3" name="claim-direction">
            <a:extLst xmlns:a="http://schemas.openxmlformats.org/drawingml/2006/main">
              <a:ext uri="{FF2B5EF4-FFF2-40B4-BE49-F238E27FC236}">
                <a16:creationId xmlns:a16="http://schemas.microsoft.com/office/drawing/2014/main" id="{3B8E0B6C-1C8B-42F9-9CC7-FACE3032CE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C7D0DA"/>
                </a:solidFill>
              </a:defRPr>
            </a:pPr>
            <a:r>
              <a:rPr sz="1650" b="0" i="0">
                <a:solidFill>
                  <a:srgbClr val="C7D0DA"/>
                </a:solidFill>
              </a:rPr>
              <a:t>Treat this as an interpretation to test—not a conclusion to memorize.</a:t>
            </a:r>
          </a:p>
        </p:txBody>
      </p:sp>
      <p:sp>
        <p:nvSpPr>
          <p:cNvPr id="4" name="rule-72-666">
            <a:extLst xmlns:a="http://schemas.openxmlformats.org/drawingml/2006/main">
              <a:ext uri="{FF2B5EF4-FFF2-40B4-BE49-F238E27FC236}">
                <a16:creationId xmlns:a16="http://schemas.microsoft.com/office/drawing/2014/main" id="{A58BAD70-88BA-4E23-9F91-0DC2DAE1FF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01DF70C5-22AE-4CE7-9CC1-81740D243F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3</a:t>
            </a:r>
          </a:p>
        </p:txBody>
      </p:sp>
      <p:sp>
        <p:nvSpPr>
          <p:cNvPr id="6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892E59D2-2F03-441B-AB2C-35C68C80E0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5 / 17</a:t>
            </a:r>
          </a:p>
        </p:txBody>
      </p:sp>
    </p:spTree>
    <p:extLst>
      <p:ext uri="{BB962C8B-B14F-4D97-AF65-F5344CB8AC3E}">
        <p14:creationId xmlns:p14="http://schemas.microsoft.com/office/powerpoint/2010/main" val="211730217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F65D0F59-B6C6-4EFA-9024-55B096E53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98107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4364B"/>
                </a:solidFill>
              </a:defRPr>
            </a:pPr>
            <a:r>
              <a:rPr sz="2850" b="1" i="0">
                <a:solidFill>
                  <a:srgbClr val="24364B"/>
                </a:solidFill>
              </a:rPr>
              <a:t>Evidence that tests the claim</a:t>
            </a:r>
          </a:p>
        </p:txBody>
      </p:sp>
      <p:sp>
        <p:nvSpPr>
          <p:cNvPr id="2" name="rule-72-126">
            <a:extLst xmlns:a="http://schemas.openxmlformats.org/drawingml/2006/main">
              <a:ext uri="{FF2B5EF4-FFF2-40B4-BE49-F238E27FC236}">
                <a16:creationId xmlns:a16="http://schemas.microsoft.com/office/drawing/2014/main" id="{BDF5EA1C-83D6-4A12-8C2B-BBE93D7E2E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1143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04E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evidence-number-0">
            <a:extLst xmlns:a="http://schemas.openxmlformats.org/drawingml/2006/main">
              <a:ext uri="{FF2B5EF4-FFF2-40B4-BE49-F238E27FC236}">
                <a16:creationId xmlns:a16="http://schemas.microsoft.com/office/drawing/2014/main" id="{C996E18F-CE98-4279-A5BB-F7400FE58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573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1</a:t>
            </a:r>
          </a:p>
        </p:txBody>
      </p:sp>
      <p:sp>
        <p:nvSpPr>
          <p:cNvPr id="4" name="evidence-0">
            <a:extLst xmlns:a="http://schemas.openxmlformats.org/drawingml/2006/main">
              <a:ext uri="{FF2B5EF4-FFF2-40B4-BE49-F238E27FC236}">
                <a16:creationId xmlns:a16="http://schemas.microsoft.com/office/drawing/2014/main" id="{79ADEBE6-277E-433B-B18D-DBE4E467A9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6383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The purchase depended on ambiguous geographic knowledge.</a:t>
            </a:r>
          </a:p>
        </p:txBody>
      </p:sp>
      <p:sp>
        <p:nvSpPr>
          <p:cNvPr id="5" name="rule-158-280">
            <a:extLst xmlns:a="http://schemas.openxmlformats.org/drawingml/2006/main">
              <a:ext uri="{FF2B5EF4-FFF2-40B4-BE49-F238E27FC236}">
                <a16:creationId xmlns:a16="http://schemas.microsoft.com/office/drawing/2014/main" id="{FF8A0FA7-18F7-4CB6-B5D7-D526C7B238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66700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evidence-number-1">
            <a:extLst xmlns:a="http://schemas.openxmlformats.org/drawingml/2006/main">
              <a:ext uri="{FF2B5EF4-FFF2-40B4-BE49-F238E27FC236}">
                <a16:creationId xmlns:a16="http://schemas.microsoft.com/office/drawing/2014/main" id="{6BCB72C1-FB8B-4B34-AF30-EA4657D6B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990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2</a:t>
            </a:r>
          </a:p>
        </p:txBody>
      </p:sp>
      <p:sp>
        <p:nvSpPr>
          <p:cNvPr id="7" name="evidence-1">
            <a:extLst xmlns:a="http://schemas.openxmlformats.org/drawingml/2006/main">
              <a:ext uri="{FF2B5EF4-FFF2-40B4-BE49-F238E27FC236}">
                <a16:creationId xmlns:a16="http://schemas.microsoft.com/office/drawing/2014/main" id="{598EA6CF-0830-4E13-AEC4-E2AF670A9C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99085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U.S. expeditions gathered intelligence as well as scientific information.</a:t>
            </a:r>
          </a:p>
        </p:txBody>
      </p:sp>
      <p:sp>
        <p:nvSpPr>
          <p:cNvPr id="8" name="rule-158-422">
            <a:extLst xmlns:a="http://schemas.openxmlformats.org/drawingml/2006/main">
              <a:ext uri="{FF2B5EF4-FFF2-40B4-BE49-F238E27FC236}">
                <a16:creationId xmlns:a16="http://schemas.microsoft.com/office/drawing/2014/main" id="{67F6FB69-35A9-4E57-A8EB-CA1FDF243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8096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evidence-number-2">
            <a:extLst xmlns:a="http://schemas.openxmlformats.org/drawingml/2006/main">
              <a:ext uri="{FF2B5EF4-FFF2-40B4-BE49-F238E27FC236}">
                <a16:creationId xmlns:a16="http://schemas.microsoft.com/office/drawing/2014/main" id="{50334421-1E41-4B43-97A5-6B6021CA7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5334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A04E32"/>
                </a:solidFill>
              </a:defRPr>
            </a:pPr>
            <a:r>
              <a:rPr sz="3000" b="1" i="0">
                <a:solidFill>
                  <a:srgbClr val="A04E32"/>
                </a:solidFill>
              </a:rPr>
              <a:t>3</a:t>
            </a:r>
          </a:p>
        </p:txBody>
      </p:sp>
      <p:sp>
        <p:nvSpPr>
          <p:cNvPr id="10" name="evidence-2">
            <a:extLst xmlns:a="http://schemas.openxmlformats.org/drawingml/2006/main">
              <a:ext uri="{FF2B5EF4-FFF2-40B4-BE49-F238E27FC236}">
                <a16:creationId xmlns:a16="http://schemas.microsoft.com/office/drawing/2014/main" id="{E2F98712-582B-4208-9FC2-773F603EA1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343400"/>
            <a:ext cx="8858250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 i="0">
                <a:solidFill>
                  <a:srgbClr val="252A2E"/>
                </a:solidFill>
              </a:defRPr>
            </a:pPr>
            <a:r>
              <a:rPr sz="2025" b="0" i="0">
                <a:solidFill>
                  <a:srgbClr val="252A2E"/>
                </a:solidFill>
              </a:rPr>
              <a:t>Native nations treated newcomers through their own diplomatic protocols.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60740A04-0DB3-4D3B-B089-AAE8707909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D31BC9BE-D27C-4500-8E10-39D08316A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DC92509C-4F17-4CD6-9CE8-4E33AA5AAE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6 / 17</a:t>
            </a:r>
          </a:p>
        </p:txBody>
      </p:sp>
    </p:spTree>
    <p:extLst>
      <p:ext uri="{BB962C8B-B14F-4D97-AF65-F5344CB8AC3E}">
        <p14:creationId xmlns:p14="http://schemas.microsoft.com/office/powerpoint/2010/main" val="79986030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D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source-title">
            <a:extLst xmlns:a="http://schemas.openxmlformats.org/drawingml/2006/main">
              <a:ext uri="{FF2B5EF4-FFF2-40B4-BE49-F238E27FC236}">
                <a16:creationId xmlns:a16="http://schemas.microsoft.com/office/drawing/2014/main" id="{74A771B2-3206-4AEE-9CAF-2F6192CFC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09600"/>
            <a:ext cx="9525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24364B"/>
                </a:solidFill>
              </a:defRPr>
            </a:pPr>
            <a:r>
              <a:rPr sz="3000" b="1" i="0">
                <a:solidFill>
                  <a:srgbClr val="24364B"/>
                </a:solidFill>
              </a:rPr>
              <a:t>A source is not a window</a:t>
            </a:r>
          </a:p>
        </p:txBody>
      </p:sp>
      <p:sp>
        <p:nvSpPr>
          <p:cNvPr id="2" name="source-question">
            <a:extLst xmlns:a="http://schemas.openxmlformats.org/drawingml/2006/main">
              <a:ext uri="{FF2B5EF4-FFF2-40B4-BE49-F238E27FC236}">
                <a16:creationId xmlns:a16="http://schemas.microsoft.com/office/drawing/2014/main" id="{CA222B11-2082-42E9-9F63-A705D01FE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24000"/>
            <a:ext cx="1000125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252A2E"/>
                </a:solidFill>
              </a:defRPr>
            </a:pPr>
            <a:r>
              <a:rPr sz="2325" b="1" i="0">
                <a:solidFill>
                  <a:srgbClr val="252A2E"/>
                </a:solidFill>
              </a:rPr>
              <a:t>What can this source show about louisiana purchase—and what must be corroborated elsewhere?</a:t>
            </a:r>
          </a:p>
        </p:txBody>
      </p:sp>
      <p:sp>
        <p:nvSpPr>
          <p:cNvPr id="3" name="source-label-0">
            <a:extLst xmlns:a="http://schemas.openxmlformats.org/drawingml/2006/main">
              <a:ext uri="{FF2B5EF4-FFF2-40B4-BE49-F238E27FC236}">
                <a16:creationId xmlns:a16="http://schemas.microsoft.com/office/drawing/2014/main" id="{4A3C6DD1-D077-4D2D-BE00-91E60FF646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SOURCE</a:t>
            </a:r>
          </a:p>
        </p:txBody>
      </p:sp>
      <p:sp>
        <p:nvSpPr>
          <p:cNvPr id="4" name="source-move-0">
            <a:extLst xmlns:a="http://schemas.openxmlformats.org/drawingml/2006/main">
              <a:ext uri="{FF2B5EF4-FFF2-40B4-BE49-F238E27FC236}">
                <a16:creationId xmlns:a16="http://schemas.microsoft.com/office/drawing/2014/main" id="{55BA90B0-8755-482D-B045-BD6FE22BA3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1432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Who created it—and whose authority made it legible?</a:t>
            </a:r>
          </a:p>
        </p:txBody>
      </p:sp>
      <p:sp>
        <p:nvSpPr>
          <p:cNvPr id="5" name="source-label-1">
            <a:extLst xmlns:a="http://schemas.openxmlformats.org/drawingml/2006/main">
              <a:ext uri="{FF2B5EF4-FFF2-40B4-BE49-F238E27FC236}">
                <a16:creationId xmlns:a16="http://schemas.microsoft.com/office/drawing/2014/main" id="{8BB09D58-5D72-496E-B161-D5967E1FB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671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CONTEXT</a:t>
            </a:r>
          </a:p>
        </p:txBody>
      </p:sp>
      <p:sp>
        <p:nvSpPr>
          <p:cNvPr id="6" name="source-move-1">
            <a:extLst xmlns:a="http://schemas.openxmlformats.org/drawingml/2006/main">
              <a:ext uri="{FF2B5EF4-FFF2-40B4-BE49-F238E27FC236}">
                <a16:creationId xmlns:a16="http://schemas.microsoft.com/office/drawing/2014/main" id="{6E1523D3-06B7-4B37-A5FC-574B89710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38290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conditions shaped what could be recorded?</a:t>
            </a:r>
          </a:p>
        </p:txBody>
      </p:sp>
      <p:sp>
        <p:nvSpPr>
          <p:cNvPr id="7" name="source-label-2">
            <a:extLst xmlns:a="http://schemas.openxmlformats.org/drawingml/2006/main">
              <a:ext uri="{FF2B5EF4-FFF2-40B4-BE49-F238E27FC236}">
                <a16:creationId xmlns:a16="http://schemas.microsoft.com/office/drawing/2014/main" id="{76D7EC9D-D8FC-41C6-AEA7-EFA7756DD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529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PURPOSE</a:t>
            </a:r>
          </a:p>
        </p:txBody>
      </p:sp>
      <p:sp>
        <p:nvSpPr>
          <p:cNvPr id="8" name="source-move-2">
            <a:extLst xmlns:a="http://schemas.openxmlformats.org/drawingml/2006/main">
              <a:ext uri="{FF2B5EF4-FFF2-40B4-BE49-F238E27FC236}">
                <a16:creationId xmlns:a16="http://schemas.microsoft.com/office/drawing/2014/main" id="{B9102856-FE42-4C17-B03F-AC590905B2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5148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action or belief did the source seek to produce?</a:t>
            </a:r>
          </a:p>
        </p:txBody>
      </p:sp>
      <p:sp>
        <p:nvSpPr>
          <p:cNvPr id="9" name="source-label-3">
            <a:extLst xmlns:a="http://schemas.openxmlformats.org/drawingml/2006/main">
              <a:ext uri="{FF2B5EF4-FFF2-40B4-BE49-F238E27FC236}">
                <a16:creationId xmlns:a16="http://schemas.microsoft.com/office/drawing/2014/main" id="{8560432F-D38A-4024-9C45-FE200644E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238750"/>
            <a:ext cx="1809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CORROBORATE</a:t>
            </a:r>
          </a:p>
        </p:txBody>
      </p:sp>
      <p:sp>
        <p:nvSpPr>
          <p:cNvPr id="10" name="source-move-3">
            <a:extLst xmlns:a="http://schemas.openxmlformats.org/drawingml/2006/main">
              <a:ext uri="{FF2B5EF4-FFF2-40B4-BE49-F238E27FC236}">
                <a16:creationId xmlns:a16="http://schemas.microsoft.com/office/drawing/2014/main" id="{E02C4069-C704-466D-8593-6DF26FAAD6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5200650"/>
            <a:ext cx="7715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What different source would test its limits?</a:t>
            </a:r>
          </a:p>
        </p:txBody>
      </p:sp>
      <p:sp>
        <p:nvSpPr>
          <p:cNvPr id="11" name="rule-72-666">
            <a:extLst xmlns:a="http://schemas.openxmlformats.org/drawingml/2006/main">
              <a:ext uri="{FF2B5EF4-FFF2-40B4-BE49-F238E27FC236}">
                <a16:creationId xmlns:a16="http://schemas.microsoft.com/office/drawing/2014/main" id="{BA02F21D-66CC-4FAD-9788-11FE10E87A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A0576032-2D48-46EC-AADB-166C3473E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13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6E4D8263-4E39-40DE-A6D0-EB1142222E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7 / 17</a:t>
            </a:r>
          </a:p>
        </p:txBody>
      </p:sp>
    </p:spTree>
    <p:extLst>
      <p:ext uri="{BB962C8B-B14F-4D97-AF65-F5344CB8AC3E}">
        <p14:creationId xmlns:p14="http://schemas.microsoft.com/office/powerpoint/2010/main" val="112789789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53604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activity-eyebrow">
            <a:extLst xmlns:a="http://schemas.openxmlformats.org/drawingml/2006/main">
              <a:ext uri="{FF2B5EF4-FFF2-40B4-BE49-F238E27FC236}">
                <a16:creationId xmlns:a16="http://schemas.microsoft.com/office/drawing/2014/main" id="{9ACD980F-06A4-4127-AAA9-001685AD17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28650"/>
            <a:ext cx="9525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1D4AE"/>
                </a:solidFill>
              </a:defRPr>
            </a:pPr>
            <a:r>
              <a:rPr sz="1350" b="1" i="0">
                <a:solidFill>
                  <a:srgbClr val="E1D4AE"/>
                </a:solidFill>
              </a:rPr>
              <a:t>MAKE THE INTERPRETATION</a:t>
            </a:r>
          </a:p>
        </p:txBody>
      </p:sp>
      <p:sp>
        <p:nvSpPr>
          <p:cNvPr id="2" name="activity-prompt">
            <a:extLst xmlns:a="http://schemas.openxmlformats.org/drawingml/2006/main">
              <a:ext uri="{FF2B5EF4-FFF2-40B4-BE49-F238E27FC236}">
                <a16:creationId xmlns:a16="http://schemas.microsoft.com/office/drawing/2014/main" id="{5CB46962-0EB6-4D43-8F55-8FE392B83A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763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700" b="1" i="0">
                <a:solidFill>
                  <a:srgbClr val="FFFFFF"/>
                </a:solidFill>
              </a:defRPr>
            </a:pPr>
            <a:r>
              <a:rPr sz="2700" b="1" i="0">
                <a:solidFill>
                  <a:srgbClr val="FFFFFF"/>
                </a:solidFill>
              </a:rPr>
              <a:t>Annotate the purchase treaty and an expedition record for claims of sovereignty, knowledge, and consent.</a:t>
            </a:r>
          </a:p>
        </p:txBody>
      </p:sp>
      <p:sp>
        <p:nvSpPr>
          <p:cNvPr id="3" name="activity-step-1">
            <a:extLst xmlns:a="http://schemas.openxmlformats.org/drawingml/2006/main">
              <a:ext uri="{FF2B5EF4-FFF2-40B4-BE49-F238E27FC236}">
                <a16:creationId xmlns:a16="http://schemas.microsoft.com/office/drawing/2014/main" id="{4DCE4FB0-8DBE-44BA-AF12-5B55FF4F0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1  OBSERVE</a:t>
            </a:r>
          </a:p>
        </p:txBody>
      </p:sp>
      <p:sp>
        <p:nvSpPr>
          <p:cNvPr id="4" name="activity-step-2">
            <a:extLst xmlns:a="http://schemas.openxmlformats.org/drawingml/2006/main">
              <a:ext uri="{FF2B5EF4-FFF2-40B4-BE49-F238E27FC236}">
                <a16:creationId xmlns:a16="http://schemas.microsoft.com/office/drawing/2014/main" id="{7A13FEF4-B063-4E17-942A-66303691E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2  TEST A CLAIM</a:t>
            </a:r>
          </a:p>
        </p:txBody>
      </p:sp>
      <p:sp>
        <p:nvSpPr>
          <p:cNvPr id="5" name="activity-step-3">
            <a:extLst xmlns:a="http://schemas.openxmlformats.org/drawingml/2006/main">
              <a:ext uri="{FF2B5EF4-FFF2-40B4-BE49-F238E27FC236}">
                <a16:creationId xmlns:a16="http://schemas.microsoft.com/office/drawing/2014/main" id="{234B8288-7D99-4A37-86D6-2B734C0DA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848100"/>
            <a:ext cx="3143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3E9CD"/>
                </a:solidFill>
              </a:defRPr>
            </a:pPr>
            <a:r>
              <a:rPr sz="1575" b="1" i="0">
                <a:solidFill>
                  <a:srgbClr val="F3E9CD"/>
                </a:solidFill>
              </a:rPr>
              <a:t>3  RECORD A LIMIT</a:t>
            </a:r>
          </a:p>
        </p:txBody>
      </p:sp>
      <p:sp>
        <p:nvSpPr>
          <p:cNvPr id="6" name="activity-detail-1">
            <a:extLst xmlns:a="http://schemas.openxmlformats.org/drawingml/2006/main">
              <a:ext uri="{FF2B5EF4-FFF2-40B4-BE49-F238E27FC236}">
                <a16:creationId xmlns:a16="http://schemas.microsoft.com/office/drawing/2014/main" id="{9C260BF0-B997-4B5C-A27D-2D2C47542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2857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Observe before interpreting.</a:t>
            </a:r>
          </a:p>
        </p:txBody>
      </p:sp>
      <p:sp>
        <p:nvSpPr>
          <p:cNvPr id="7" name="activity-detail-2">
            <a:extLst xmlns:a="http://schemas.openxmlformats.org/drawingml/2006/main">
              <a:ext uri="{FF2B5EF4-FFF2-40B4-BE49-F238E27FC236}">
                <a16:creationId xmlns:a16="http://schemas.microsoft.com/office/drawing/2014/main" id="{0CE4AD9F-5967-431F-854D-478D696E13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Use specific evidence to support or revise the working claim.</a:t>
            </a:r>
          </a:p>
        </p:txBody>
      </p:sp>
      <p:sp>
        <p:nvSpPr>
          <p:cNvPr id="8" name="activity-detail-3">
            <a:extLst xmlns:a="http://schemas.openxmlformats.org/drawingml/2006/main">
              <a:ext uri="{FF2B5EF4-FFF2-40B4-BE49-F238E27FC236}">
                <a16:creationId xmlns:a16="http://schemas.microsoft.com/office/drawing/2014/main" id="{DE35E6F3-ADBC-43FA-BDA7-121E6C122E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362450"/>
            <a:ext cx="3143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FFFFF"/>
                </a:solidFill>
              </a:defRPr>
            </a:pPr>
            <a:r>
              <a:rPr sz="1500" b="0" i="0">
                <a:solidFill>
                  <a:srgbClr val="FFFFFF"/>
                </a:solidFill>
              </a:rPr>
              <a:t>Identify uncertainty, missing voices, or a source constraint.</a:t>
            </a:r>
          </a:p>
        </p:txBody>
      </p:sp>
      <p:sp>
        <p:nvSpPr>
          <p:cNvPr id="9" name="rule-72-666">
            <a:extLst xmlns:a="http://schemas.openxmlformats.org/drawingml/2006/main">
              <a:ext uri="{FF2B5EF4-FFF2-40B4-BE49-F238E27FC236}">
                <a16:creationId xmlns:a16="http://schemas.microsoft.com/office/drawing/2014/main" id="{0DEF0292-E794-4786-850E-6C3E5C4831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CC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7E17A541-8EEC-4298-B293-E0A75C1090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THE AMERICAN WEST  ·  WEEK 3</a:t>
            </a:r>
          </a:p>
        </p:txBody>
      </p:sp>
      <p:sp>
        <p:nvSpPr>
          <p:cNvPr id="11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F1A75783-7875-4D0B-865E-18064A6417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66707A"/>
                </a:solidFill>
              </a:defRPr>
            </a:pPr>
            <a:r>
              <a:rPr sz="900" b="1" i="0">
                <a:solidFill>
                  <a:srgbClr val="66707A"/>
                </a:solidFill>
              </a:rPr>
              <a:t>8 / 17</a:t>
            </a:r>
          </a:p>
        </p:txBody>
      </p:sp>
    </p:spTree>
    <p:extLst>
      <p:ext uri="{BB962C8B-B14F-4D97-AF65-F5344CB8AC3E}">
        <p14:creationId xmlns:p14="http://schemas.microsoft.com/office/powerpoint/2010/main" val="970542250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6F0E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exit-eyebrow">
            <a:extLst xmlns:a="http://schemas.openxmlformats.org/drawingml/2006/main">
              <a:ext uri="{FF2B5EF4-FFF2-40B4-BE49-F238E27FC236}">
                <a16:creationId xmlns:a16="http://schemas.microsoft.com/office/drawing/2014/main" id="{CCBAB17B-C8C0-493A-A8EC-A2C6EA2E3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04850"/>
            <a:ext cx="933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04E32"/>
                </a:solidFill>
              </a:defRPr>
            </a:pPr>
            <a:r>
              <a:rPr sz="1350" b="1" i="0">
                <a:solidFill>
                  <a:srgbClr val="A04E32"/>
                </a:solidFill>
              </a:rPr>
              <a:t>EXIT: REVISE THE OPENING</a:t>
            </a:r>
          </a:p>
        </p:txBody>
      </p:sp>
      <p:sp>
        <p:nvSpPr>
          <p:cNvPr id="2" name="exit-question">
            <a:extLst xmlns:a="http://schemas.openxmlformats.org/drawingml/2006/main">
              <a:ext uri="{FF2B5EF4-FFF2-40B4-BE49-F238E27FC236}">
                <a16:creationId xmlns:a16="http://schemas.microsoft.com/office/drawing/2014/main" id="{36779FFE-7898-4365-963A-796528D99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66850"/>
            <a:ext cx="10287000" cy="2457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24364B"/>
                </a:solidFill>
              </a:defRPr>
            </a:pPr>
            <a:r>
              <a:rPr sz="3150" b="1" i="0">
                <a:solidFill>
                  <a:srgbClr val="24364B"/>
                </a:solidFill>
              </a:rPr>
              <a:t>Distinguish legal claim, diplomatic recognition, and effective control in one sentence.</a:t>
            </a:r>
          </a:p>
        </p:txBody>
      </p:sp>
      <p:sp>
        <p:nvSpPr>
          <p:cNvPr id="3" name="rule-72-474">
            <a:extLst xmlns:a="http://schemas.openxmlformats.org/drawingml/2006/main">
              <a:ext uri="{FF2B5EF4-FFF2-40B4-BE49-F238E27FC236}">
                <a16:creationId xmlns:a16="http://schemas.microsoft.com/office/drawing/2014/main" id="{87C26550-6676-4579-B9C2-BA06F551E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14850"/>
            <a:ext cx="14287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A45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exit-direction">
            <a:extLst xmlns:a="http://schemas.openxmlformats.org/drawingml/2006/main">
              <a:ext uri="{FF2B5EF4-FFF2-40B4-BE49-F238E27FC236}">
                <a16:creationId xmlns:a16="http://schemas.microsoft.com/office/drawing/2014/main" id="{F331811C-2C21-48F4-9C2F-594B2BC11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3395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252A2E"/>
                </a:solidFill>
              </a:defRPr>
            </a:pPr>
            <a:r>
              <a:rPr sz="1800" b="0" i="0">
                <a:solidFill>
                  <a:srgbClr val="252A2E"/>
                </a:solidFill>
              </a:rPr>
              <a:t>Use one piece of evidence. Name one remaining uncertainty.</a:t>
            </a:r>
          </a:p>
        </p:txBody>
      </p:sp>
      <p:sp>
        <p:nvSpPr>
          <p:cNvPr id="5" name="rule-72-666">
            <a:extLst xmlns:a="http://schemas.openxmlformats.org/drawingml/2006/main">
              <a:ext uri="{FF2B5EF4-FFF2-40B4-BE49-F238E27FC236}">
                <a16:creationId xmlns:a16="http://schemas.microsoft.com/office/drawing/2014/main" id="{95CB189C-2DD9-4166-9E4F-7BBE3773B2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4365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290A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ooter-course">
            <a:extLst xmlns:a="http://schemas.openxmlformats.org/drawingml/2006/main">
              <a:ext uri="{FF2B5EF4-FFF2-40B4-BE49-F238E27FC236}">
                <a16:creationId xmlns:a16="http://schemas.microsoft.com/office/drawing/2014/main" id="{42785BC2-56C9-4927-A8C4-BA161C7F4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57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THE AMERICAN WEST  ·  WEEK 3</a:t>
            </a:r>
          </a:p>
        </p:txBody>
      </p:sp>
      <p:sp>
        <p:nvSpPr>
          <p:cNvPr id="7" name="footer-number">
            <a:extLst xmlns:a="http://schemas.openxmlformats.org/drawingml/2006/main">
              <a:ext uri="{FF2B5EF4-FFF2-40B4-BE49-F238E27FC236}">
                <a16:creationId xmlns:a16="http://schemas.microsoft.com/office/drawing/2014/main" id="{93A262AB-8FBE-47FC-8346-BE48AF5150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6457950"/>
            <a:ext cx="12192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CBD3DC"/>
                </a:solidFill>
              </a:defRPr>
            </a:pPr>
            <a:r>
              <a:rPr sz="900" b="1" i="0">
                <a:solidFill>
                  <a:srgbClr val="CBD3DC"/>
                </a:solidFill>
              </a:rPr>
              <a:t>9 / 17</a:t>
            </a:r>
          </a:p>
        </p:txBody>
      </p:sp>
    </p:spTree>
    <p:extLst>
      <p:ext uri="{BB962C8B-B14F-4D97-AF65-F5344CB8AC3E}">
        <p14:creationId xmlns:p14="http://schemas.microsoft.com/office/powerpoint/2010/main" val="8485964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2026-08-05T21:47:26.4940000Z</dcterms:created>
  <dcterms:modified xsi:type="dcterms:W3CDTF">2026-08-05T21:47:26.4940000Z</dcterms:modified>
</coreProperties>
</file>