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9e5806bd849a4d97" /><Relationship Type="http://schemas.openxmlformats.org/officeDocument/2006/relationships/extended-properties" Target="/docProps/app.xml" Id="R5b4be3147a7a4332" /><Relationship Type="http://schemas.openxmlformats.org/officeDocument/2006/relationships/officeDocument" Target="/ppt/presentation.xml" Id="R1d6548a68c534227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d66eb4cfbe344975"/>
  </p:sldMasterIdLst>
  <p:notesMasterIdLst>
    <p:notesMasterId xmlns:r="http://schemas.openxmlformats.org/officeDocument/2006/relationships" r:id="R4baf634dfef64c66"/>
  </p:notesMasterIdLst>
  <p:sldIdLst>
    <p:sldId xmlns:r="http://schemas.openxmlformats.org/officeDocument/2006/relationships" id="256" r:id="R9e46fcb6c364448d"/>
    <p:sldId xmlns:r="http://schemas.openxmlformats.org/officeDocument/2006/relationships" id="257" r:id="Rc97a97f493a04db4"/>
    <p:sldId xmlns:r="http://schemas.openxmlformats.org/officeDocument/2006/relationships" id="258" r:id="R26cedd5bad6341e0"/>
    <p:sldId xmlns:r="http://schemas.openxmlformats.org/officeDocument/2006/relationships" id="259" r:id="Rc2ef52c3e3eb4640"/>
    <p:sldId xmlns:r="http://schemas.openxmlformats.org/officeDocument/2006/relationships" id="260" r:id="R2f59b36ef1fb4adc"/>
    <p:sldId xmlns:r="http://schemas.openxmlformats.org/officeDocument/2006/relationships" id="261" r:id="R2cbba4fb68d54d6a"/>
    <p:sldId xmlns:r="http://schemas.openxmlformats.org/officeDocument/2006/relationships" id="262" r:id="R5018f27eb2dd462b"/>
    <p:sldId xmlns:r="http://schemas.openxmlformats.org/officeDocument/2006/relationships" id="263" r:id="R8a16bad9f7f84ef2"/>
    <p:sldId xmlns:r="http://schemas.openxmlformats.org/officeDocument/2006/relationships" id="264" r:id="R34817db41e6b4011"/>
    <p:sldId xmlns:r="http://schemas.openxmlformats.org/officeDocument/2006/relationships" id="265" r:id="R9ad1973bca644202"/>
    <p:sldId xmlns:r="http://schemas.openxmlformats.org/officeDocument/2006/relationships" id="266" r:id="R4b552a907cba4424"/>
    <p:sldId xmlns:r="http://schemas.openxmlformats.org/officeDocument/2006/relationships" id="267" r:id="R29677c6f1d714761"/>
    <p:sldId xmlns:r="http://schemas.openxmlformats.org/officeDocument/2006/relationships" id="268" r:id="Rc65e71f996b64597"/>
    <p:sldId xmlns:r="http://schemas.openxmlformats.org/officeDocument/2006/relationships" id="269" r:id="Rbd504727d94a408d"/>
    <p:sldId xmlns:r="http://schemas.openxmlformats.org/officeDocument/2006/relationships" id="270" r:id="R74f4c6f7210c48e2"/>
    <p:sldId xmlns:r="http://schemas.openxmlformats.org/officeDocument/2006/relationships" id="271" r:id="R99006a6ad74b4092"/>
    <p:sldId xmlns:r="http://schemas.openxmlformats.org/officeDocument/2006/relationships" id="272" r:id="R563db845f6be4f8c"/>
  </p:sldIdLst>
  <p:sldSz cx="12192000" cy="6858000"/>
  <p:notesSz cx="6858000" cy="9144000"/>
  <p:defaultTextStyle>
    <a:defPPr xmlns:a="http://schemas.openxmlformats.org/drawingml/2006/main">
      <a:defRPr lang="en-US"/>
    </a:defPPr>
    <a:lvl1pPr xmlns:a="http://schemas.openxmlformats.org/drawingml/2006/main" marL="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1pPr>
    <a:lvl2pPr xmlns:a="http://schemas.openxmlformats.org/drawingml/2006/main" marL="457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2pPr>
    <a:lvl3pPr xmlns:a="http://schemas.openxmlformats.org/drawingml/2006/main" marL="914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3pPr>
    <a:lvl4pPr xmlns:a="http://schemas.openxmlformats.org/drawingml/2006/main" marL="1371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4pPr>
    <a:lvl5pPr xmlns:a="http://schemas.openxmlformats.org/drawingml/2006/main" marL="18288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5pPr>
    <a:lvl6pPr xmlns:a="http://schemas.openxmlformats.org/drawingml/2006/main" marL="22860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6pPr>
    <a:lvl7pPr xmlns:a="http://schemas.openxmlformats.org/drawingml/2006/main" marL="2743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7pPr>
    <a:lvl8pPr xmlns:a="http://schemas.openxmlformats.org/drawingml/2006/main" marL="3200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8pPr>
    <a:lvl9pPr xmlns:a="http://schemas.openxmlformats.org/drawingml/2006/main" marL="3657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970232a095cf4981" /><Relationship Type="http://schemas.openxmlformats.org/officeDocument/2006/relationships/slideMaster" Target="/ppt/slideMasters/slideMaster1.xml" Id="Rd66eb4cfbe344975" /><Relationship Type="http://schemas.openxmlformats.org/officeDocument/2006/relationships/notesMaster" Target="/ppt/notesMasters/notesMaster1.xml" Id="R4baf634dfef64c66" /><Relationship Type="http://schemas.openxmlformats.org/officeDocument/2006/relationships/presProps" Target="/ppt/presProps.xml" Id="R5747ca5b74c04387" /><Relationship Type="http://schemas.openxmlformats.org/officeDocument/2006/relationships/tableStyles" Target="/ppt/tableStyles.xml" Id="R0cc6e77da4fa4dd7" /><Relationship Type="http://schemas.openxmlformats.org/officeDocument/2006/relationships/slide" Target="/ppt/slides/slide1.xml" Id="R9e46fcb6c364448d" /><Relationship Type="http://schemas.openxmlformats.org/officeDocument/2006/relationships/slide" Target="/ppt/slides/slide2.xml" Id="Rc97a97f493a04db4" /><Relationship Type="http://schemas.openxmlformats.org/officeDocument/2006/relationships/slide" Target="/ppt/slides/slide3.xml" Id="R26cedd5bad6341e0" /><Relationship Type="http://schemas.openxmlformats.org/officeDocument/2006/relationships/slide" Target="/ppt/slides/slide4.xml" Id="Rc2ef52c3e3eb4640" /><Relationship Type="http://schemas.openxmlformats.org/officeDocument/2006/relationships/slide" Target="/ppt/slides/slide5.xml" Id="R2f59b36ef1fb4adc" /><Relationship Type="http://schemas.openxmlformats.org/officeDocument/2006/relationships/slide" Target="/ppt/slides/slide6.xml" Id="R2cbba4fb68d54d6a" /><Relationship Type="http://schemas.openxmlformats.org/officeDocument/2006/relationships/slide" Target="/ppt/slides/slide7.xml" Id="R5018f27eb2dd462b" /><Relationship Type="http://schemas.openxmlformats.org/officeDocument/2006/relationships/slide" Target="/ppt/slides/slide8.xml" Id="R8a16bad9f7f84ef2" /><Relationship Type="http://schemas.openxmlformats.org/officeDocument/2006/relationships/slide" Target="/ppt/slides/slide9.xml" Id="R34817db41e6b4011" /><Relationship Type="http://schemas.openxmlformats.org/officeDocument/2006/relationships/slide" Target="/ppt/slides/slide10.xml" Id="R9ad1973bca644202" /><Relationship Type="http://schemas.openxmlformats.org/officeDocument/2006/relationships/slide" Target="/ppt/slides/slide11.xml" Id="R4b552a907cba4424" /><Relationship Type="http://schemas.openxmlformats.org/officeDocument/2006/relationships/slide" Target="/ppt/slides/slide12.xml" Id="R29677c6f1d714761" /><Relationship Type="http://schemas.openxmlformats.org/officeDocument/2006/relationships/slide" Target="/ppt/slides/slide13.xml" Id="Rc65e71f996b64597" /><Relationship Type="http://schemas.openxmlformats.org/officeDocument/2006/relationships/slide" Target="/ppt/slides/slide14.xml" Id="Rbd504727d94a408d" /><Relationship Type="http://schemas.openxmlformats.org/officeDocument/2006/relationships/slide" Target="/ppt/slides/slide15.xml" Id="R74f4c6f7210c48e2" /><Relationship Type="http://schemas.openxmlformats.org/officeDocument/2006/relationships/slide" Target="/ppt/slides/slide16.xml" Id="R99006a6ad74b4092" /><Relationship Type="http://schemas.openxmlformats.org/officeDocument/2006/relationships/slide" Target="/ppt/slides/slide17.xml" Id="R563db845f6be4f8c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c523786a451545d9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4d3624d439be40a5" /><Relationship Type="http://schemas.openxmlformats.org/officeDocument/2006/relationships/notesMaster" Target="/ppt/notesMasters/notesMaster1.xml" Id="Rbce78b1c777f4fc1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a6feb513e47b4c8d" /><Relationship Type="http://schemas.openxmlformats.org/officeDocument/2006/relationships/notesMaster" Target="/ppt/notesMasters/notesMaster1.xml" Id="R1389252677d64d48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a304cd327f674ebd" /><Relationship Type="http://schemas.openxmlformats.org/officeDocument/2006/relationships/notesMaster" Target="/ppt/notesMasters/notesMaster1.xml" Id="Ra8e83cace3b94e1b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5d17adbd7ba84028" /><Relationship Type="http://schemas.openxmlformats.org/officeDocument/2006/relationships/notesMaster" Target="/ppt/notesMasters/notesMaster1.xml" Id="R9fd21487f9034cdc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0eba44a06adb42d1" /><Relationship Type="http://schemas.openxmlformats.org/officeDocument/2006/relationships/notesMaster" Target="/ppt/notesMasters/notesMaster1.xml" Id="Rd3f4a0f1b3c74e1c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14507e0309154bc9" /><Relationship Type="http://schemas.openxmlformats.org/officeDocument/2006/relationships/notesMaster" Target="/ppt/notesMasters/notesMaster1.xml" Id="R8c44be926d244211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06c5ecfd22b642f9" /><Relationship Type="http://schemas.openxmlformats.org/officeDocument/2006/relationships/notesMaster" Target="/ppt/notesMasters/notesMaster1.xml" Id="R701d26f4900b4781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50684f48616640d3" /><Relationship Type="http://schemas.openxmlformats.org/officeDocument/2006/relationships/notesMaster" Target="/ppt/notesMasters/notesMaster1.xml" Id="Rf4f4c67cc6974a95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7ccc906f0a11402d" /><Relationship Type="http://schemas.openxmlformats.org/officeDocument/2006/relationships/notesMaster" Target="/ppt/notesMasters/notesMaster1.xml" Id="R50b0546b93954a51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1894e5b331954782" /><Relationship Type="http://schemas.openxmlformats.org/officeDocument/2006/relationships/notesMaster" Target="/ppt/notesMasters/notesMaster1.xml" Id="Ra3e0bbfb6b394ef1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e89de64ab1b2416e" /><Relationship Type="http://schemas.openxmlformats.org/officeDocument/2006/relationships/notesMaster" Target="/ppt/notesMasters/notesMaster1.xml" Id="R1b31c83c6cf04d27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3caf426289ba439c" /><Relationship Type="http://schemas.openxmlformats.org/officeDocument/2006/relationships/notesMaster" Target="/ppt/notesMasters/notesMaster1.xml" Id="R19f0c3fed07243b6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d119ffc917294b70" /><Relationship Type="http://schemas.openxmlformats.org/officeDocument/2006/relationships/notesMaster" Target="/ppt/notesMasters/notesMaster1.xml" Id="R1cff1ebe6ca2415e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710ffaf330764319" /><Relationship Type="http://schemas.openxmlformats.org/officeDocument/2006/relationships/notesMaster" Target="/ppt/notesMasters/notesMaster1.xml" Id="R1ca8df0aa9a14255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3056f64718f44209" /><Relationship Type="http://schemas.openxmlformats.org/officeDocument/2006/relationships/notesMaster" Target="/ppt/notesMasters/notesMaster1.xml" Id="R15b7a4a24f2e43b5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2fd0269751544d61" /><Relationship Type="http://schemas.openxmlformats.org/officeDocument/2006/relationships/notesMaster" Target="/ppt/notesMasters/notesMaster1.xml" Id="R587b6e6a95e7416a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651b9d966e8346b6" /><Relationship Type="http://schemas.openxmlformats.org/officeDocument/2006/relationships/notesMaster" Target="/ppt/notesMasters/notesMaster1.xml" Id="R81c5c407759a4166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Frame the week's central inquiry and make the scholarship lens explicit.</a:t>
            </a:r>
          </a:p>
          <a:p xmlns:a="http://schemas.openxmlformats.org/drawingml/2006/main">
            <a:r>
              <a:t>Suggested timing: 2 minutes</a:t>
            </a:r>
          </a:p>
          <a:p xmlns:a="http://schemas.openxmlformats.org/drawingml/2006/main">
            <a:r>
              <a:t>Presenter guidance: Preview the 2 meeting sequence without summarizing the week's answer. Connect the inquiry to the course question about power, place, and memory.</a:t>
            </a:r>
          </a:p>
          <a:p xmlns:a="http://schemas.openxmlformats.org/drawingml/2006/main">
            <a:r>
              <a:t>Anticipated student thinking: Students should be able to name the week's historical problem and recognize that the reading supplies an interpretation to test.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https://www.nps.gov/oreg/learn/historyculture/index.htm</a:t>
            </a:r>
          </a:p>
          <a:p xmlns:a="http://schemas.openxmlformats.org/drawingml/2006/main">
            <a:r>
              <a:t>- https://www.pennpress.org/9781512824513/american-burial-ground/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Orient students to the day's problem and its place in the weekly inquiry.</a:t>
            </a:r>
          </a:p>
          <a:p xmlns:a="http://schemas.openxmlformats.org/drawingml/2006/main">
            <a:r>
              <a:t>Suggested timing: 2 minutes</a:t>
            </a:r>
          </a:p>
          <a:p xmlns:a="http://schemas.openxmlformats.org/drawingml/2006/main">
            <a:r>
              <a:t>Presenter guidance: Name the meeting's problem, identify the evidence students will handle, and avoid resolving the inquiry before the opening prompt.</a:t>
            </a:r>
          </a:p>
          <a:p xmlns:a="http://schemas.openxmlformats.org/drawingml/2006/main">
            <a:r>
              <a:t>Anticipated student thinking: Students should connect the meeting topic to the weekly question and recall the previous meeting's unresolved issue.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https://www.nps.gov/oreg/learn/historyculture/index.htm</a:t>
            </a:r>
          </a:p>
          <a:p xmlns:a="http://schemas.openxmlformats.org/drawingml/2006/main">
            <a:r>
              <a:t>- https://www.pennpress.org/9781512824513/american-burial-ground/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Elicit an initial interpretation that can be revised through evidence.</a:t>
            </a:r>
          </a:p>
          <a:p xmlns:a="http://schemas.openxmlformats.org/drawingml/2006/main">
            <a:r>
              <a:t>Suggested timing: 7 minutes</a:t>
            </a:r>
          </a:p>
          <a:p xmlns:a="http://schemas.openxmlformats.org/drawingml/2006/main">
            <a:r>
              <a:t>Presenter guidance: Give silent writing time before discussion. Ask two students to explain the reasoning behind different answers; record the contrast without declaring a winner.</a:t>
            </a:r>
          </a:p>
          <a:p xmlns:a="http://schemas.openxmlformats.org/drawingml/2006/main">
            <a:r>
              <a:t>Anticipated student thinking: Listen for unstated spatial, national, racial, environmental, or legal assumptions. Preserve contrasting answers for the exit comparison.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https://www.nps.gov/oreg/learn/historyculture/index.htm</a:t>
            </a:r>
          </a:p>
          <a:p xmlns:a="http://schemas.openxmlformats.org/drawingml/2006/main">
            <a:r>
              <a:t>- https://www.pennpress.org/9781512824513/american-burial-ground/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Supply the minimum vocabulary and orientation needed for the lecture and source work.</a:t>
            </a:r>
          </a:p>
          <a:p xmlns:a="http://schemas.openxmlformats.org/drawingml/2006/main">
            <a:r>
              <a:t>Suggested timing: 7 minutes</a:t>
            </a:r>
          </a:p>
          <a:p xmlns:a="http://schemas.openxmlformats.org/drawingml/2006/main">
            <a:r>
              <a:t>Presenter guidance: Define terms through the day's case rather than as a glossary. Ask students which term names an actor, institution, process, or analytical category.</a:t>
            </a:r>
          </a:p>
          <a:p xmlns:a="http://schemas.openxmlformats.org/drawingml/2006/main">
            <a:r>
              <a:t>Anticipated student thinking: Students may treat analytical categories as neutral descriptions; return to how each term organizes evidence and power.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https://www.nps.gov/oreg/learn/historyculture/index.htm</a:t>
            </a:r>
          </a:p>
          <a:p xmlns:a="http://schemas.openxmlformats.org/drawingml/2006/main">
            <a:r>
              <a:t>- https://www.pennpress.org/9781512824513/american-burial-ground/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State the lecture's interpretive argument in a form students can test against evidence.</a:t>
            </a:r>
          </a:p>
          <a:p xmlns:a="http://schemas.openxmlformats.org/drawingml/2006/main">
            <a:r>
              <a:t>Suggested timing: 8 minutes</a:t>
            </a:r>
          </a:p>
          <a:p xmlns:a="http://schemas.openxmlformats.org/drawingml/2006/main">
            <a:r>
              <a:t>Presenter guidance: Unpack the claim one clause at a time. Identify the causal language and contrast it with a simpler textbook narrative.</a:t>
            </a:r>
          </a:p>
          <a:p xmlns:a="http://schemas.openxmlformats.org/drawingml/2006/main">
            <a:r>
              <a:t>Anticipated student thinking: Students should be able to distinguish the claim from a topic statement and identify which evidence would strengthen or weaken it.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https://www.nps.gov/oreg/learn/historyculture/index.htm</a:t>
            </a:r>
          </a:p>
          <a:p xmlns:a="http://schemas.openxmlformats.org/drawingml/2006/main">
            <a:r>
              <a:t>- https://www.pennpress.org/9781512824513/american-burial-ground/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Develop the working claim with three distinct bodies of evidence.</a:t>
            </a:r>
          </a:p>
          <a:p xmlns:a="http://schemas.openxmlformats.org/drawingml/2006/main">
            <a:r>
              <a:t>Suggested timing: 10 minutes</a:t>
            </a:r>
          </a:p>
          <a:p xmlns:a="http://schemas.openxmlformats.org/drawingml/2006/main">
            <a:r>
              <a:t>Presenter guidance: For each point, identify the actor, institution, or relationship that produced the evidence. Pause after the second point and ask which one most changes the opening answer.</a:t>
            </a:r>
          </a:p>
          <a:p xmlns:a="http://schemas.openxmlformats.org/drawingml/2006/main">
            <a:r>
              <a:t>Anticipated student thinking: Students should connect each evidence point to a specific clause in the working claim rather than treating the list as background information.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https://www.nps.gov/oreg/learn/historyculture/index.htm</a:t>
            </a:r>
          </a:p>
          <a:p xmlns:a="http://schemas.openxmlformats.org/drawingml/2006/main">
            <a:r>
              <a:t>- https://www.pennpress.org/9781512824513/american-burial-ground/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Prepare students to source and corroborate the primary evidence displayed or distributed in class.</a:t>
            </a:r>
          </a:p>
          <a:p xmlns:a="http://schemas.openxmlformats.org/drawingml/2006/main">
            <a:r>
              <a:t>Suggested timing: 12 minutes</a:t>
            </a:r>
          </a:p>
          <a:p xmlns:a="http://schemas.openxmlformats.org/drawingml/2006/main">
            <a:r>
              <a:t>Presenter guidance: Display or distribute the item-level course source connected to the meeting. Require observation, source, context, purpose, and corroboration in that order.</a:t>
            </a:r>
          </a:p>
          <a:p xmlns:a="http://schemas.openxmlformats.org/drawingml/2006/main">
            <a:r>
              <a:t>Anticipated student thinking: Students may jump directly to content. Redirect them to provenance and audience before evaluating factual claims.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https://www.nps.gov/oreg/learn/historyculture/index.htm</a:t>
            </a:r>
          </a:p>
          <a:p xmlns:a="http://schemas.openxmlformats.org/drawingml/2006/main">
            <a:r>
              <a:t>- https://www.pennpress.org/9781512824513/american-burial-ground/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Move students from receiving the lecture claim to constructing and qualifying an interpretation.</a:t>
            </a:r>
          </a:p>
          <a:p xmlns:a="http://schemas.openxmlformats.org/drawingml/2006/main">
            <a:r>
              <a:t>Suggested timing: 10 minutes</a:t>
            </a:r>
          </a:p>
          <a:p xmlns:a="http://schemas.openxmlformats.org/drawingml/2006/main">
            <a:r>
              <a:t>Presenter guidance: Use pairs or groups of three. Ask each group to produce one evidence-based claim and one explicit limitation. Invite contrasting claims before summarizing.</a:t>
            </a:r>
          </a:p>
          <a:p xmlns:a="http://schemas.openxmlformats.org/drawingml/2006/main">
            <a:r>
              <a:t>Anticipated student thinking: A strong response cites a specific source feature, explains its relevance, and names uncertainty without abandoning interpretation.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https://www.nps.gov/oreg/learn/historyculture/index.htm</a:t>
            </a:r>
          </a:p>
          <a:p xmlns:a="http://schemas.openxmlformats.org/drawingml/2006/main">
            <a:r>
              <a:t>- https://www.pennpress.org/9781512824513/american-burial-ground/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Collect an independent, evidence-based revision of the opening interpretation.</a:t>
            </a:r>
          </a:p>
          <a:p xmlns:a="http://schemas.openxmlformats.org/drawingml/2006/main">
            <a:r>
              <a:t>Suggested timing: 4 minutes, with approximately 15 minutes of discussion, questions, and transition flexibility across the 75-minute meeting</a:t>
            </a:r>
          </a:p>
          <a:p xmlns:a="http://schemas.openxmlformats.org/drawingml/2006/main">
            <a:r>
              <a:t>Presenter guidance: Collect or photograph responses. Compare them with the opening prompt during the next meeting; do not supply a model response before students write.</a:t>
            </a:r>
          </a:p>
          <a:p xmlns:a="http://schemas.openxmlformats.org/drawingml/2006/main">
            <a:r>
              <a:t>Anticipated student thinking: A successful response makes a claim, cites evidence from the meeting, and names a remaining limit or question.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https://www.nps.gov/oreg/learn/historyculture/index.htm</a:t>
            </a:r>
          </a:p>
          <a:p xmlns:a="http://schemas.openxmlformats.org/drawingml/2006/main">
            <a:r>
              <a:t>- https://www.pennpress.org/9781512824513/american-burial-ground/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Orient students to the day's problem and its place in the weekly inquiry.</a:t>
            </a:r>
          </a:p>
          <a:p xmlns:a="http://schemas.openxmlformats.org/drawingml/2006/main">
            <a:r>
              <a:t>Suggested timing: 2 minutes</a:t>
            </a:r>
          </a:p>
          <a:p xmlns:a="http://schemas.openxmlformats.org/drawingml/2006/main">
            <a:r>
              <a:t>Presenter guidance: Name the meeting's problem, identify the evidence students will handle, and avoid resolving the inquiry before the opening prompt.</a:t>
            </a:r>
          </a:p>
          <a:p xmlns:a="http://schemas.openxmlformats.org/drawingml/2006/main">
            <a:r>
              <a:t>Anticipated student thinking: Students should connect the meeting topic to the weekly question and recall the previous meeting's unresolved issue.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https://www.nps.gov/oreg/learn/historyculture/index.htm</a:t>
            </a:r>
          </a:p>
          <a:p xmlns:a="http://schemas.openxmlformats.org/drawingml/2006/main">
            <a:r>
              <a:t>- https://www.pennpress.org/9781512824513/american-burial-ground/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Elicit an initial interpretation that can be revised through evidence.</a:t>
            </a:r>
          </a:p>
          <a:p xmlns:a="http://schemas.openxmlformats.org/drawingml/2006/main">
            <a:r>
              <a:t>Suggested timing: 7 minutes</a:t>
            </a:r>
          </a:p>
          <a:p xmlns:a="http://schemas.openxmlformats.org/drawingml/2006/main">
            <a:r>
              <a:t>Presenter guidance: Give silent writing time before discussion. Ask two students to explain the reasoning behind different answers; record the contrast without declaring a winner.</a:t>
            </a:r>
          </a:p>
          <a:p xmlns:a="http://schemas.openxmlformats.org/drawingml/2006/main">
            <a:r>
              <a:t>Anticipated student thinking: Listen for unstated spatial, national, racial, environmental, or legal assumptions. Preserve contrasting answers for the exit comparison.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https://www.nps.gov/oreg/learn/historyculture/index.htm</a:t>
            </a:r>
          </a:p>
          <a:p xmlns:a="http://schemas.openxmlformats.org/drawingml/2006/main">
            <a:r>
              <a:t>- https://www.pennpress.org/9781512824513/american-burial-ground/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Supply the minimum vocabulary and orientation needed for the lecture and source work.</a:t>
            </a:r>
          </a:p>
          <a:p xmlns:a="http://schemas.openxmlformats.org/drawingml/2006/main">
            <a:r>
              <a:t>Suggested timing: 7 minutes</a:t>
            </a:r>
          </a:p>
          <a:p xmlns:a="http://schemas.openxmlformats.org/drawingml/2006/main">
            <a:r>
              <a:t>Presenter guidance: Define terms through the day's case rather than as a glossary. Ask students which term names an actor, institution, process, or analytical category.</a:t>
            </a:r>
          </a:p>
          <a:p xmlns:a="http://schemas.openxmlformats.org/drawingml/2006/main">
            <a:r>
              <a:t>Anticipated student thinking: Students may treat analytical categories as neutral descriptions; return to how each term organizes evidence and power.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https://www.nps.gov/oreg/learn/historyculture/index.htm</a:t>
            </a:r>
          </a:p>
          <a:p xmlns:a="http://schemas.openxmlformats.org/drawingml/2006/main">
            <a:r>
              <a:t>- https://www.pennpress.org/9781512824513/american-burial-ground/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State the lecture's interpretive argument in a form students can test against evidence.</a:t>
            </a:r>
          </a:p>
          <a:p xmlns:a="http://schemas.openxmlformats.org/drawingml/2006/main">
            <a:r>
              <a:t>Suggested timing: 8 minutes</a:t>
            </a:r>
          </a:p>
          <a:p xmlns:a="http://schemas.openxmlformats.org/drawingml/2006/main">
            <a:r>
              <a:t>Presenter guidance: Unpack the claim one clause at a time. Identify the causal language and contrast it with a simpler textbook narrative.</a:t>
            </a:r>
          </a:p>
          <a:p xmlns:a="http://schemas.openxmlformats.org/drawingml/2006/main">
            <a:r>
              <a:t>Anticipated student thinking: Students should be able to distinguish the claim from a topic statement and identify which evidence would strengthen or weaken it.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https://www.nps.gov/oreg/learn/historyculture/index.htm</a:t>
            </a:r>
          </a:p>
          <a:p xmlns:a="http://schemas.openxmlformats.org/drawingml/2006/main">
            <a:r>
              <a:t>- https://www.pennpress.org/9781512824513/american-burial-ground/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Develop the working claim with three distinct bodies of evidence.</a:t>
            </a:r>
          </a:p>
          <a:p xmlns:a="http://schemas.openxmlformats.org/drawingml/2006/main">
            <a:r>
              <a:t>Suggested timing: 10 minutes</a:t>
            </a:r>
          </a:p>
          <a:p xmlns:a="http://schemas.openxmlformats.org/drawingml/2006/main">
            <a:r>
              <a:t>Presenter guidance: For each point, identify the actor, institution, or relationship that produced the evidence. Pause after the second point and ask which one most changes the opening answer.</a:t>
            </a:r>
          </a:p>
          <a:p xmlns:a="http://schemas.openxmlformats.org/drawingml/2006/main">
            <a:r>
              <a:t>Anticipated student thinking: Students should connect each evidence point to a specific clause in the working claim rather than treating the list as background information.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https://www.nps.gov/oreg/learn/historyculture/index.htm</a:t>
            </a:r>
          </a:p>
          <a:p xmlns:a="http://schemas.openxmlformats.org/drawingml/2006/main">
            <a:r>
              <a:t>- https://www.pennpress.org/9781512824513/american-burial-ground/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Prepare students to source and corroborate the primary evidence displayed or distributed in class.</a:t>
            </a:r>
          </a:p>
          <a:p xmlns:a="http://schemas.openxmlformats.org/drawingml/2006/main">
            <a:r>
              <a:t>Suggested timing: 12 minutes</a:t>
            </a:r>
          </a:p>
          <a:p xmlns:a="http://schemas.openxmlformats.org/drawingml/2006/main">
            <a:r>
              <a:t>Presenter guidance: Display or distribute the item-level course source connected to the meeting. Require observation, source, context, purpose, and corroboration in that order.</a:t>
            </a:r>
          </a:p>
          <a:p xmlns:a="http://schemas.openxmlformats.org/drawingml/2006/main">
            <a:r>
              <a:t>Anticipated student thinking: Students may jump directly to content. Redirect them to provenance and audience before evaluating factual claims.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https://www.nps.gov/oreg/learn/historyculture/index.htm</a:t>
            </a:r>
          </a:p>
          <a:p xmlns:a="http://schemas.openxmlformats.org/drawingml/2006/main">
            <a:r>
              <a:t>- https://www.pennpress.org/9781512824513/american-burial-ground/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Move students from receiving the lecture claim to constructing and qualifying an interpretation.</a:t>
            </a:r>
          </a:p>
          <a:p xmlns:a="http://schemas.openxmlformats.org/drawingml/2006/main">
            <a:r>
              <a:t>Suggested timing: 10 minutes</a:t>
            </a:r>
          </a:p>
          <a:p xmlns:a="http://schemas.openxmlformats.org/drawingml/2006/main">
            <a:r>
              <a:t>Presenter guidance: Use pairs or groups of three. Ask each group to produce one evidence-based claim and one explicit limitation. Invite contrasting claims before summarizing.</a:t>
            </a:r>
          </a:p>
          <a:p xmlns:a="http://schemas.openxmlformats.org/drawingml/2006/main">
            <a:r>
              <a:t>Anticipated student thinking: A strong response cites a specific source feature, explains its relevance, and names uncertainty without abandoning interpretation.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https://www.nps.gov/oreg/learn/historyculture/index.htm</a:t>
            </a:r>
          </a:p>
          <a:p xmlns:a="http://schemas.openxmlformats.org/drawingml/2006/main">
            <a:r>
              <a:t>- https://www.pennpress.org/9781512824513/american-burial-ground/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Collect an independent, evidence-based revision of the opening interpretation.</a:t>
            </a:r>
          </a:p>
          <a:p xmlns:a="http://schemas.openxmlformats.org/drawingml/2006/main">
            <a:r>
              <a:t>Suggested timing: 4 minutes, with approximately 15 minutes of discussion, questions, and transition flexibility across the 75-minute meeting</a:t>
            </a:r>
          </a:p>
          <a:p xmlns:a="http://schemas.openxmlformats.org/drawingml/2006/main">
            <a:r>
              <a:t>Presenter guidance: Collect or photograph responses. Compare them with the opening prompt during the next meeting; do not supply a model response before students write.</a:t>
            </a:r>
          </a:p>
          <a:p xmlns:a="http://schemas.openxmlformats.org/drawingml/2006/main">
            <a:r>
              <a:t>Anticipated student thinking: A successful response makes a claim, cites evidence from the meeting, and names a remaining limit or question.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https://www.nps.gov/oreg/learn/historyculture/index.htm</a:t>
            </a:r>
          </a:p>
          <a:p xmlns:a="http://schemas.openxmlformats.org/drawingml/2006/main">
            <a:r>
              <a:t>- https://www.pennpress.org/9781512824513/american-burial-ground/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51f622f86352455d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9379cac93cd2487d" /><Relationship Type="http://schemas.openxmlformats.org/officeDocument/2006/relationships/slideLayout" Target="/ppt/slideLayouts/slideLayout1.xml" Id="R0c5c01aa2a0f4045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0c5c01aa2a0f4045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0087bde9c114734" /><Relationship Type="http://schemas.openxmlformats.org/officeDocument/2006/relationships/notesSlide" Target="/ppt/notesSlides/notesSlide1.xml" Id="R1c371883a6b44b7b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093febcb68c49fe" /><Relationship Type="http://schemas.openxmlformats.org/officeDocument/2006/relationships/notesSlide" Target="/ppt/notesSlides/notesSlide10.xml" Id="R147f113da4bd430a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c2bd4ce56d14f7c" /><Relationship Type="http://schemas.openxmlformats.org/officeDocument/2006/relationships/notesSlide" Target="/ppt/notesSlides/notesSlide11.xml" Id="R7d9bf26e89a2423c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4a6b58a36314fc0" /><Relationship Type="http://schemas.openxmlformats.org/officeDocument/2006/relationships/notesSlide" Target="/ppt/notesSlides/notesSlide12.xml" Id="R7b42969ea74b4adc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dda49aba8574a9f" /><Relationship Type="http://schemas.openxmlformats.org/officeDocument/2006/relationships/notesSlide" Target="/ppt/notesSlides/notesSlide13.xml" Id="Rc8ab0f6ba4fb4d5f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6ea684fc2cf4455" /><Relationship Type="http://schemas.openxmlformats.org/officeDocument/2006/relationships/notesSlide" Target="/ppt/notesSlides/notesSlide14.xml" Id="R0940d43889f841a9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d8324e359f446c4" /><Relationship Type="http://schemas.openxmlformats.org/officeDocument/2006/relationships/notesSlide" Target="/ppt/notesSlides/notesSlide15.xml" Id="R3905bf0459774951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c48a342629548fe" /><Relationship Type="http://schemas.openxmlformats.org/officeDocument/2006/relationships/notesSlide" Target="/ppt/notesSlides/notesSlide16.xml" Id="R2d5ebe74821c4685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33515d2339447df" /><Relationship Type="http://schemas.openxmlformats.org/officeDocument/2006/relationships/notesSlide" Target="/ppt/notesSlides/notesSlide17.xml" Id="R924090dcae2d4e8e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de25c3f899d4f7e" /><Relationship Type="http://schemas.openxmlformats.org/officeDocument/2006/relationships/notesSlide" Target="/ppt/notesSlides/notesSlide2.xml" Id="R34745e943a344512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88ea1c1319f4a6c" /><Relationship Type="http://schemas.openxmlformats.org/officeDocument/2006/relationships/notesSlide" Target="/ppt/notesSlides/notesSlide3.xml" Id="R40be3d0c3be541f5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29c2db476fb4b41" /><Relationship Type="http://schemas.openxmlformats.org/officeDocument/2006/relationships/notesSlide" Target="/ppt/notesSlides/notesSlide4.xml" Id="R5275a392a22d43a7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d16f01f3a8e4da0" /><Relationship Type="http://schemas.openxmlformats.org/officeDocument/2006/relationships/notesSlide" Target="/ppt/notesSlides/notesSlide5.xml" Id="R3a5a998cccbe477c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917e23c87d44b14" /><Relationship Type="http://schemas.openxmlformats.org/officeDocument/2006/relationships/notesSlide" Target="/ppt/notesSlides/notesSlide6.xml" Id="R4d589b45294046dc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a7ab70121c84cc5" /><Relationship Type="http://schemas.openxmlformats.org/officeDocument/2006/relationships/notesSlide" Target="/ppt/notesSlides/notesSlide7.xml" Id="R1c75ed8ec50e4aeb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491ad7adfce4e7a" /><Relationship Type="http://schemas.openxmlformats.org/officeDocument/2006/relationships/notesSlide" Target="/ppt/notesSlides/notesSlide8.xml" Id="R7c95113d1bd04f6c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e2f39e65c4b4820" /><Relationship Type="http://schemas.openxmlformats.org/officeDocument/2006/relationships/notesSlide" Target="/ppt/notesSlides/notesSlide9.xml" Id="Rb6a2e28af23a48ef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24364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rust-band">
            <a:extLst xmlns:a="http://schemas.openxmlformats.org/drawingml/2006/main">
              <a:ext uri="{FF2B5EF4-FFF2-40B4-BE49-F238E27FC236}">
                <a16:creationId xmlns:a16="http://schemas.microsoft.com/office/drawing/2014/main" id="{B9D61110-BBCE-4349-BCA4-FD0AA98EF4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2476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week-eyebrow">
            <a:extLst xmlns:a="http://schemas.openxmlformats.org/drawingml/2006/main">
              <a:ext uri="{FF2B5EF4-FFF2-40B4-BE49-F238E27FC236}">
                <a16:creationId xmlns:a16="http://schemas.microsoft.com/office/drawing/2014/main" id="{B861926B-FC42-4D70-AF55-66D61C6820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742950"/>
            <a:ext cx="98107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C4A45F"/>
                </a:solidFill>
              </a:defRPr>
            </a:pPr>
            <a:r>
              <a:rPr sz="1350" b="1" i="0">
                <a:solidFill>
                  <a:srgbClr val="C4A45F"/>
                </a:solidFill>
              </a:rPr>
              <a:t>WEEK 6  ·  SEPTEMBER 28–OCTOBER 2, 2026</a:t>
            </a:r>
          </a:p>
        </p:txBody>
      </p:sp>
      <p:sp>
        <p:nvSpPr>
          <p:cNvPr id="3" name="week-title">
            <a:extLst xmlns:a="http://schemas.openxmlformats.org/drawingml/2006/main">
              <a:ext uri="{FF2B5EF4-FFF2-40B4-BE49-F238E27FC236}">
                <a16:creationId xmlns:a16="http://schemas.microsoft.com/office/drawing/2014/main" id="{9CAB6F05-C622-46B1-BDBA-DFD71FC393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1409700"/>
            <a:ext cx="10287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4050" b="1" i="0">
                <a:solidFill>
                  <a:srgbClr val="FFFFFF"/>
                </a:solidFill>
              </a:defRPr>
            </a:pPr>
            <a:r>
              <a:rPr sz="4050" b="1" i="0">
                <a:solidFill>
                  <a:srgbClr val="FFFFFF"/>
                </a:solidFill>
              </a:rPr>
              <a:t>Overland Migration, Death, and Environment</a:t>
            </a:r>
          </a:p>
        </p:txBody>
      </p:sp>
      <p:sp>
        <p:nvSpPr>
          <p:cNvPr id="4" name="rule-82-330">
            <a:extLst xmlns:a="http://schemas.openxmlformats.org/drawingml/2006/main">
              <a:ext uri="{FF2B5EF4-FFF2-40B4-BE49-F238E27FC236}">
                <a16:creationId xmlns:a16="http://schemas.microsoft.com/office/drawing/2014/main" id="{96091E7A-6827-4650-9B47-AFEF8B980F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3143250"/>
            <a:ext cx="156210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week-inquiry">
            <a:extLst xmlns:a="http://schemas.openxmlformats.org/drawingml/2006/main">
              <a:ext uri="{FF2B5EF4-FFF2-40B4-BE49-F238E27FC236}">
                <a16:creationId xmlns:a16="http://schemas.microsoft.com/office/drawing/2014/main" id="{9AF4BF87-DCDF-4E92-9987-70F004C110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3562350"/>
            <a:ext cx="9620250" cy="1104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175" b="0" i="0">
                <a:solidFill>
                  <a:srgbClr val="EDF0F3"/>
                </a:solidFill>
              </a:defRPr>
            </a:pPr>
            <a:r>
              <a:rPr sz="2175" b="0" i="0">
                <a:solidFill>
                  <a:srgbClr val="EDF0F3"/>
                </a:solidFill>
              </a:rPr>
              <a:t>How did migrants’ routes depend on Indigenous landscapes, family labor, and unequal exposure to risk?</a:t>
            </a:r>
          </a:p>
        </p:txBody>
      </p:sp>
      <p:sp>
        <p:nvSpPr>
          <p:cNvPr id="6" name="week-scholarship">
            <a:extLst xmlns:a="http://schemas.openxmlformats.org/drawingml/2006/main">
              <a:ext uri="{FF2B5EF4-FFF2-40B4-BE49-F238E27FC236}">
                <a16:creationId xmlns:a16="http://schemas.microsoft.com/office/drawing/2014/main" id="{A10F24EB-D8CC-43B1-AA85-53185DBA3E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5334000"/>
            <a:ext cx="100965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CBD3DC"/>
                </a:solidFill>
              </a:defRPr>
            </a:pPr>
            <a:r>
              <a:rPr sz="1350" b="0" i="0">
                <a:solidFill>
                  <a:srgbClr val="CBD3DC"/>
                </a:solidFill>
              </a:rPr>
              <a:t>Scholarship lens: Sarah Keyes, American Burial Ground (2023), selected excerpt.</a:t>
            </a:r>
          </a:p>
        </p:txBody>
      </p:sp>
      <p:sp>
        <p:nvSpPr>
          <p:cNvPr id="7" name="rule-72-666">
            <a:extLst xmlns:a="http://schemas.openxmlformats.org/drawingml/2006/main">
              <a:ext uri="{FF2B5EF4-FFF2-40B4-BE49-F238E27FC236}">
                <a16:creationId xmlns:a16="http://schemas.microsoft.com/office/drawing/2014/main" id="{185EECD8-20DD-4AE8-89F5-3036C662E3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290A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B3FA68D2-7A87-45AA-A999-D45AE2FA99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THE AMERICAN WEST  ·  WEEK 6</a:t>
            </a:r>
          </a:p>
        </p:txBody>
      </p:sp>
      <p:sp>
        <p:nvSpPr>
          <p:cNvPr id="9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FECB8BB2-1F0B-4236-AA9A-770C97BD76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1 / 17</a:t>
            </a:r>
          </a:p>
        </p:txBody>
      </p:sp>
    </p:spTree>
    <p:extLst>
      <p:ext uri="{BB962C8B-B14F-4D97-AF65-F5344CB8AC3E}">
        <p14:creationId xmlns:p14="http://schemas.microsoft.com/office/powerpoint/2010/main" val="664838432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meeting-date">
            <a:extLst xmlns:a="http://schemas.openxmlformats.org/drawingml/2006/main">
              <a:ext uri="{FF2B5EF4-FFF2-40B4-BE49-F238E27FC236}">
                <a16:creationId xmlns:a16="http://schemas.microsoft.com/office/drawing/2014/main" id="{79ABF1BE-3FBC-4FAB-B5C9-24A7BDA09A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04850"/>
            <a:ext cx="10287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THURSDAY  ·  OCTOBER 1, 2026</a:t>
            </a:r>
          </a:p>
        </p:txBody>
      </p:sp>
      <p:sp>
        <p:nvSpPr>
          <p:cNvPr id="2" name="meeting-plan">
            <a:extLst xmlns:a="http://schemas.openxmlformats.org/drawingml/2006/main">
              <a:ext uri="{FF2B5EF4-FFF2-40B4-BE49-F238E27FC236}">
                <a16:creationId xmlns:a16="http://schemas.microsoft.com/office/drawing/2014/main" id="{A65EC48C-A21E-4972-B893-152302D9AF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66850"/>
            <a:ext cx="10287000" cy="1638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225" b="1" i="0">
                <a:solidFill>
                  <a:srgbClr val="24364B"/>
                </a:solidFill>
              </a:defRPr>
            </a:pPr>
            <a:r>
              <a:rPr sz="3225" b="1" i="0">
                <a:solidFill>
                  <a:srgbClr val="24364B"/>
                </a:solidFill>
              </a:rPr>
              <a:t>Family labor, gender, Indigenous homelands, disease, mortality, and Source Lab 2 transfer.</a:t>
            </a:r>
          </a:p>
        </p:txBody>
      </p:sp>
      <p:sp>
        <p:nvSpPr>
          <p:cNvPr id="3" name="rule-72-358">
            <a:extLst xmlns:a="http://schemas.openxmlformats.org/drawingml/2006/main">
              <a:ext uri="{FF2B5EF4-FFF2-40B4-BE49-F238E27FC236}">
                <a16:creationId xmlns:a16="http://schemas.microsoft.com/office/drawing/2014/main" id="{56D89CC6-766B-4C1E-BB61-0FAAEBE4C9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409950"/>
            <a:ext cx="140970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meeting-inquiry">
            <a:extLst xmlns:a="http://schemas.openxmlformats.org/drawingml/2006/main">
              <a:ext uri="{FF2B5EF4-FFF2-40B4-BE49-F238E27FC236}">
                <a16:creationId xmlns:a16="http://schemas.microsoft.com/office/drawing/2014/main" id="{E44878F4-72C1-4835-83D1-1FAD42CC05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29050"/>
            <a:ext cx="981075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How did migrants’ routes depend on Indigenous landscapes, family labor, and unequal exposure to risk?</a:t>
            </a:r>
          </a:p>
        </p:txBody>
      </p:sp>
      <p:sp>
        <p:nvSpPr>
          <p:cNvPr id="5" name="rule-72-666">
            <a:extLst xmlns:a="http://schemas.openxmlformats.org/drawingml/2006/main">
              <a:ext uri="{FF2B5EF4-FFF2-40B4-BE49-F238E27FC236}">
                <a16:creationId xmlns:a16="http://schemas.microsoft.com/office/drawing/2014/main" id="{ABB55CDD-F8BF-4143-B73A-3FB7E6A51B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95379CD6-9475-4263-ADD0-D068E4B96A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6</a:t>
            </a:r>
          </a:p>
        </p:txBody>
      </p:sp>
      <p:sp>
        <p:nvSpPr>
          <p:cNvPr id="7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0953BAA4-98BE-4A95-BC8A-D4B8FA4D61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10 / 17</a:t>
            </a:r>
          </a:p>
        </p:txBody>
      </p:sp>
    </p:spTree>
    <p:extLst>
      <p:ext uri="{BB962C8B-B14F-4D97-AF65-F5344CB8AC3E}">
        <p14:creationId xmlns:p14="http://schemas.microsoft.com/office/powerpoint/2010/main" val="1821694880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A04E3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prompt-eyebrow">
            <a:extLst xmlns:a="http://schemas.openxmlformats.org/drawingml/2006/main">
              <a:ext uri="{FF2B5EF4-FFF2-40B4-BE49-F238E27FC236}">
                <a16:creationId xmlns:a16="http://schemas.microsoft.com/office/drawing/2014/main" id="{0BA2A1F4-5B97-4BB6-8350-7A46789D5C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85800"/>
            <a:ext cx="9906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F6D9C9"/>
                </a:solidFill>
              </a:defRPr>
            </a:pPr>
            <a:r>
              <a:rPr sz="1350" b="1" i="0">
                <a:solidFill>
                  <a:srgbClr val="F6D9C9"/>
                </a:solidFill>
              </a:rPr>
              <a:t>BEGIN WITH A CLAIM</a:t>
            </a:r>
          </a:p>
        </p:txBody>
      </p:sp>
      <p:sp>
        <p:nvSpPr>
          <p:cNvPr id="2" name="prompt">
            <a:extLst xmlns:a="http://schemas.openxmlformats.org/drawingml/2006/main">
              <a:ext uri="{FF2B5EF4-FFF2-40B4-BE49-F238E27FC236}">
                <a16:creationId xmlns:a16="http://schemas.microsoft.com/office/drawing/2014/main" id="{290024C2-13FC-44DA-96A8-AD58F4CEB1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90650"/>
            <a:ext cx="10287000" cy="2952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225" b="1" i="0">
                <a:solidFill>
                  <a:srgbClr val="FFFFFF"/>
                </a:solidFill>
              </a:defRPr>
            </a:pPr>
            <a:r>
              <a:rPr sz="3225" b="1" i="0">
                <a:solidFill>
                  <a:srgbClr val="FFFFFF"/>
                </a:solidFill>
              </a:rPr>
              <a:t>Why do dramatic dangers dominate memory when ordinary disease dominated mortality?</a:t>
            </a:r>
          </a:p>
        </p:txBody>
      </p:sp>
      <p:sp>
        <p:nvSpPr>
          <p:cNvPr id="3" name="prompt-direction">
            <a:extLst xmlns:a="http://schemas.openxmlformats.org/drawingml/2006/main">
              <a:ext uri="{FF2B5EF4-FFF2-40B4-BE49-F238E27FC236}">
                <a16:creationId xmlns:a16="http://schemas.microsoft.com/office/drawing/2014/main" id="{55486BA1-2D6E-43C8-984D-FBC7B09D94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143500"/>
            <a:ext cx="98107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FBEDE6"/>
                </a:solidFill>
              </a:defRPr>
            </a:pPr>
            <a:r>
              <a:rPr sz="1650" b="0" i="0">
                <a:solidFill>
                  <a:srgbClr val="FBEDE6"/>
                </a:solidFill>
              </a:rPr>
              <a:t>Write for one minute. Then compare the rule, assumption, or evidence behind your answer.</a:t>
            </a:r>
          </a:p>
        </p:txBody>
      </p:sp>
      <p:sp>
        <p:nvSpPr>
          <p:cNvPr id="4" name="rule-72-666">
            <a:extLst xmlns:a="http://schemas.openxmlformats.org/drawingml/2006/main">
              <a:ext uri="{FF2B5EF4-FFF2-40B4-BE49-F238E27FC236}">
                <a16:creationId xmlns:a16="http://schemas.microsoft.com/office/drawing/2014/main" id="{8F482387-2E9F-48F5-9F7C-F7A453C1E0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BC4CA6A4-AC60-49CC-A8C7-716E80D9A2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6</a:t>
            </a:r>
          </a:p>
        </p:txBody>
      </p:sp>
      <p:sp>
        <p:nvSpPr>
          <p:cNvPr id="6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0828F498-1D98-4B06-BFBC-082750A984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11 / 17</a:t>
            </a:r>
          </a:p>
        </p:txBody>
      </p:sp>
    </p:spTree>
    <p:extLst>
      <p:ext uri="{BB962C8B-B14F-4D97-AF65-F5344CB8AC3E}">
        <p14:creationId xmlns:p14="http://schemas.microsoft.com/office/powerpoint/2010/main" val="1606459948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coordinates-title">
            <a:extLst xmlns:a="http://schemas.openxmlformats.org/drawingml/2006/main">
              <a:ext uri="{FF2B5EF4-FFF2-40B4-BE49-F238E27FC236}">
                <a16:creationId xmlns:a16="http://schemas.microsoft.com/office/drawing/2014/main" id="{5492ACDE-93B1-4060-AA9E-1FF1034710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90550"/>
            <a:ext cx="89535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24364B"/>
                </a:solidFill>
              </a:defRPr>
            </a:pPr>
            <a:r>
              <a:rPr sz="2850" b="1" i="0">
                <a:solidFill>
                  <a:srgbClr val="24364B"/>
                </a:solidFill>
              </a:rPr>
              <a:t>Coordinates for today</a:t>
            </a:r>
          </a:p>
        </p:txBody>
      </p:sp>
      <p:sp>
        <p:nvSpPr>
          <p:cNvPr id="2" name="rule-72-128">
            <a:extLst xmlns:a="http://schemas.openxmlformats.org/drawingml/2006/main">
              <a:ext uri="{FF2B5EF4-FFF2-40B4-BE49-F238E27FC236}">
                <a16:creationId xmlns:a16="http://schemas.microsoft.com/office/drawing/2014/main" id="{97704963-F3CF-4CC6-BF85-30A733702A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10287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A45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coordinate-number-0">
            <a:extLst xmlns:a="http://schemas.openxmlformats.org/drawingml/2006/main">
              <a:ext uri="{FF2B5EF4-FFF2-40B4-BE49-F238E27FC236}">
                <a16:creationId xmlns:a16="http://schemas.microsoft.com/office/drawing/2014/main" id="{09BDF5AC-77AC-464A-8189-84C1A2C5A5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1925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01</a:t>
            </a:r>
          </a:p>
        </p:txBody>
      </p:sp>
      <p:sp>
        <p:nvSpPr>
          <p:cNvPr id="4" name="coordinate-0">
            <a:extLst xmlns:a="http://schemas.openxmlformats.org/drawingml/2006/main">
              <a:ext uri="{FF2B5EF4-FFF2-40B4-BE49-F238E27FC236}">
                <a16:creationId xmlns:a16="http://schemas.microsoft.com/office/drawing/2014/main" id="{ED1B67CA-E242-432B-8CED-A0403BCCAA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158115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252A2E"/>
                </a:solidFill>
              </a:defRPr>
            </a:pPr>
            <a:r>
              <a:rPr sz="2325" b="1" i="0">
                <a:solidFill>
                  <a:srgbClr val="252A2E"/>
                </a:solidFill>
              </a:rPr>
              <a:t>Family labor</a:t>
            </a:r>
          </a:p>
        </p:txBody>
      </p:sp>
      <p:sp>
        <p:nvSpPr>
          <p:cNvPr id="5" name="rule-150-229">
            <a:extLst xmlns:a="http://schemas.openxmlformats.org/drawingml/2006/main">
              <a:ext uri="{FF2B5EF4-FFF2-40B4-BE49-F238E27FC236}">
                <a16:creationId xmlns:a16="http://schemas.microsoft.com/office/drawing/2014/main" id="{31A9D639-B1BC-4855-80BA-01F62BD851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18122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coordinate-number-1">
            <a:extLst xmlns:a="http://schemas.openxmlformats.org/drawingml/2006/main">
              <a:ext uri="{FF2B5EF4-FFF2-40B4-BE49-F238E27FC236}">
                <a16:creationId xmlns:a16="http://schemas.microsoft.com/office/drawing/2014/main" id="{FA2319BD-81F4-4210-86DF-F4AE27007A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47650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02</a:t>
            </a:r>
          </a:p>
        </p:txBody>
      </p:sp>
      <p:sp>
        <p:nvSpPr>
          <p:cNvPr id="7" name="coordinate-1">
            <a:extLst xmlns:a="http://schemas.openxmlformats.org/drawingml/2006/main">
              <a:ext uri="{FF2B5EF4-FFF2-40B4-BE49-F238E27FC236}">
                <a16:creationId xmlns:a16="http://schemas.microsoft.com/office/drawing/2014/main" id="{B803D52E-E3B7-4C25-9531-DD74A59B0F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43840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gender</a:t>
            </a:r>
          </a:p>
        </p:txBody>
      </p:sp>
      <p:sp>
        <p:nvSpPr>
          <p:cNvPr id="8" name="rule-150-319">
            <a:extLst xmlns:a="http://schemas.openxmlformats.org/drawingml/2006/main">
              <a:ext uri="{FF2B5EF4-FFF2-40B4-BE49-F238E27FC236}">
                <a16:creationId xmlns:a16="http://schemas.microsoft.com/office/drawing/2014/main" id="{998AE58D-E237-4537-AFCB-A7EC6FC8FA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03847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coordinate-number-2">
            <a:extLst xmlns:a="http://schemas.openxmlformats.org/drawingml/2006/main">
              <a:ext uri="{FF2B5EF4-FFF2-40B4-BE49-F238E27FC236}">
                <a16:creationId xmlns:a16="http://schemas.microsoft.com/office/drawing/2014/main" id="{2DBB3471-2FD9-4D1B-88DF-CBE730FF0B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33375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03</a:t>
            </a:r>
          </a:p>
        </p:txBody>
      </p:sp>
      <p:sp>
        <p:nvSpPr>
          <p:cNvPr id="10" name="coordinate-2">
            <a:extLst xmlns:a="http://schemas.openxmlformats.org/drawingml/2006/main">
              <a:ext uri="{FF2B5EF4-FFF2-40B4-BE49-F238E27FC236}">
                <a16:creationId xmlns:a16="http://schemas.microsoft.com/office/drawing/2014/main" id="{4FEBC868-D147-4464-A0CD-A139CBF717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29565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Indigenous homelands</a:t>
            </a:r>
          </a:p>
        </p:txBody>
      </p:sp>
      <p:sp>
        <p:nvSpPr>
          <p:cNvPr id="11" name="rule-150-409">
            <a:extLst xmlns:a="http://schemas.openxmlformats.org/drawingml/2006/main">
              <a:ext uri="{FF2B5EF4-FFF2-40B4-BE49-F238E27FC236}">
                <a16:creationId xmlns:a16="http://schemas.microsoft.com/office/drawing/2014/main" id="{149F8095-2783-41E2-B110-7C3BC578B4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89572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coordinate-number-3">
            <a:extLst xmlns:a="http://schemas.openxmlformats.org/drawingml/2006/main">
              <a:ext uri="{FF2B5EF4-FFF2-40B4-BE49-F238E27FC236}">
                <a16:creationId xmlns:a16="http://schemas.microsoft.com/office/drawing/2014/main" id="{74C66382-61EA-4196-B0B5-D6730A9CA8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19100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04</a:t>
            </a:r>
          </a:p>
        </p:txBody>
      </p:sp>
      <p:sp>
        <p:nvSpPr>
          <p:cNvPr id="13" name="coordinate-3">
            <a:extLst xmlns:a="http://schemas.openxmlformats.org/drawingml/2006/main">
              <a:ext uri="{FF2B5EF4-FFF2-40B4-BE49-F238E27FC236}">
                <a16:creationId xmlns:a16="http://schemas.microsoft.com/office/drawing/2014/main" id="{EECE6401-77DF-4C2F-ACE8-7AEA93E6B0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15290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disease</a:t>
            </a:r>
          </a:p>
        </p:txBody>
      </p:sp>
      <p:sp>
        <p:nvSpPr>
          <p:cNvPr id="14" name="rule-150-499">
            <a:extLst xmlns:a="http://schemas.openxmlformats.org/drawingml/2006/main">
              <a:ext uri="{FF2B5EF4-FFF2-40B4-BE49-F238E27FC236}">
                <a16:creationId xmlns:a16="http://schemas.microsoft.com/office/drawing/2014/main" id="{A57BDA32-5C64-4B05-8279-769D5767E7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75297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coordinate-number-4">
            <a:extLst xmlns:a="http://schemas.openxmlformats.org/drawingml/2006/main">
              <a:ext uri="{FF2B5EF4-FFF2-40B4-BE49-F238E27FC236}">
                <a16:creationId xmlns:a16="http://schemas.microsoft.com/office/drawing/2014/main" id="{4D4FA270-CFA2-4E81-AE69-D58C6DFC8F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04825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05</a:t>
            </a:r>
          </a:p>
        </p:txBody>
      </p:sp>
      <p:sp>
        <p:nvSpPr>
          <p:cNvPr id="16" name="coordinate-4">
            <a:extLst xmlns:a="http://schemas.openxmlformats.org/drawingml/2006/main">
              <a:ext uri="{FF2B5EF4-FFF2-40B4-BE49-F238E27FC236}">
                <a16:creationId xmlns:a16="http://schemas.microsoft.com/office/drawing/2014/main" id="{385B2892-480C-4927-B077-2C158864F4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501015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mortality evidence</a:t>
            </a:r>
          </a:p>
        </p:txBody>
      </p:sp>
      <p:sp>
        <p:nvSpPr>
          <p:cNvPr id="17" name="rule-72-666">
            <a:extLst xmlns:a="http://schemas.openxmlformats.org/drawingml/2006/main">
              <a:ext uri="{FF2B5EF4-FFF2-40B4-BE49-F238E27FC236}">
                <a16:creationId xmlns:a16="http://schemas.microsoft.com/office/drawing/2014/main" id="{CD04815A-3AF2-4625-ACD6-697DF1DD8F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9AEC1880-8C30-4F69-85BC-5B5067F50D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6</a:t>
            </a:r>
          </a:p>
        </p:txBody>
      </p:sp>
      <p:sp>
        <p:nvSpPr>
          <p:cNvPr id="19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041BC54D-2052-400D-981B-288C99F4C3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12 / 17</a:t>
            </a:r>
          </a:p>
        </p:txBody>
      </p:sp>
    </p:spTree>
    <p:extLst>
      <p:ext uri="{BB962C8B-B14F-4D97-AF65-F5344CB8AC3E}">
        <p14:creationId xmlns:p14="http://schemas.microsoft.com/office/powerpoint/2010/main" val="1402221760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17253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claim-eyebrow">
            <a:extLst xmlns:a="http://schemas.openxmlformats.org/drawingml/2006/main">
              <a:ext uri="{FF2B5EF4-FFF2-40B4-BE49-F238E27FC236}">
                <a16:creationId xmlns:a16="http://schemas.microsoft.com/office/drawing/2014/main" id="{BFFC7D8D-1216-495D-A89B-F324BCD4F9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66750"/>
            <a:ext cx="9906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C4A45F"/>
                </a:solidFill>
              </a:defRPr>
            </a:pPr>
            <a:r>
              <a:rPr sz="1350" b="1" i="0">
                <a:solidFill>
                  <a:srgbClr val="C4A45F"/>
                </a:solidFill>
              </a:rPr>
              <a:t>WORKING CLAIM</a:t>
            </a:r>
          </a:p>
        </p:txBody>
      </p:sp>
      <p:sp>
        <p:nvSpPr>
          <p:cNvPr id="2" name="claim">
            <a:extLst xmlns:a="http://schemas.openxmlformats.org/drawingml/2006/main">
              <a:ext uri="{FF2B5EF4-FFF2-40B4-BE49-F238E27FC236}">
                <a16:creationId xmlns:a16="http://schemas.microsoft.com/office/drawing/2014/main" id="{5EAAF105-EF40-4744-B3E9-00D3212DD6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3124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150" b="1" i="0">
                <a:solidFill>
                  <a:srgbClr val="FFFFFF"/>
                </a:solidFill>
              </a:defRPr>
            </a:pPr>
            <a:r>
              <a:rPr sz="3150" b="1" i="0">
                <a:solidFill>
                  <a:srgbClr val="FFFFFF"/>
                </a:solidFill>
              </a:rPr>
              <a:t>Migration risk was distributed through gendered labor, family structure, health, season, wealth, and access to knowledge.</a:t>
            </a:r>
          </a:p>
        </p:txBody>
      </p:sp>
      <p:sp>
        <p:nvSpPr>
          <p:cNvPr id="3" name="claim-direction">
            <a:extLst xmlns:a="http://schemas.openxmlformats.org/drawingml/2006/main">
              <a:ext uri="{FF2B5EF4-FFF2-40B4-BE49-F238E27FC236}">
                <a16:creationId xmlns:a16="http://schemas.microsoft.com/office/drawing/2014/main" id="{6BAF8E12-18FB-41BA-9448-8711588659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238750"/>
            <a:ext cx="93345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C7D0DA"/>
                </a:solidFill>
              </a:defRPr>
            </a:pPr>
            <a:r>
              <a:rPr sz="1650" b="0" i="0">
                <a:solidFill>
                  <a:srgbClr val="C7D0DA"/>
                </a:solidFill>
              </a:rPr>
              <a:t>Treat this as an interpretation to test—not a conclusion to memorize.</a:t>
            </a:r>
          </a:p>
        </p:txBody>
      </p:sp>
      <p:sp>
        <p:nvSpPr>
          <p:cNvPr id="4" name="rule-72-666">
            <a:extLst xmlns:a="http://schemas.openxmlformats.org/drawingml/2006/main">
              <a:ext uri="{FF2B5EF4-FFF2-40B4-BE49-F238E27FC236}">
                <a16:creationId xmlns:a16="http://schemas.microsoft.com/office/drawing/2014/main" id="{65D28F74-9C1C-4158-BD69-08FF233E72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290A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E207831C-037F-421E-AEBB-1F983A5282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THE AMERICAN WEST  ·  WEEK 6</a:t>
            </a:r>
          </a:p>
        </p:txBody>
      </p:sp>
      <p:sp>
        <p:nvSpPr>
          <p:cNvPr id="6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FBCC9C7B-F504-4D1A-A0CA-6F7CA965FC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13 / 17</a:t>
            </a:r>
          </a:p>
        </p:txBody>
      </p:sp>
    </p:spTree>
    <p:extLst>
      <p:ext uri="{BB962C8B-B14F-4D97-AF65-F5344CB8AC3E}">
        <p14:creationId xmlns:p14="http://schemas.microsoft.com/office/powerpoint/2010/main" val="754526529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evidence-title">
            <a:extLst xmlns:a="http://schemas.openxmlformats.org/drawingml/2006/main">
              <a:ext uri="{FF2B5EF4-FFF2-40B4-BE49-F238E27FC236}">
                <a16:creationId xmlns:a16="http://schemas.microsoft.com/office/drawing/2014/main" id="{185174EB-63DC-41FB-B98E-C9D345383A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98107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24364B"/>
                </a:solidFill>
              </a:defRPr>
            </a:pPr>
            <a:r>
              <a:rPr sz="2850" b="1" i="0">
                <a:solidFill>
                  <a:srgbClr val="24364B"/>
                </a:solidFill>
              </a:rPr>
              <a:t>Evidence that tests the claim</a:t>
            </a:r>
          </a:p>
        </p:txBody>
      </p:sp>
      <p:sp>
        <p:nvSpPr>
          <p:cNvPr id="2" name="rule-72-126">
            <a:extLst xmlns:a="http://schemas.openxmlformats.org/drawingml/2006/main">
              <a:ext uri="{FF2B5EF4-FFF2-40B4-BE49-F238E27FC236}">
                <a16:creationId xmlns:a16="http://schemas.microsoft.com/office/drawing/2014/main" id="{8437AC18-3F9C-44D9-A7DE-30EBE46E30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00150"/>
            <a:ext cx="1143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evidence-number-0">
            <a:extLst xmlns:a="http://schemas.openxmlformats.org/drawingml/2006/main">
              <a:ext uri="{FF2B5EF4-FFF2-40B4-BE49-F238E27FC236}">
                <a16:creationId xmlns:a16="http://schemas.microsoft.com/office/drawing/2014/main" id="{707E7358-FD2F-42C0-ACC4-9D83F087E7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5735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1</a:t>
            </a:r>
          </a:p>
        </p:txBody>
      </p:sp>
      <p:sp>
        <p:nvSpPr>
          <p:cNvPr id="4" name="evidence-0">
            <a:extLst xmlns:a="http://schemas.openxmlformats.org/drawingml/2006/main">
              <a:ext uri="{FF2B5EF4-FFF2-40B4-BE49-F238E27FC236}">
                <a16:creationId xmlns:a16="http://schemas.microsoft.com/office/drawing/2014/main" id="{8F8E29BC-F846-4F63-80A7-0AA8DFDB4A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163830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Care work sustained travel but is undercounted in many records.</a:t>
            </a:r>
          </a:p>
        </p:txBody>
      </p:sp>
      <p:sp>
        <p:nvSpPr>
          <p:cNvPr id="5" name="rule-158-280">
            <a:extLst xmlns:a="http://schemas.openxmlformats.org/drawingml/2006/main">
              <a:ext uri="{FF2B5EF4-FFF2-40B4-BE49-F238E27FC236}">
                <a16:creationId xmlns:a16="http://schemas.microsoft.com/office/drawing/2014/main" id="{FDCB3198-F179-466D-91C3-BD34392B7E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667000"/>
            <a:ext cx="8096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evidence-number-1">
            <a:extLst xmlns:a="http://schemas.openxmlformats.org/drawingml/2006/main">
              <a:ext uri="{FF2B5EF4-FFF2-40B4-BE49-F238E27FC236}">
                <a16:creationId xmlns:a16="http://schemas.microsoft.com/office/drawing/2014/main" id="{B38307A3-9863-4C4F-BB5A-67CF304430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00990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2</a:t>
            </a:r>
          </a:p>
        </p:txBody>
      </p:sp>
      <p:sp>
        <p:nvSpPr>
          <p:cNvPr id="7" name="evidence-1">
            <a:extLst xmlns:a="http://schemas.openxmlformats.org/drawingml/2006/main">
              <a:ext uri="{FF2B5EF4-FFF2-40B4-BE49-F238E27FC236}">
                <a16:creationId xmlns:a16="http://schemas.microsoft.com/office/drawing/2014/main" id="{2150F359-A208-4576-8EE2-E1E4EDFBA0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99085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Disease killed more migrants than spectacular violence.</a:t>
            </a:r>
          </a:p>
        </p:txBody>
      </p:sp>
      <p:sp>
        <p:nvSpPr>
          <p:cNvPr id="8" name="rule-158-422">
            <a:extLst xmlns:a="http://schemas.openxmlformats.org/drawingml/2006/main">
              <a:ext uri="{FF2B5EF4-FFF2-40B4-BE49-F238E27FC236}">
                <a16:creationId xmlns:a16="http://schemas.microsoft.com/office/drawing/2014/main" id="{DA468506-CE0B-4C3D-B30D-598657D0CD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019550"/>
            <a:ext cx="8096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evidence-number-2">
            <a:extLst xmlns:a="http://schemas.openxmlformats.org/drawingml/2006/main">
              <a:ext uri="{FF2B5EF4-FFF2-40B4-BE49-F238E27FC236}">
                <a16:creationId xmlns:a16="http://schemas.microsoft.com/office/drawing/2014/main" id="{DD9E3E45-1E7E-40B9-A02F-5D0282906A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6245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3</a:t>
            </a:r>
          </a:p>
        </p:txBody>
      </p:sp>
      <p:sp>
        <p:nvSpPr>
          <p:cNvPr id="10" name="evidence-2">
            <a:extLst xmlns:a="http://schemas.openxmlformats.org/drawingml/2006/main">
              <a:ext uri="{FF2B5EF4-FFF2-40B4-BE49-F238E27FC236}">
                <a16:creationId xmlns:a16="http://schemas.microsoft.com/office/drawing/2014/main" id="{C52AAB4D-0DB5-44B9-A7E6-02634B7CBE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34340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Denominators and missing cases alter risk claims.</a:t>
            </a:r>
          </a:p>
        </p:txBody>
      </p:sp>
      <p:sp>
        <p:nvSpPr>
          <p:cNvPr id="11" name="rule-72-666">
            <a:extLst xmlns:a="http://schemas.openxmlformats.org/drawingml/2006/main">
              <a:ext uri="{FF2B5EF4-FFF2-40B4-BE49-F238E27FC236}">
                <a16:creationId xmlns:a16="http://schemas.microsoft.com/office/drawing/2014/main" id="{838BAE8D-4566-4A9C-909C-A937A922D0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56A04E40-13F1-4F8C-93A1-0634B22FAB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6</a:t>
            </a:r>
          </a:p>
        </p:txBody>
      </p:sp>
      <p:sp>
        <p:nvSpPr>
          <p:cNvPr id="13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CE4F78BD-F2D1-4F24-A593-8FE740F87F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14 / 17</a:t>
            </a:r>
          </a:p>
        </p:txBody>
      </p:sp>
    </p:spTree>
    <p:extLst>
      <p:ext uri="{BB962C8B-B14F-4D97-AF65-F5344CB8AC3E}">
        <p14:creationId xmlns:p14="http://schemas.microsoft.com/office/powerpoint/2010/main" val="1794516266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source-title">
            <a:extLst xmlns:a="http://schemas.openxmlformats.org/drawingml/2006/main">
              <a:ext uri="{FF2B5EF4-FFF2-40B4-BE49-F238E27FC236}">
                <a16:creationId xmlns:a16="http://schemas.microsoft.com/office/drawing/2014/main" id="{6225CEAF-C983-4FDE-A938-EFC20281E1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9525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24364B"/>
                </a:solidFill>
              </a:defRPr>
            </a:pPr>
            <a:r>
              <a:rPr sz="3000" b="1" i="0">
                <a:solidFill>
                  <a:srgbClr val="24364B"/>
                </a:solidFill>
              </a:rPr>
              <a:t>A source is not a window</a:t>
            </a:r>
          </a:p>
        </p:txBody>
      </p:sp>
      <p:sp>
        <p:nvSpPr>
          <p:cNvPr id="2" name="source-question">
            <a:extLst xmlns:a="http://schemas.openxmlformats.org/drawingml/2006/main">
              <a:ext uri="{FF2B5EF4-FFF2-40B4-BE49-F238E27FC236}">
                <a16:creationId xmlns:a16="http://schemas.microsoft.com/office/drawing/2014/main" id="{FB41E12F-20B5-4B11-AF88-CB92569F59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524000"/>
            <a:ext cx="10001250" cy="1200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252A2E"/>
                </a:solidFill>
              </a:defRPr>
            </a:pPr>
            <a:r>
              <a:rPr sz="2325" b="1" i="0">
                <a:solidFill>
                  <a:srgbClr val="252A2E"/>
                </a:solidFill>
              </a:rPr>
              <a:t>What can this source show about family labor—and what must be corroborated elsewhere?</a:t>
            </a:r>
          </a:p>
        </p:txBody>
      </p:sp>
      <p:sp>
        <p:nvSpPr>
          <p:cNvPr id="3" name="source-label-0">
            <a:extLst xmlns:a="http://schemas.openxmlformats.org/drawingml/2006/main">
              <a:ext uri="{FF2B5EF4-FFF2-40B4-BE49-F238E27FC236}">
                <a16:creationId xmlns:a16="http://schemas.microsoft.com/office/drawing/2014/main" id="{32CA4D7C-3BC2-4118-8783-A988453D15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1813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SOURCE</a:t>
            </a:r>
          </a:p>
        </p:txBody>
      </p:sp>
      <p:sp>
        <p:nvSpPr>
          <p:cNvPr id="4" name="source-move-0">
            <a:extLst xmlns:a="http://schemas.openxmlformats.org/drawingml/2006/main">
              <a:ext uri="{FF2B5EF4-FFF2-40B4-BE49-F238E27FC236}">
                <a16:creationId xmlns:a16="http://schemas.microsoft.com/office/drawing/2014/main" id="{48D9AC74-B040-496C-8581-41574CB2A2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31432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Who created it—and whose authority made it legible?</a:t>
            </a:r>
          </a:p>
        </p:txBody>
      </p:sp>
      <p:sp>
        <p:nvSpPr>
          <p:cNvPr id="5" name="source-label-1">
            <a:extLst xmlns:a="http://schemas.openxmlformats.org/drawingml/2006/main">
              <a:ext uri="{FF2B5EF4-FFF2-40B4-BE49-F238E27FC236}">
                <a16:creationId xmlns:a16="http://schemas.microsoft.com/office/drawing/2014/main" id="{3081AFA6-E831-4537-8B2A-FBC802B17C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671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CONTEXT</a:t>
            </a:r>
          </a:p>
        </p:txBody>
      </p:sp>
      <p:sp>
        <p:nvSpPr>
          <p:cNvPr id="6" name="source-move-1">
            <a:extLst xmlns:a="http://schemas.openxmlformats.org/drawingml/2006/main">
              <a:ext uri="{FF2B5EF4-FFF2-40B4-BE49-F238E27FC236}">
                <a16:creationId xmlns:a16="http://schemas.microsoft.com/office/drawing/2014/main" id="{B86796CB-6E20-4D0D-8A9A-2B9D909831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38290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conditions shaped what could be recorded?</a:t>
            </a:r>
          </a:p>
        </p:txBody>
      </p:sp>
      <p:sp>
        <p:nvSpPr>
          <p:cNvPr id="7" name="source-label-2">
            <a:extLst xmlns:a="http://schemas.openxmlformats.org/drawingml/2006/main">
              <a:ext uri="{FF2B5EF4-FFF2-40B4-BE49-F238E27FC236}">
                <a16:creationId xmlns:a16="http://schemas.microsoft.com/office/drawing/2014/main" id="{21A6D9B4-EAA6-45A5-B672-5CF71D86B0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529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PURPOSE</a:t>
            </a:r>
          </a:p>
        </p:txBody>
      </p:sp>
      <p:sp>
        <p:nvSpPr>
          <p:cNvPr id="8" name="source-move-2">
            <a:extLst xmlns:a="http://schemas.openxmlformats.org/drawingml/2006/main">
              <a:ext uri="{FF2B5EF4-FFF2-40B4-BE49-F238E27FC236}">
                <a16:creationId xmlns:a16="http://schemas.microsoft.com/office/drawing/2014/main" id="{C2F90646-66C8-4C1E-ACF0-4C4276FEC7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45148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action or belief did the source seek to produce?</a:t>
            </a:r>
          </a:p>
        </p:txBody>
      </p:sp>
      <p:sp>
        <p:nvSpPr>
          <p:cNvPr id="9" name="source-label-3">
            <a:extLst xmlns:a="http://schemas.openxmlformats.org/drawingml/2006/main">
              <a:ext uri="{FF2B5EF4-FFF2-40B4-BE49-F238E27FC236}">
                <a16:creationId xmlns:a16="http://schemas.microsoft.com/office/drawing/2014/main" id="{AD9C3C62-A93E-44E9-9313-063ABA8153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2387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CORROBORATE</a:t>
            </a:r>
          </a:p>
        </p:txBody>
      </p:sp>
      <p:sp>
        <p:nvSpPr>
          <p:cNvPr id="10" name="source-move-3">
            <a:extLst xmlns:a="http://schemas.openxmlformats.org/drawingml/2006/main">
              <a:ext uri="{FF2B5EF4-FFF2-40B4-BE49-F238E27FC236}">
                <a16:creationId xmlns:a16="http://schemas.microsoft.com/office/drawing/2014/main" id="{8A8C7105-7957-47BA-95F0-0DC47B160A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52006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different source would test its limits?</a:t>
            </a:r>
          </a:p>
        </p:txBody>
      </p:sp>
      <p:sp>
        <p:nvSpPr>
          <p:cNvPr id="11" name="rule-72-666">
            <a:extLst xmlns:a="http://schemas.openxmlformats.org/drawingml/2006/main">
              <a:ext uri="{FF2B5EF4-FFF2-40B4-BE49-F238E27FC236}">
                <a16:creationId xmlns:a16="http://schemas.microsoft.com/office/drawing/2014/main" id="{C97537C6-6664-4173-B78A-709C99E06A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C402854D-A17E-4528-8BF6-E78E020A6B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6</a:t>
            </a:r>
          </a:p>
        </p:txBody>
      </p:sp>
      <p:sp>
        <p:nvSpPr>
          <p:cNvPr id="13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08F4DAE6-617A-4672-9147-D0DABFE693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15 / 17</a:t>
            </a:r>
          </a:p>
        </p:txBody>
      </p:sp>
    </p:spTree>
    <p:extLst>
      <p:ext uri="{BB962C8B-B14F-4D97-AF65-F5344CB8AC3E}">
        <p14:creationId xmlns:p14="http://schemas.microsoft.com/office/powerpoint/2010/main" val="86640774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53604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activity-eyebrow">
            <a:extLst xmlns:a="http://schemas.openxmlformats.org/drawingml/2006/main">
              <a:ext uri="{FF2B5EF4-FFF2-40B4-BE49-F238E27FC236}">
                <a16:creationId xmlns:a16="http://schemas.microsoft.com/office/drawing/2014/main" id="{13A3E19F-6FA3-4D07-8A78-9631337F08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28650"/>
            <a:ext cx="9525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E1D4AE"/>
                </a:solidFill>
              </a:defRPr>
            </a:pPr>
            <a:r>
              <a:rPr sz="1350" b="1" i="0">
                <a:solidFill>
                  <a:srgbClr val="E1D4AE"/>
                </a:solidFill>
              </a:rPr>
              <a:t>MAKE THE INTERPRETATION</a:t>
            </a:r>
          </a:p>
        </p:txBody>
      </p:sp>
      <p:sp>
        <p:nvSpPr>
          <p:cNvPr id="2" name="activity-prompt">
            <a:extLst xmlns:a="http://schemas.openxmlformats.org/drawingml/2006/main">
              <a:ext uri="{FF2B5EF4-FFF2-40B4-BE49-F238E27FC236}">
                <a16:creationId xmlns:a16="http://schemas.microsoft.com/office/drawing/2014/main" id="{0C51D444-1E7A-4E5D-8752-A97193E0F8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76350"/>
            <a:ext cx="10287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700" b="1" i="0">
                <a:solidFill>
                  <a:srgbClr val="FFFFFF"/>
                </a:solidFill>
              </a:defRPr>
            </a:pPr>
            <a:r>
              <a:rPr sz="2700" b="1" i="0">
                <a:solidFill>
                  <a:srgbClr val="FFFFFF"/>
                </a:solidFill>
              </a:rPr>
              <a:t>Audit a mortality table for source, denominator, missingness, and causal overreach before pairing it with a diary.</a:t>
            </a:r>
          </a:p>
        </p:txBody>
      </p:sp>
      <p:sp>
        <p:nvSpPr>
          <p:cNvPr id="3" name="activity-step-1">
            <a:extLst xmlns:a="http://schemas.openxmlformats.org/drawingml/2006/main">
              <a:ext uri="{FF2B5EF4-FFF2-40B4-BE49-F238E27FC236}">
                <a16:creationId xmlns:a16="http://schemas.microsoft.com/office/drawing/2014/main" id="{883F875A-504F-4B9A-8949-9F15CDBFBB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48100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1  OBSERVE</a:t>
            </a:r>
          </a:p>
        </p:txBody>
      </p:sp>
      <p:sp>
        <p:nvSpPr>
          <p:cNvPr id="4" name="activity-step-2">
            <a:extLst xmlns:a="http://schemas.openxmlformats.org/drawingml/2006/main">
              <a:ext uri="{FF2B5EF4-FFF2-40B4-BE49-F238E27FC236}">
                <a16:creationId xmlns:a16="http://schemas.microsoft.com/office/drawing/2014/main" id="{E9CF4100-200C-415A-9673-F88087D266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95750" y="3848100"/>
            <a:ext cx="3143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2  TEST A CLAIM</a:t>
            </a:r>
          </a:p>
        </p:txBody>
      </p:sp>
      <p:sp>
        <p:nvSpPr>
          <p:cNvPr id="5" name="activity-step-3">
            <a:extLst xmlns:a="http://schemas.openxmlformats.org/drawingml/2006/main">
              <a:ext uri="{FF2B5EF4-FFF2-40B4-BE49-F238E27FC236}">
                <a16:creationId xmlns:a16="http://schemas.microsoft.com/office/drawing/2014/main" id="{80154A26-C2DB-4AEE-8668-7B6B0CD189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3848100"/>
            <a:ext cx="3143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3  RECORD A LIMIT</a:t>
            </a:r>
          </a:p>
        </p:txBody>
      </p:sp>
      <p:sp>
        <p:nvSpPr>
          <p:cNvPr id="6" name="activity-detail-1">
            <a:extLst xmlns:a="http://schemas.openxmlformats.org/drawingml/2006/main">
              <a:ext uri="{FF2B5EF4-FFF2-40B4-BE49-F238E27FC236}">
                <a16:creationId xmlns:a16="http://schemas.microsoft.com/office/drawing/2014/main" id="{39656931-94D1-45E4-81D8-46429C048A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62450"/>
            <a:ext cx="28575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Observe before interpreting.</a:t>
            </a:r>
          </a:p>
        </p:txBody>
      </p:sp>
      <p:sp>
        <p:nvSpPr>
          <p:cNvPr id="7" name="activity-detail-2">
            <a:extLst xmlns:a="http://schemas.openxmlformats.org/drawingml/2006/main">
              <a:ext uri="{FF2B5EF4-FFF2-40B4-BE49-F238E27FC236}">
                <a16:creationId xmlns:a16="http://schemas.microsoft.com/office/drawing/2014/main" id="{900C6BC8-7419-483B-A7C1-608A36B758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95750" y="4362450"/>
            <a:ext cx="3143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Use specific evidence to support or revise the working claim.</a:t>
            </a:r>
          </a:p>
        </p:txBody>
      </p:sp>
      <p:sp>
        <p:nvSpPr>
          <p:cNvPr id="8" name="activity-detail-3">
            <a:extLst xmlns:a="http://schemas.openxmlformats.org/drawingml/2006/main">
              <a:ext uri="{FF2B5EF4-FFF2-40B4-BE49-F238E27FC236}">
                <a16:creationId xmlns:a16="http://schemas.microsoft.com/office/drawing/2014/main" id="{DEDCC465-A4C8-4779-88F3-2146E8E3DF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4362450"/>
            <a:ext cx="3143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Identify uncertainty, missing voices, or a source constraint.</a:t>
            </a:r>
          </a:p>
        </p:txBody>
      </p:sp>
      <p:sp>
        <p:nvSpPr>
          <p:cNvPr id="9" name="rule-72-666">
            <a:extLst xmlns:a="http://schemas.openxmlformats.org/drawingml/2006/main">
              <a:ext uri="{FF2B5EF4-FFF2-40B4-BE49-F238E27FC236}">
                <a16:creationId xmlns:a16="http://schemas.microsoft.com/office/drawing/2014/main" id="{4C8D1EEA-8741-402D-8BEB-76D3886D6F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EC458481-24C1-461E-8E76-2113587D9A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6</a:t>
            </a:r>
          </a:p>
        </p:txBody>
      </p:sp>
      <p:sp>
        <p:nvSpPr>
          <p:cNvPr id="11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6F61D02C-2BFA-4915-B632-70308CEDEA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16 / 17</a:t>
            </a:r>
          </a:p>
        </p:txBody>
      </p:sp>
    </p:spTree>
    <p:extLst>
      <p:ext uri="{BB962C8B-B14F-4D97-AF65-F5344CB8AC3E}">
        <p14:creationId xmlns:p14="http://schemas.microsoft.com/office/powerpoint/2010/main" val="1920912186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exit-eyebrow">
            <a:extLst xmlns:a="http://schemas.openxmlformats.org/drawingml/2006/main">
              <a:ext uri="{FF2B5EF4-FFF2-40B4-BE49-F238E27FC236}">
                <a16:creationId xmlns:a16="http://schemas.microsoft.com/office/drawing/2014/main" id="{EF109373-16C1-407E-82C5-6EDCBDEB5A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04850"/>
            <a:ext cx="933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EXIT: REVISE THE OPENING</a:t>
            </a:r>
          </a:p>
        </p:txBody>
      </p:sp>
      <p:sp>
        <p:nvSpPr>
          <p:cNvPr id="2" name="exit-question">
            <a:extLst xmlns:a="http://schemas.openxmlformats.org/drawingml/2006/main">
              <a:ext uri="{FF2B5EF4-FFF2-40B4-BE49-F238E27FC236}">
                <a16:creationId xmlns:a16="http://schemas.microsoft.com/office/drawing/2014/main" id="{35D28A3F-1BFA-4938-B00A-42D5FD806C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66850"/>
            <a:ext cx="10287000" cy="2457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150" b="1" i="0">
                <a:solidFill>
                  <a:srgbClr val="24364B"/>
                </a:solidFill>
              </a:defRPr>
            </a:pPr>
            <a:r>
              <a:rPr sz="3150" b="1" i="0">
                <a:solidFill>
                  <a:srgbClr val="24364B"/>
                </a:solidFill>
              </a:rPr>
              <a:t>Write one quantitative claim and one necessary qualification.</a:t>
            </a:r>
          </a:p>
        </p:txBody>
      </p:sp>
      <p:sp>
        <p:nvSpPr>
          <p:cNvPr id="3" name="rule-72-474">
            <a:extLst xmlns:a="http://schemas.openxmlformats.org/drawingml/2006/main">
              <a:ext uri="{FF2B5EF4-FFF2-40B4-BE49-F238E27FC236}">
                <a16:creationId xmlns:a16="http://schemas.microsoft.com/office/drawing/2014/main" id="{F554D60E-58AD-42BF-850D-55F2390FD8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14850"/>
            <a:ext cx="142875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A45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exit-direction">
            <a:extLst xmlns:a="http://schemas.openxmlformats.org/drawingml/2006/main">
              <a:ext uri="{FF2B5EF4-FFF2-40B4-BE49-F238E27FC236}">
                <a16:creationId xmlns:a16="http://schemas.microsoft.com/office/drawing/2014/main" id="{EDC1C0C3-0B9C-42C1-967A-60188EC26D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933950"/>
            <a:ext cx="87630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Use one piece of evidence. Name one remaining uncertainty.</a:t>
            </a:r>
          </a:p>
        </p:txBody>
      </p:sp>
      <p:sp>
        <p:nvSpPr>
          <p:cNvPr id="5" name="rule-72-666">
            <a:extLst xmlns:a="http://schemas.openxmlformats.org/drawingml/2006/main">
              <a:ext uri="{FF2B5EF4-FFF2-40B4-BE49-F238E27FC236}">
                <a16:creationId xmlns:a16="http://schemas.microsoft.com/office/drawing/2014/main" id="{92FE3AD1-354A-400D-823B-6C29745927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290A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BBD14BED-5007-41EA-A49A-199F3F1391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THE AMERICAN WEST  ·  WEEK 6</a:t>
            </a:r>
          </a:p>
        </p:txBody>
      </p:sp>
      <p:sp>
        <p:nvSpPr>
          <p:cNvPr id="7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9EB82BE8-BC45-4DED-B625-7C9986ECD8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17 / 17</a:t>
            </a:r>
          </a:p>
        </p:txBody>
      </p:sp>
    </p:spTree>
    <p:extLst>
      <p:ext uri="{BB962C8B-B14F-4D97-AF65-F5344CB8AC3E}">
        <p14:creationId xmlns:p14="http://schemas.microsoft.com/office/powerpoint/2010/main" val="2024043806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meeting-date">
            <a:extLst xmlns:a="http://schemas.openxmlformats.org/drawingml/2006/main">
              <a:ext uri="{FF2B5EF4-FFF2-40B4-BE49-F238E27FC236}">
                <a16:creationId xmlns:a16="http://schemas.microsoft.com/office/drawing/2014/main" id="{C03485BA-B24C-4FAF-A37A-553F11430E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04850"/>
            <a:ext cx="10287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TUESDAY  ·  SEPTEMBER 29, 2026</a:t>
            </a:r>
          </a:p>
        </p:txBody>
      </p:sp>
      <p:sp>
        <p:nvSpPr>
          <p:cNvPr id="2" name="meeting-plan">
            <a:extLst xmlns:a="http://schemas.openxmlformats.org/drawingml/2006/main">
              <a:ext uri="{FF2B5EF4-FFF2-40B4-BE49-F238E27FC236}">
                <a16:creationId xmlns:a16="http://schemas.microsoft.com/office/drawing/2014/main" id="{1D25A533-E242-41FE-8990-6DD7FBC39E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66850"/>
            <a:ext cx="10287000" cy="1638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225" b="1" i="0">
                <a:solidFill>
                  <a:srgbClr val="24364B"/>
                </a:solidFill>
              </a:defRPr>
            </a:pPr>
            <a:r>
              <a:rPr sz="3225" b="1" i="0">
                <a:solidFill>
                  <a:srgbClr val="24364B"/>
                </a:solidFill>
              </a:rPr>
              <a:t>Route and risk mapping from trail diaries, material traces, and quantitative evidence.</a:t>
            </a:r>
          </a:p>
        </p:txBody>
      </p:sp>
      <p:sp>
        <p:nvSpPr>
          <p:cNvPr id="3" name="rule-72-358">
            <a:extLst xmlns:a="http://schemas.openxmlformats.org/drawingml/2006/main">
              <a:ext uri="{FF2B5EF4-FFF2-40B4-BE49-F238E27FC236}">
                <a16:creationId xmlns:a16="http://schemas.microsoft.com/office/drawing/2014/main" id="{94EE4DAE-AA17-4F59-B1A4-25C5FF87FA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409950"/>
            <a:ext cx="140970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meeting-inquiry">
            <a:extLst xmlns:a="http://schemas.openxmlformats.org/drawingml/2006/main">
              <a:ext uri="{FF2B5EF4-FFF2-40B4-BE49-F238E27FC236}">
                <a16:creationId xmlns:a16="http://schemas.microsoft.com/office/drawing/2014/main" id="{95DCBF4E-D819-461C-88B8-37F40311DC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29050"/>
            <a:ext cx="981075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How did migrants’ routes depend on Indigenous landscapes, family labor, and unequal exposure to risk?</a:t>
            </a:r>
          </a:p>
        </p:txBody>
      </p:sp>
      <p:sp>
        <p:nvSpPr>
          <p:cNvPr id="5" name="rule-72-666">
            <a:extLst xmlns:a="http://schemas.openxmlformats.org/drawingml/2006/main">
              <a:ext uri="{FF2B5EF4-FFF2-40B4-BE49-F238E27FC236}">
                <a16:creationId xmlns:a16="http://schemas.microsoft.com/office/drawing/2014/main" id="{739FE4A6-C23B-45C6-8305-5E0C0BF0F0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28AF3044-C208-44D8-B347-4CD63B8036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6</a:t>
            </a:r>
          </a:p>
        </p:txBody>
      </p:sp>
      <p:sp>
        <p:nvSpPr>
          <p:cNvPr id="7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74410B09-5D69-4836-B324-704FCE9CEF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2 / 17</a:t>
            </a:r>
          </a:p>
        </p:txBody>
      </p:sp>
    </p:spTree>
    <p:extLst>
      <p:ext uri="{BB962C8B-B14F-4D97-AF65-F5344CB8AC3E}">
        <p14:creationId xmlns:p14="http://schemas.microsoft.com/office/powerpoint/2010/main" val="1727560413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A04E3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prompt-eyebrow">
            <a:extLst xmlns:a="http://schemas.openxmlformats.org/drawingml/2006/main">
              <a:ext uri="{FF2B5EF4-FFF2-40B4-BE49-F238E27FC236}">
                <a16:creationId xmlns:a16="http://schemas.microsoft.com/office/drawing/2014/main" id="{8E684B74-0695-4AE8-9C8B-B454E40AAF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85800"/>
            <a:ext cx="9906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F6D9C9"/>
                </a:solidFill>
              </a:defRPr>
            </a:pPr>
            <a:r>
              <a:rPr sz="1350" b="1" i="0">
                <a:solidFill>
                  <a:srgbClr val="F6D9C9"/>
                </a:solidFill>
              </a:rPr>
              <a:t>BEGIN WITH A CLAIM</a:t>
            </a:r>
          </a:p>
        </p:txBody>
      </p:sp>
      <p:sp>
        <p:nvSpPr>
          <p:cNvPr id="2" name="prompt">
            <a:extLst xmlns:a="http://schemas.openxmlformats.org/drawingml/2006/main">
              <a:ext uri="{FF2B5EF4-FFF2-40B4-BE49-F238E27FC236}">
                <a16:creationId xmlns:a16="http://schemas.microsoft.com/office/drawing/2014/main" id="{5EEA7A9A-EF4A-44AE-8CEA-7345C0D50C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90650"/>
            <a:ext cx="10287000" cy="2952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225" b="1" i="0">
                <a:solidFill>
                  <a:srgbClr val="FFFFFF"/>
                </a:solidFill>
              </a:defRPr>
            </a:pPr>
            <a:r>
              <a:rPr sz="3225" b="1" i="0">
                <a:solidFill>
                  <a:srgbClr val="FFFFFF"/>
                </a:solidFill>
              </a:rPr>
              <a:t>What does a trail map erase when it draws a single line across the continent?</a:t>
            </a:r>
          </a:p>
        </p:txBody>
      </p:sp>
      <p:sp>
        <p:nvSpPr>
          <p:cNvPr id="3" name="prompt-direction">
            <a:extLst xmlns:a="http://schemas.openxmlformats.org/drawingml/2006/main">
              <a:ext uri="{FF2B5EF4-FFF2-40B4-BE49-F238E27FC236}">
                <a16:creationId xmlns:a16="http://schemas.microsoft.com/office/drawing/2014/main" id="{7CF5A10D-12A6-4E7D-BF25-2D5EE7179A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143500"/>
            <a:ext cx="98107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FBEDE6"/>
                </a:solidFill>
              </a:defRPr>
            </a:pPr>
            <a:r>
              <a:rPr sz="1650" b="0" i="0">
                <a:solidFill>
                  <a:srgbClr val="FBEDE6"/>
                </a:solidFill>
              </a:rPr>
              <a:t>Write for one minute. Then compare the rule, assumption, or evidence behind your answer.</a:t>
            </a:r>
          </a:p>
        </p:txBody>
      </p:sp>
      <p:sp>
        <p:nvSpPr>
          <p:cNvPr id="4" name="rule-72-666">
            <a:extLst xmlns:a="http://schemas.openxmlformats.org/drawingml/2006/main">
              <a:ext uri="{FF2B5EF4-FFF2-40B4-BE49-F238E27FC236}">
                <a16:creationId xmlns:a16="http://schemas.microsoft.com/office/drawing/2014/main" id="{F91347CB-0452-42BD-902D-01B21D88EB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BB19A0D4-4921-4E4B-92B9-9534066444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6</a:t>
            </a:r>
          </a:p>
        </p:txBody>
      </p:sp>
      <p:sp>
        <p:nvSpPr>
          <p:cNvPr id="6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3C5D0979-15EC-45DE-9973-10AA3500E2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3 / 17</a:t>
            </a:r>
          </a:p>
        </p:txBody>
      </p:sp>
    </p:spTree>
    <p:extLst>
      <p:ext uri="{BB962C8B-B14F-4D97-AF65-F5344CB8AC3E}">
        <p14:creationId xmlns:p14="http://schemas.microsoft.com/office/powerpoint/2010/main" val="505549758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coordinates-title">
            <a:extLst xmlns:a="http://schemas.openxmlformats.org/drawingml/2006/main">
              <a:ext uri="{FF2B5EF4-FFF2-40B4-BE49-F238E27FC236}">
                <a16:creationId xmlns:a16="http://schemas.microsoft.com/office/drawing/2014/main" id="{142B8DF5-A7CD-4AB7-A6AC-618D0C2B88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90550"/>
            <a:ext cx="89535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24364B"/>
                </a:solidFill>
              </a:defRPr>
            </a:pPr>
            <a:r>
              <a:rPr sz="2850" b="1" i="0">
                <a:solidFill>
                  <a:srgbClr val="24364B"/>
                </a:solidFill>
              </a:rPr>
              <a:t>Coordinates for today</a:t>
            </a:r>
          </a:p>
        </p:txBody>
      </p:sp>
      <p:sp>
        <p:nvSpPr>
          <p:cNvPr id="2" name="rule-72-128">
            <a:extLst xmlns:a="http://schemas.openxmlformats.org/drawingml/2006/main">
              <a:ext uri="{FF2B5EF4-FFF2-40B4-BE49-F238E27FC236}">
                <a16:creationId xmlns:a16="http://schemas.microsoft.com/office/drawing/2014/main" id="{79C29E26-2723-4D0B-B9B2-1943E0FE1D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10287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A45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coordinate-number-0">
            <a:extLst xmlns:a="http://schemas.openxmlformats.org/drawingml/2006/main">
              <a:ext uri="{FF2B5EF4-FFF2-40B4-BE49-F238E27FC236}">
                <a16:creationId xmlns:a16="http://schemas.microsoft.com/office/drawing/2014/main" id="{34BF603E-189E-4BC2-8152-FC6D122E54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1925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01</a:t>
            </a:r>
          </a:p>
        </p:txBody>
      </p:sp>
      <p:sp>
        <p:nvSpPr>
          <p:cNvPr id="4" name="coordinate-0">
            <a:extLst xmlns:a="http://schemas.openxmlformats.org/drawingml/2006/main">
              <a:ext uri="{FF2B5EF4-FFF2-40B4-BE49-F238E27FC236}">
                <a16:creationId xmlns:a16="http://schemas.microsoft.com/office/drawing/2014/main" id="{CA86C9D2-9C1B-4362-997A-1B7A628E72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158115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252A2E"/>
                </a:solidFill>
              </a:defRPr>
            </a:pPr>
            <a:r>
              <a:rPr sz="2325" b="1" i="0">
                <a:solidFill>
                  <a:srgbClr val="252A2E"/>
                </a:solidFill>
              </a:rPr>
              <a:t>Route</a:t>
            </a:r>
          </a:p>
        </p:txBody>
      </p:sp>
      <p:sp>
        <p:nvSpPr>
          <p:cNvPr id="5" name="rule-150-229">
            <a:extLst xmlns:a="http://schemas.openxmlformats.org/drawingml/2006/main">
              <a:ext uri="{FF2B5EF4-FFF2-40B4-BE49-F238E27FC236}">
                <a16:creationId xmlns:a16="http://schemas.microsoft.com/office/drawing/2014/main" id="{0EF58A6F-F44B-4FA7-A72D-5410D4E435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18122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coordinate-number-1">
            <a:extLst xmlns:a="http://schemas.openxmlformats.org/drawingml/2006/main">
              <a:ext uri="{FF2B5EF4-FFF2-40B4-BE49-F238E27FC236}">
                <a16:creationId xmlns:a16="http://schemas.microsoft.com/office/drawing/2014/main" id="{5DFB1A81-CEC9-407D-A453-C57F415275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47650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02</a:t>
            </a:r>
          </a:p>
        </p:txBody>
      </p:sp>
      <p:sp>
        <p:nvSpPr>
          <p:cNvPr id="7" name="coordinate-1">
            <a:extLst xmlns:a="http://schemas.openxmlformats.org/drawingml/2006/main">
              <a:ext uri="{FF2B5EF4-FFF2-40B4-BE49-F238E27FC236}">
                <a16:creationId xmlns:a16="http://schemas.microsoft.com/office/drawing/2014/main" id="{1C1FC324-00A9-4268-AAAA-14BD06BD72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43840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risk mapping from trail diaries</a:t>
            </a:r>
          </a:p>
        </p:txBody>
      </p:sp>
      <p:sp>
        <p:nvSpPr>
          <p:cNvPr id="8" name="rule-150-319">
            <a:extLst xmlns:a="http://schemas.openxmlformats.org/drawingml/2006/main">
              <a:ext uri="{FF2B5EF4-FFF2-40B4-BE49-F238E27FC236}">
                <a16:creationId xmlns:a16="http://schemas.microsoft.com/office/drawing/2014/main" id="{754DC6F7-2D82-4D8F-855B-F63D7DC251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03847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coordinate-number-2">
            <a:extLst xmlns:a="http://schemas.openxmlformats.org/drawingml/2006/main">
              <a:ext uri="{FF2B5EF4-FFF2-40B4-BE49-F238E27FC236}">
                <a16:creationId xmlns:a16="http://schemas.microsoft.com/office/drawing/2014/main" id="{FFE8D4D2-29DA-42EF-93C6-C37B6698D9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33375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03</a:t>
            </a:r>
          </a:p>
        </p:txBody>
      </p:sp>
      <p:sp>
        <p:nvSpPr>
          <p:cNvPr id="10" name="coordinate-2">
            <a:extLst xmlns:a="http://schemas.openxmlformats.org/drawingml/2006/main">
              <a:ext uri="{FF2B5EF4-FFF2-40B4-BE49-F238E27FC236}">
                <a16:creationId xmlns:a16="http://schemas.microsoft.com/office/drawing/2014/main" id="{2CDD4C18-C9EC-4846-9F75-D40EF9F514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29565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material traces</a:t>
            </a:r>
          </a:p>
        </p:txBody>
      </p:sp>
      <p:sp>
        <p:nvSpPr>
          <p:cNvPr id="11" name="rule-150-409">
            <a:extLst xmlns:a="http://schemas.openxmlformats.org/drawingml/2006/main">
              <a:ext uri="{FF2B5EF4-FFF2-40B4-BE49-F238E27FC236}">
                <a16:creationId xmlns:a16="http://schemas.microsoft.com/office/drawing/2014/main" id="{64E336BB-F85B-4051-B172-1EDC25A427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89572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coordinate-number-3">
            <a:extLst xmlns:a="http://schemas.openxmlformats.org/drawingml/2006/main">
              <a:ext uri="{FF2B5EF4-FFF2-40B4-BE49-F238E27FC236}">
                <a16:creationId xmlns:a16="http://schemas.microsoft.com/office/drawing/2014/main" id="{07C16233-6B9D-47B4-AED2-958DFBA60A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19100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04</a:t>
            </a:r>
          </a:p>
        </p:txBody>
      </p:sp>
      <p:sp>
        <p:nvSpPr>
          <p:cNvPr id="13" name="coordinate-3">
            <a:extLst xmlns:a="http://schemas.openxmlformats.org/drawingml/2006/main">
              <a:ext uri="{FF2B5EF4-FFF2-40B4-BE49-F238E27FC236}">
                <a16:creationId xmlns:a16="http://schemas.microsoft.com/office/drawing/2014/main" id="{93FAD098-A2B5-4E96-9055-E9207BDC03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15290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Memory</a:t>
            </a:r>
          </a:p>
        </p:txBody>
      </p:sp>
      <p:sp>
        <p:nvSpPr>
          <p:cNvPr id="14" name="rule-72-666">
            <a:extLst xmlns:a="http://schemas.openxmlformats.org/drawingml/2006/main">
              <a:ext uri="{FF2B5EF4-FFF2-40B4-BE49-F238E27FC236}">
                <a16:creationId xmlns:a16="http://schemas.microsoft.com/office/drawing/2014/main" id="{C35FBA21-76D5-4B0B-A0F2-74D7799833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19B7AA01-91CB-4B5C-9282-1B38A39A4D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6</a:t>
            </a:r>
          </a:p>
        </p:txBody>
      </p:sp>
      <p:sp>
        <p:nvSpPr>
          <p:cNvPr id="16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13323CD4-0BF5-45E9-9A39-636BD1B08F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4 / 17</a:t>
            </a:r>
          </a:p>
        </p:txBody>
      </p:sp>
    </p:spTree>
    <p:extLst>
      <p:ext uri="{BB962C8B-B14F-4D97-AF65-F5344CB8AC3E}">
        <p14:creationId xmlns:p14="http://schemas.microsoft.com/office/powerpoint/2010/main" val="1329710702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17253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claim-eyebrow">
            <a:extLst xmlns:a="http://schemas.openxmlformats.org/drawingml/2006/main">
              <a:ext uri="{FF2B5EF4-FFF2-40B4-BE49-F238E27FC236}">
                <a16:creationId xmlns:a16="http://schemas.microsoft.com/office/drawing/2014/main" id="{79A8BC75-599D-4B16-A39C-DD3072D194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66750"/>
            <a:ext cx="9906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C4A45F"/>
                </a:solidFill>
              </a:defRPr>
            </a:pPr>
            <a:r>
              <a:rPr sz="1350" b="1" i="0">
                <a:solidFill>
                  <a:srgbClr val="C4A45F"/>
                </a:solidFill>
              </a:rPr>
              <a:t>WORKING CLAIM</a:t>
            </a:r>
          </a:p>
        </p:txBody>
      </p:sp>
      <p:sp>
        <p:nvSpPr>
          <p:cNvPr id="2" name="claim">
            <a:extLst xmlns:a="http://schemas.openxmlformats.org/drawingml/2006/main">
              <a:ext uri="{FF2B5EF4-FFF2-40B4-BE49-F238E27FC236}">
                <a16:creationId xmlns:a16="http://schemas.microsoft.com/office/drawing/2014/main" id="{D8E49C8E-7F29-49C2-94F4-586F2FA139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3124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150" b="1" i="0">
                <a:solidFill>
                  <a:srgbClr val="FFFFFF"/>
                </a:solidFill>
              </a:defRPr>
            </a:pPr>
            <a:r>
              <a:rPr sz="3150" b="1" i="0">
                <a:solidFill>
                  <a:srgbClr val="FFFFFF"/>
                </a:solidFill>
              </a:rPr>
              <a:t>Overland routes were not empty corridors; they crossed Indigenous homelands and depended on prior geographic knowledge.</a:t>
            </a:r>
          </a:p>
        </p:txBody>
      </p:sp>
      <p:sp>
        <p:nvSpPr>
          <p:cNvPr id="3" name="claim-direction">
            <a:extLst xmlns:a="http://schemas.openxmlformats.org/drawingml/2006/main">
              <a:ext uri="{FF2B5EF4-FFF2-40B4-BE49-F238E27FC236}">
                <a16:creationId xmlns:a16="http://schemas.microsoft.com/office/drawing/2014/main" id="{94B9E39C-96B1-4CD8-AA5F-701B747BF5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238750"/>
            <a:ext cx="93345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C7D0DA"/>
                </a:solidFill>
              </a:defRPr>
            </a:pPr>
            <a:r>
              <a:rPr sz="1650" b="0" i="0">
                <a:solidFill>
                  <a:srgbClr val="C7D0DA"/>
                </a:solidFill>
              </a:rPr>
              <a:t>Treat this as an interpretation to test—not a conclusion to memorize.</a:t>
            </a:r>
          </a:p>
        </p:txBody>
      </p:sp>
      <p:sp>
        <p:nvSpPr>
          <p:cNvPr id="4" name="rule-72-666">
            <a:extLst xmlns:a="http://schemas.openxmlformats.org/drawingml/2006/main">
              <a:ext uri="{FF2B5EF4-FFF2-40B4-BE49-F238E27FC236}">
                <a16:creationId xmlns:a16="http://schemas.microsoft.com/office/drawing/2014/main" id="{0389849B-EB95-4CDB-B7DC-0CB554B556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290A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A484410C-6C13-4177-8EF2-E3E85D3642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THE AMERICAN WEST  ·  WEEK 6</a:t>
            </a:r>
          </a:p>
        </p:txBody>
      </p:sp>
      <p:sp>
        <p:nvSpPr>
          <p:cNvPr id="6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A639DA0A-7901-460C-BE8E-B61C1A809C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5 / 17</a:t>
            </a:r>
          </a:p>
        </p:txBody>
      </p:sp>
    </p:spTree>
    <p:extLst>
      <p:ext uri="{BB962C8B-B14F-4D97-AF65-F5344CB8AC3E}">
        <p14:creationId xmlns:p14="http://schemas.microsoft.com/office/powerpoint/2010/main" val="1002308309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evidence-title">
            <a:extLst xmlns:a="http://schemas.openxmlformats.org/drawingml/2006/main">
              <a:ext uri="{FF2B5EF4-FFF2-40B4-BE49-F238E27FC236}">
                <a16:creationId xmlns:a16="http://schemas.microsoft.com/office/drawing/2014/main" id="{60C2CB28-7CDC-4D7D-898D-3EE0F48098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98107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24364B"/>
                </a:solidFill>
              </a:defRPr>
            </a:pPr>
            <a:r>
              <a:rPr sz="2850" b="1" i="0">
                <a:solidFill>
                  <a:srgbClr val="24364B"/>
                </a:solidFill>
              </a:rPr>
              <a:t>Evidence that tests the claim</a:t>
            </a:r>
          </a:p>
        </p:txBody>
      </p:sp>
      <p:sp>
        <p:nvSpPr>
          <p:cNvPr id="2" name="rule-72-126">
            <a:extLst xmlns:a="http://schemas.openxmlformats.org/drawingml/2006/main">
              <a:ext uri="{FF2B5EF4-FFF2-40B4-BE49-F238E27FC236}">
                <a16:creationId xmlns:a16="http://schemas.microsoft.com/office/drawing/2014/main" id="{63FE7879-7267-40FA-A9A9-BEC184AAFC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00150"/>
            <a:ext cx="1143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evidence-number-0">
            <a:extLst xmlns:a="http://schemas.openxmlformats.org/drawingml/2006/main">
              <a:ext uri="{FF2B5EF4-FFF2-40B4-BE49-F238E27FC236}">
                <a16:creationId xmlns:a16="http://schemas.microsoft.com/office/drawing/2014/main" id="{2C56375F-B15A-454C-B925-C42C0D1F16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5735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1</a:t>
            </a:r>
          </a:p>
        </p:txBody>
      </p:sp>
      <p:sp>
        <p:nvSpPr>
          <p:cNvPr id="4" name="evidence-0">
            <a:extLst xmlns:a="http://schemas.openxmlformats.org/drawingml/2006/main">
              <a:ext uri="{FF2B5EF4-FFF2-40B4-BE49-F238E27FC236}">
                <a16:creationId xmlns:a16="http://schemas.microsoft.com/office/drawing/2014/main" id="{7BF66650-BBE7-44AC-8A06-187461351F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163830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Travelers followed rivers, passes, and existing routes.</a:t>
            </a:r>
          </a:p>
        </p:txBody>
      </p:sp>
      <p:sp>
        <p:nvSpPr>
          <p:cNvPr id="5" name="rule-158-280">
            <a:extLst xmlns:a="http://schemas.openxmlformats.org/drawingml/2006/main">
              <a:ext uri="{FF2B5EF4-FFF2-40B4-BE49-F238E27FC236}">
                <a16:creationId xmlns:a16="http://schemas.microsoft.com/office/drawing/2014/main" id="{D863DAA7-1E21-400C-A492-9EEBCAFDD1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667000"/>
            <a:ext cx="8096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evidence-number-1">
            <a:extLst xmlns:a="http://schemas.openxmlformats.org/drawingml/2006/main">
              <a:ext uri="{FF2B5EF4-FFF2-40B4-BE49-F238E27FC236}">
                <a16:creationId xmlns:a16="http://schemas.microsoft.com/office/drawing/2014/main" id="{D97FA80A-3000-4D70-A8BC-9939838EC1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00990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2</a:t>
            </a:r>
          </a:p>
        </p:txBody>
      </p:sp>
      <p:sp>
        <p:nvSpPr>
          <p:cNvPr id="7" name="evidence-1">
            <a:extLst xmlns:a="http://schemas.openxmlformats.org/drawingml/2006/main">
              <a:ext uri="{FF2B5EF4-FFF2-40B4-BE49-F238E27FC236}">
                <a16:creationId xmlns:a16="http://schemas.microsoft.com/office/drawing/2014/main" id="{F7CB798E-B9CA-445E-A146-248C2833C1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99085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Guidebooks simplified changing environmental conditions.</a:t>
            </a:r>
          </a:p>
        </p:txBody>
      </p:sp>
      <p:sp>
        <p:nvSpPr>
          <p:cNvPr id="8" name="rule-158-422">
            <a:extLst xmlns:a="http://schemas.openxmlformats.org/drawingml/2006/main">
              <a:ext uri="{FF2B5EF4-FFF2-40B4-BE49-F238E27FC236}">
                <a16:creationId xmlns:a16="http://schemas.microsoft.com/office/drawing/2014/main" id="{B31C28E5-8809-47D5-93C6-995FDC00F5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019550"/>
            <a:ext cx="8096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evidence-number-2">
            <a:extLst xmlns:a="http://schemas.openxmlformats.org/drawingml/2006/main">
              <a:ext uri="{FF2B5EF4-FFF2-40B4-BE49-F238E27FC236}">
                <a16:creationId xmlns:a16="http://schemas.microsoft.com/office/drawing/2014/main" id="{A310D769-1FA0-4968-87B4-FBC1AFA84B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6245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3</a:t>
            </a:r>
          </a:p>
        </p:txBody>
      </p:sp>
      <p:sp>
        <p:nvSpPr>
          <p:cNvPr id="10" name="evidence-2">
            <a:extLst xmlns:a="http://schemas.openxmlformats.org/drawingml/2006/main">
              <a:ext uri="{FF2B5EF4-FFF2-40B4-BE49-F238E27FC236}">
                <a16:creationId xmlns:a16="http://schemas.microsoft.com/office/drawing/2014/main" id="{E321D98A-4083-47AD-8362-0D0A4CE9AB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34340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Migration increased pressure on Native resources and relations.</a:t>
            </a:r>
          </a:p>
        </p:txBody>
      </p:sp>
      <p:sp>
        <p:nvSpPr>
          <p:cNvPr id="11" name="rule-72-666">
            <a:extLst xmlns:a="http://schemas.openxmlformats.org/drawingml/2006/main">
              <a:ext uri="{FF2B5EF4-FFF2-40B4-BE49-F238E27FC236}">
                <a16:creationId xmlns:a16="http://schemas.microsoft.com/office/drawing/2014/main" id="{58400ACC-A126-4CFD-A180-CD1FA26059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0B3257EF-CDCD-4DB8-8375-0AAD4F5195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6</a:t>
            </a:r>
          </a:p>
        </p:txBody>
      </p:sp>
      <p:sp>
        <p:nvSpPr>
          <p:cNvPr id="13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3ACFA101-EDCD-4760-932C-542697122A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6 / 17</a:t>
            </a:r>
          </a:p>
        </p:txBody>
      </p:sp>
    </p:spTree>
    <p:extLst>
      <p:ext uri="{BB962C8B-B14F-4D97-AF65-F5344CB8AC3E}">
        <p14:creationId xmlns:p14="http://schemas.microsoft.com/office/powerpoint/2010/main" val="774561973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source-title">
            <a:extLst xmlns:a="http://schemas.openxmlformats.org/drawingml/2006/main">
              <a:ext uri="{FF2B5EF4-FFF2-40B4-BE49-F238E27FC236}">
                <a16:creationId xmlns:a16="http://schemas.microsoft.com/office/drawing/2014/main" id="{56B91E9B-099F-4CBA-BE95-3D94176E91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9525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24364B"/>
                </a:solidFill>
              </a:defRPr>
            </a:pPr>
            <a:r>
              <a:rPr sz="3000" b="1" i="0">
                <a:solidFill>
                  <a:srgbClr val="24364B"/>
                </a:solidFill>
              </a:rPr>
              <a:t>A source is not a window</a:t>
            </a:r>
          </a:p>
        </p:txBody>
      </p:sp>
      <p:sp>
        <p:nvSpPr>
          <p:cNvPr id="2" name="source-question">
            <a:extLst xmlns:a="http://schemas.openxmlformats.org/drawingml/2006/main">
              <a:ext uri="{FF2B5EF4-FFF2-40B4-BE49-F238E27FC236}">
                <a16:creationId xmlns:a16="http://schemas.microsoft.com/office/drawing/2014/main" id="{E5E51AED-6373-4868-938F-2A6AAA47AC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524000"/>
            <a:ext cx="10001250" cy="1200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252A2E"/>
                </a:solidFill>
              </a:defRPr>
            </a:pPr>
            <a:r>
              <a:rPr sz="2325" b="1" i="0">
                <a:solidFill>
                  <a:srgbClr val="252A2E"/>
                </a:solidFill>
              </a:rPr>
              <a:t>What can this source show about route—and what must be corroborated elsewhere?</a:t>
            </a:r>
          </a:p>
        </p:txBody>
      </p:sp>
      <p:sp>
        <p:nvSpPr>
          <p:cNvPr id="3" name="source-label-0">
            <a:extLst xmlns:a="http://schemas.openxmlformats.org/drawingml/2006/main">
              <a:ext uri="{FF2B5EF4-FFF2-40B4-BE49-F238E27FC236}">
                <a16:creationId xmlns:a16="http://schemas.microsoft.com/office/drawing/2014/main" id="{A80C798D-B56A-4DCF-AAE6-5C5A07FF11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1813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SOURCE</a:t>
            </a:r>
          </a:p>
        </p:txBody>
      </p:sp>
      <p:sp>
        <p:nvSpPr>
          <p:cNvPr id="4" name="source-move-0">
            <a:extLst xmlns:a="http://schemas.openxmlformats.org/drawingml/2006/main">
              <a:ext uri="{FF2B5EF4-FFF2-40B4-BE49-F238E27FC236}">
                <a16:creationId xmlns:a16="http://schemas.microsoft.com/office/drawing/2014/main" id="{FEC37823-2D40-453F-A785-1A233109F3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31432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Who created it—and whose authority made it legible?</a:t>
            </a:r>
          </a:p>
        </p:txBody>
      </p:sp>
      <p:sp>
        <p:nvSpPr>
          <p:cNvPr id="5" name="source-label-1">
            <a:extLst xmlns:a="http://schemas.openxmlformats.org/drawingml/2006/main">
              <a:ext uri="{FF2B5EF4-FFF2-40B4-BE49-F238E27FC236}">
                <a16:creationId xmlns:a16="http://schemas.microsoft.com/office/drawing/2014/main" id="{FD0F5A95-9D51-4EAD-808F-C52D1E31C2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671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CONTEXT</a:t>
            </a:r>
          </a:p>
        </p:txBody>
      </p:sp>
      <p:sp>
        <p:nvSpPr>
          <p:cNvPr id="6" name="source-move-1">
            <a:extLst xmlns:a="http://schemas.openxmlformats.org/drawingml/2006/main">
              <a:ext uri="{FF2B5EF4-FFF2-40B4-BE49-F238E27FC236}">
                <a16:creationId xmlns:a16="http://schemas.microsoft.com/office/drawing/2014/main" id="{A6EC8A46-19E3-4B2A-85CF-09E9A1AEAE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38290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conditions shaped what could be recorded?</a:t>
            </a:r>
          </a:p>
        </p:txBody>
      </p:sp>
      <p:sp>
        <p:nvSpPr>
          <p:cNvPr id="7" name="source-label-2">
            <a:extLst xmlns:a="http://schemas.openxmlformats.org/drawingml/2006/main">
              <a:ext uri="{FF2B5EF4-FFF2-40B4-BE49-F238E27FC236}">
                <a16:creationId xmlns:a16="http://schemas.microsoft.com/office/drawing/2014/main" id="{217827E5-307F-48D2-A1DB-1F3D910BF3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529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PURPOSE</a:t>
            </a:r>
          </a:p>
        </p:txBody>
      </p:sp>
      <p:sp>
        <p:nvSpPr>
          <p:cNvPr id="8" name="source-move-2">
            <a:extLst xmlns:a="http://schemas.openxmlformats.org/drawingml/2006/main">
              <a:ext uri="{FF2B5EF4-FFF2-40B4-BE49-F238E27FC236}">
                <a16:creationId xmlns:a16="http://schemas.microsoft.com/office/drawing/2014/main" id="{F3161ECF-118F-4937-9C9D-9D91283105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45148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action or belief did the source seek to produce?</a:t>
            </a:r>
          </a:p>
        </p:txBody>
      </p:sp>
      <p:sp>
        <p:nvSpPr>
          <p:cNvPr id="9" name="source-label-3">
            <a:extLst xmlns:a="http://schemas.openxmlformats.org/drawingml/2006/main">
              <a:ext uri="{FF2B5EF4-FFF2-40B4-BE49-F238E27FC236}">
                <a16:creationId xmlns:a16="http://schemas.microsoft.com/office/drawing/2014/main" id="{24E17BF6-E051-470B-8AA6-2A887D7CC7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2387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CORROBORATE</a:t>
            </a:r>
          </a:p>
        </p:txBody>
      </p:sp>
      <p:sp>
        <p:nvSpPr>
          <p:cNvPr id="10" name="source-move-3">
            <a:extLst xmlns:a="http://schemas.openxmlformats.org/drawingml/2006/main">
              <a:ext uri="{FF2B5EF4-FFF2-40B4-BE49-F238E27FC236}">
                <a16:creationId xmlns:a16="http://schemas.microsoft.com/office/drawing/2014/main" id="{15ED194E-ACD2-449D-9CD5-04D06B5DA9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52006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different source would test its limits?</a:t>
            </a:r>
          </a:p>
        </p:txBody>
      </p:sp>
      <p:sp>
        <p:nvSpPr>
          <p:cNvPr id="11" name="rule-72-666">
            <a:extLst xmlns:a="http://schemas.openxmlformats.org/drawingml/2006/main">
              <a:ext uri="{FF2B5EF4-FFF2-40B4-BE49-F238E27FC236}">
                <a16:creationId xmlns:a16="http://schemas.microsoft.com/office/drawing/2014/main" id="{94D16E2D-011E-4B29-89CF-BEDCFC2835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F2CDD719-9537-44D0-AEAC-E74369E55B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6</a:t>
            </a:r>
          </a:p>
        </p:txBody>
      </p:sp>
      <p:sp>
        <p:nvSpPr>
          <p:cNvPr id="13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9188C246-91B5-465F-ADC6-A2F489E4C1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7 / 17</a:t>
            </a:r>
          </a:p>
        </p:txBody>
      </p:sp>
    </p:spTree>
    <p:extLst>
      <p:ext uri="{BB962C8B-B14F-4D97-AF65-F5344CB8AC3E}">
        <p14:creationId xmlns:p14="http://schemas.microsoft.com/office/powerpoint/2010/main" val="535584020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53604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activity-eyebrow">
            <a:extLst xmlns:a="http://schemas.openxmlformats.org/drawingml/2006/main">
              <a:ext uri="{FF2B5EF4-FFF2-40B4-BE49-F238E27FC236}">
                <a16:creationId xmlns:a16="http://schemas.microsoft.com/office/drawing/2014/main" id="{CFE92ABD-CDE3-4D07-852F-531BB2FCEB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28650"/>
            <a:ext cx="9525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E1D4AE"/>
                </a:solidFill>
              </a:defRPr>
            </a:pPr>
            <a:r>
              <a:rPr sz="1350" b="1" i="0">
                <a:solidFill>
                  <a:srgbClr val="E1D4AE"/>
                </a:solidFill>
              </a:rPr>
              <a:t>MAKE THE INTERPRETATION</a:t>
            </a:r>
          </a:p>
        </p:txBody>
      </p:sp>
      <p:sp>
        <p:nvSpPr>
          <p:cNvPr id="2" name="activity-prompt">
            <a:extLst xmlns:a="http://schemas.openxmlformats.org/drawingml/2006/main">
              <a:ext uri="{FF2B5EF4-FFF2-40B4-BE49-F238E27FC236}">
                <a16:creationId xmlns:a16="http://schemas.microsoft.com/office/drawing/2014/main" id="{B33E5931-0947-4766-94FC-8C517FE2F6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76350"/>
            <a:ext cx="10287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700" b="1" i="0">
                <a:solidFill>
                  <a:srgbClr val="FFFFFF"/>
                </a:solidFill>
              </a:defRPr>
            </a:pPr>
            <a:r>
              <a:rPr sz="2700" b="1" i="0">
                <a:solidFill>
                  <a:srgbClr val="FFFFFF"/>
                </a:solidFill>
              </a:rPr>
              <a:t>Annotate a route with water, forage, disease, Native homelands, and decision points.</a:t>
            </a:r>
          </a:p>
        </p:txBody>
      </p:sp>
      <p:sp>
        <p:nvSpPr>
          <p:cNvPr id="3" name="activity-step-1">
            <a:extLst xmlns:a="http://schemas.openxmlformats.org/drawingml/2006/main">
              <a:ext uri="{FF2B5EF4-FFF2-40B4-BE49-F238E27FC236}">
                <a16:creationId xmlns:a16="http://schemas.microsoft.com/office/drawing/2014/main" id="{6F407378-A514-467C-8AE3-27DA2FA999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48100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1  OBSERVE</a:t>
            </a:r>
          </a:p>
        </p:txBody>
      </p:sp>
      <p:sp>
        <p:nvSpPr>
          <p:cNvPr id="4" name="activity-step-2">
            <a:extLst xmlns:a="http://schemas.openxmlformats.org/drawingml/2006/main">
              <a:ext uri="{FF2B5EF4-FFF2-40B4-BE49-F238E27FC236}">
                <a16:creationId xmlns:a16="http://schemas.microsoft.com/office/drawing/2014/main" id="{4D902DE8-4C0F-43B9-8695-76A8C524FB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95750" y="3848100"/>
            <a:ext cx="3143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2  TEST A CLAIM</a:t>
            </a:r>
          </a:p>
        </p:txBody>
      </p:sp>
      <p:sp>
        <p:nvSpPr>
          <p:cNvPr id="5" name="activity-step-3">
            <a:extLst xmlns:a="http://schemas.openxmlformats.org/drawingml/2006/main">
              <a:ext uri="{FF2B5EF4-FFF2-40B4-BE49-F238E27FC236}">
                <a16:creationId xmlns:a16="http://schemas.microsoft.com/office/drawing/2014/main" id="{C8003EB4-303C-4AF2-B1B2-8B8E6C7BC0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3848100"/>
            <a:ext cx="3143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3  RECORD A LIMIT</a:t>
            </a:r>
          </a:p>
        </p:txBody>
      </p:sp>
      <p:sp>
        <p:nvSpPr>
          <p:cNvPr id="6" name="activity-detail-1">
            <a:extLst xmlns:a="http://schemas.openxmlformats.org/drawingml/2006/main">
              <a:ext uri="{FF2B5EF4-FFF2-40B4-BE49-F238E27FC236}">
                <a16:creationId xmlns:a16="http://schemas.microsoft.com/office/drawing/2014/main" id="{1484B109-8BB6-4BFB-B9B6-329F22E388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62450"/>
            <a:ext cx="28575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Observe before interpreting.</a:t>
            </a:r>
          </a:p>
        </p:txBody>
      </p:sp>
      <p:sp>
        <p:nvSpPr>
          <p:cNvPr id="7" name="activity-detail-2">
            <a:extLst xmlns:a="http://schemas.openxmlformats.org/drawingml/2006/main">
              <a:ext uri="{FF2B5EF4-FFF2-40B4-BE49-F238E27FC236}">
                <a16:creationId xmlns:a16="http://schemas.microsoft.com/office/drawing/2014/main" id="{B7794D4D-AE10-434D-803D-AC475C73BE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95750" y="4362450"/>
            <a:ext cx="3143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Use specific evidence to support or revise the working claim.</a:t>
            </a:r>
          </a:p>
        </p:txBody>
      </p:sp>
      <p:sp>
        <p:nvSpPr>
          <p:cNvPr id="8" name="activity-detail-3">
            <a:extLst xmlns:a="http://schemas.openxmlformats.org/drawingml/2006/main">
              <a:ext uri="{FF2B5EF4-FFF2-40B4-BE49-F238E27FC236}">
                <a16:creationId xmlns:a16="http://schemas.microsoft.com/office/drawing/2014/main" id="{27FD8C77-82C4-43CC-8E5F-F6223185AE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4362450"/>
            <a:ext cx="3143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Identify uncertainty, missing voices, or a source constraint.</a:t>
            </a:r>
          </a:p>
        </p:txBody>
      </p:sp>
      <p:sp>
        <p:nvSpPr>
          <p:cNvPr id="9" name="rule-72-666">
            <a:extLst xmlns:a="http://schemas.openxmlformats.org/drawingml/2006/main">
              <a:ext uri="{FF2B5EF4-FFF2-40B4-BE49-F238E27FC236}">
                <a16:creationId xmlns:a16="http://schemas.microsoft.com/office/drawing/2014/main" id="{A2CB5C71-4A19-45FA-8058-B649588611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7841D269-8745-43F5-961D-1424E3030C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6</a:t>
            </a:r>
          </a:p>
        </p:txBody>
      </p:sp>
      <p:sp>
        <p:nvSpPr>
          <p:cNvPr id="11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83F5B5BE-26C9-4B44-912F-3F81FBC4C2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8 / 17</a:t>
            </a:r>
          </a:p>
        </p:txBody>
      </p:sp>
    </p:spTree>
    <p:extLst>
      <p:ext uri="{BB962C8B-B14F-4D97-AF65-F5344CB8AC3E}">
        <p14:creationId xmlns:p14="http://schemas.microsoft.com/office/powerpoint/2010/main" val="431535184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exit-eyebrow">
            <a:extLst xmlns:a="http://schemas.openxmlformats.org/drawingml/2006/main">
              <a:ext uri="{FF2B5EF4-FFF2-40B4-BE49-F238E27FC236}">
                <a16:creationId xmlns:a16="http://schemas.microsoft.com/office/drawing/2014/main" id="{5B6DDE78-1DD0-4F68-9B5C-72AEA88A4F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04850"/>
            <a:ext cx="933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EXIT: REVISE THE OPENING</a:t>
            </a:r>
          </a:p>
        </p:txBody>
      </p:sp>
      <p:sp>
        <p:nvSpPr>
          <p:cNvPr id="2" name="exit-question">
            <a:extLst xmlns:a="http://schemas.openxmlformats.org/drawingml/2006/main">
              <a:ext uri="{FF2B5EF4-FFF2-40B4-BE49-F238E27FC236}">
                <a16:creationId xmlns:a16="http://schemas.microsoft.com/office/drawing/2014/main" id="{86ECA2C2-3C42-4678-B1A1-7FB00EF3AE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66850"/>
            <a:ext cx="10287000" cy="2457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150" b="1" i="0">
                <a:solidFill>
                  <a:srgbClr val="24364B"/>
                </a:solidFill>
              </a:defRPr>
            </a:pPr>
            <a:r>
              <a:rPr sz="3150" b="1" i="0">
                <a:solidFill>
                  <a:srgbClr val="24364B"/>
                </a:solidFill>
              </a:rPr>
              <a:t>Name one dependency hidden by the phrase “westward movement.”</a:t>
            </a:r>
          </a:p>
        </p:txBody>
      </p:sp>
      <p:sp>
        <p:nvSpPr>
          <p:cNvPr id="3" name="rule-72-474">
            <a:extLst xmlns:a="http://schemas.openxmlformats.org/drawingml/2006/main">
              <a:ext uri="{FF2B5EF4-FFF2-40B4-BE49-F238E27FC236}">
                <a16:creationId xmlns:a16="http://schemas.microsoft.com/office/drawing/2014/main" id="{9C1F183E-D68F-4970-A317-DE9FB52C36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14850"/>
            <a:ext cx="142875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A45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exit-direction">
            <a:extLst xmlns:a="http://schemas.openxmlformats.org/drawingml/2006/main">
              <a:ext uri="{FF2B5EF4-FFF2-40B4-BE49-F238E27FC236}">
                <a16:creationId xmlns:a16="http://schemas.microsoft.com/office/drawing/2014/main" id="{6483332B-2C45-47A3-97F6-087AB7E22F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933950"/>
            <a:ext cx="87630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Use one piece of evidence. Name one remaining uncertainty.</a:t>
            </a:r>
          </a:p>
        </p:txBody>
      </p:sp>
      <p:sp>
        <p:nvSpPr>
          <p:cNvPr id="5" name="rule-72-666">
            <a:extLst xmlns:a="http://schemas.openxmlformats.org/drawingml/2006/main">
              <a:ext uri="{FF2B5EF4-FFF2-40B4-BE49-F238E27FC236}">
                <a16:creationId xmlns:a16="http://schemas.microsoft.com/office/drawing/2014/main" id="{237D65E3-F57B-43FB-9CA0-7AD37E34DE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290A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D40A92B1-5895-498A-A196-972E170210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THE AMERICAN WEST  ·  WEEK 6</a:t>
            </a:r>
          </a:p>
        </p:txBody>
      </p:sp>
      <p:sp>
        <p:nvSpPr>
          <p:cNvPr id="7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1976D1B5-EEFE-4413-B10D-122332327F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9 / 17</a:t>
            </a:r>
          </a:p>
        </p:txBody>
      </p:sp>
    </p:spTree>
    <p:extLst>
      <p:ext uri="{BB962C8B-B14F-4D97-AF65-F5344CB8AC3E}">
        <p14:creationId xmlns:p14="http://schemas.microsoft.com/office/powerpoint/2010/main" val="630342215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2026-08-05T21:47:31.8910000Z</dcterms:created>
  <dcterms:modified xsi:type="dcterms:W3CDTF">2026-08-05T21:47:31.8910000Z</dcterms:modified>
</coreProperties>
</file>