
<file path=[Content_Types].xml><?xml version="1.0" encoding="utf-8"?>
<Types xmlns="http://schemas.openxmlformats.org/package/2006/content-types">
  <Default Extension="xml" ContentType="application/vnd.openxmlformats-package.core-properties+xml"/>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73c0bfe9efdd4ebd" /><Relationship Type="http://schemas.openxmlformats.org/officeDocument/2006/relationships/extended-properties" Target="/docProps/app.xml" Id="R2edc7c69b2e04b46" /><Relationship Type="http://schemas.openxmlformats.org/officeDocument/2006/relationships/officeDocument" Target="/ppt/presentation.xml" Id="R2795670678dd4b62" /></Relationships>
</file>

<file path=ppt/presentation.xml><?xml version="1.0" encoding="utf-8"?>
<p:presentation xmlns:p="http://schemas.openxmlformats.org/presentationml/2006/main">
  <p:sldMasterIdLst>
    <p:sldMasterId xmlns:r="http://schemas.openxmlformats.org/officeDocument/2006/relationships" id="2147483648" r:id="Red836d108633464b"/>
  </p:sldMasterIdLst>
  <p:notesMasterIdLst>
    <p:notesMasterId xmlns:r="http://schemas.openxmlformats.org/officeDocument/2006/relationships" r:id="R052440b4a1a94dfb"/>
  </p:notesMasterIdLst>
  <p:sldIdLst>
    <p:sldId xmlns:r="http://schemas.openxmlformats.org/officeDocument/2006/relationships" id="256" r:id="Rc0b4bfe523684485"/>
    <p:sldId xmlns:r="http://schemas.openxmlformats.org/officeDocument/2006/relationships" id="257" r:id="Rdee8666b3f2d49e7"/>
    <p:sldId xmlns:r="http://schemas.openxmlformats.org/officeDocument/2006/relationships" id="258" r:id="R84dd6b167ce2457f"/>
    <p:sldId xmlns:r="http://schemas.openxmlformats.org/officeDocument/2006/relationships" id="259" r:id="R64149209b0b84ddb"/>
    <p:sldId xmlns:r="http://schemas.openxmlformats.org/officeDocument/2006/relationships" id="260" r:id="R94ea3fe3b783484b"/>
    <p:sldId xmlns:r="http://schemas.openxmlformats.org/officeDocument/2006/relationships" id="261" r:id="R629d50e3b8d34526"/>
    <p:sldId xmlns:r="http://schemas.openxmlformats.org/officeDocument/2006/relationships" id="262" r:id="R46f03458b8284396"/>
    <p:sldId xmlns:r="http://schemas.openxmlformats.org/officeDocument/2006/relationships" id="263" r:id="Re0aa2a2d2e8f4dfd"/>
    <p:sldId xmlns:r="http://schemas.openxmlformats.org/officeDocument/2006/relationships" id="264" r:id="R9f1a983582934544"/>
    <p:sldId xmlns:r="http://schemas.openxmlformats.org/officeDocument/2006/relationships" id="265" r:id="R91a4a890372a4c0f"/>
    <p:sldId xmlns:r="http://schemas.openxmlformats.org/officeDocument/2006/relationships" id="266" r:id="R4b23233fc1d644c4"/>
    <p:sldId xmlns:r="http://schemas.openxmlformats.org/officeDocument/2006/relationships" id="267" r:id="R415dbf02f467477c"/>
    <p:sldId xmlns:r="http://schemas.openxmlformats.org/officeDocument/2006/relationships" id="268" r:id="R439f0e71ca784667"/>
    <p:sldId xmlns:r="http://schemas.openxmlformats.org/officeDocument/2006/relationships" id="269" r:id="Re38ab2f6e7f34962"/>
    <p:sldId xmlns:r="http://schemas.openxmlformats.org/officeDocument/2006/relationships" id="270" r:id="R23f72e1ed18d4875"/>
    <p:sldId xmlns:r="http://schemas.openxmlformats.org/officeDocument/2006/relationships" id="271" r:id="Rb1e95bb0e2004636"/>
    <p:sldId xmlns:r="http://schemas.openxmlformats.org/officeDocument/2006/relationships" id="272" r:id="R42273af963c04e40"/>
  </p:sldIdLst>
  <p:sldSz cx="12192000" cy="6858000"/>
  <p:notesSz cx="6858000" cy="9144000"/>
  <p:defaultTextStyle>
    <a:defPPr xmlns:a="http://schemas.openxmlformats.org/drawingml/2006/main">
      <a:defRPr lang="en-US"/>
    </a:defPPr>
    <a:lvl1pPr xmlns:a="http://schemas.openxmlformats.org/drawingml/2006/main" marL="0" indent="0" algn="l" defTabSz="914400">
      <a:defRPr sz="1800" kern="1200">
        <a:solidFill>
          <a:schemeClr val="tx1"/>
        </a:solidFill>
        <a:latin typeface="+mn-lt"/>
        <a:ea typeface="+mn-ea"/>
        <a:cs typeface="+mn-cs"/>
      </a:defRPr>
    </a:lvl1pPr>
    <a:lvl2pPr xmlns:a="http://schemas.openxmlformats.org/drawingml/2006/main" marL="457200" indent="0" algn="l" defTabSz="914400">
      <a:defRPr sz="1800" kern="1200">
        <a:solidFill>
          <a:schemeClr val="tx1"/>
        </a:solidFill>
        <a:latin typeface="+mn-lt"/>
        <a:ea typeface="+mn-ea"/>
        <a:cs typeface="+mn-cs"/>
      </a:defRPr>
    </a:lvl2pPr>
    <a:lvl3pPr xmlns:a="http://schemas.openxmlformats.org/drawingml/2006/main" marL="914400" indent="0" algn="l" defTabSz="914400">
      <a:defRPr sz="1800" kern="1200">
        <a:solidFill>
          <a:schemeClr val="tx1"/>
        </a:solidFill>
        <a:latin typeface="+mn-lt"/>
        <a:ea typeface="+mn-ea"/>
        <a:cs typeface="+mn-cs"/>
      </a:defRPr>
    </a:lvl3pPr>
    <a:lvl4pPr xmlns:a="http://schemas.openxmlformats.org/drawingml/2006/main" marL="1371600" indent="0" algn="l" defTabSz="914400">
      <a:defRPr sz="1800" kern="1200">
        <a:solidFill>
          <a:schemeClr val="tx1"/>
        </a:solidFill>
        <a:latin typeface="+mn-lt"/>
        <a:ea typeface="+mn-ea"/>
        <a:cs typeface="+mn-cs"/>
      </a:defRPr>
    </a:lvl4pPr>
    <a:lvl5pPr xmlns:a="http://schemas.openxmlformats.org/drawingml/2006/main" marL="1828800" indent="0" algn="l" defTabSz="914400">
      <a:defRPr sz="1800" kern="1200">
        <a:solidFill>
          <a:schemeClr val="tx1"/>
        </a:solidFill>
        <a:latin typeface="+mn-lt"/>
        <a:ea typeface="+mn-ea"/>
        <a:cs typeface="+mn-cs"/>
      </a:defRPr>
    </a:lvl5pPr>
    <a:lvl6pPr xmlns:a="http://schemas.openxmlformats.org/drawingml/2006/main" marL="2286000" indent="0" algn="l" defTabSz="914400">
      <a:defRPr sz="1800" kern="1200">
        <a:solidFill>
          <a:schemeClr val="tx1"/>
        </a:solidFill>
        <a:latin typeface="+mn-lt"/>
        <a:ea typeface="+mn-ea"/>
        <a:cs typeface="+mn-cs"/>
      </a:defRPr>
    </a:lvl6pPr>
    <a:lvl7pPr xmlns:a="http://schemas.openxmlformats.org/drawingml/2006/main" marL="2743200" indent="0" algn="l" defTabSz="914400">
      <a:defRPr sz="1800" kern="1200">
        <a:solidFill>
          <a:schemeClr val="tx1"/>
        </a:solidFill>
        <a:latin typeface="+mn-lt"/>
        <a:ea typeface="+mn-ea"/>
        <a:cs typeface="+mn-cs"/>
      </a:defRPr>
    </a:lvl7pPr>
    <a:lvl8pPr xmlns:a="http://schemas.openxmlformats.org/drawingml/2006/main" marL="3200400" indent="0" algn="l" defTabSz="914400">
      <a:defRPr sz="1800" kern="1200">
        <a:solidFill>
          <a:schemeClr val="tx1"/>
        </a:solidFill>
        <a:latin typeface="+mn-lt"/>
        <a:ea typeface="+mn-ea"/>
        <a:cs typeface="+mn-cs"/>
      </a:defRPr>
    </a:lvl8pPr>
    <a:lvl9pPr xmlns:a="http://schemas.openxmlformats.org/drawingml/2006/main" marL="3657600" indent="0" algn="l" defTabSz="914400">
      <a:defRPr sz="1800" kern="1200">
        <a:solidFill>
          <a:schemeClr val="tx1"/>
        </a:solidFill>
        <a:latin typeface="+mn-lt"/>
        <a:ea typeface="+mn-ea"/>
        <a:cs typeface="+mn-cs"/>
      </a:defRPr>
    </a:lvl9pPr>
  </p:defaultTextStyle>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b263a305294b4d21" /><Relationship Type="http://schemas.openxmlformats.org/officeDocument/2006/relationships/slideMaster" Target="/ppt/slideMasters/slideMaster1.xml" Id="Red836d108633464b" /><Relationship Type="http://schemas.openxmlformats.org/officeDocument/2006/relationships/notesMaster" Target="/ppt/notesMasters/notesMaster1.xml" Id="R052440b4a1a94dfb" /><Relationship Type="http://schemas.openxmlformats.org/officeDocument/2006/relationships/presProps" Target="/ppt/presProps.xml" Id="Rbbf3da24faa24164" /><Relationship Type="http://schemas.openxmlformats.org/officeDocument/2006/relationships/tableStyles" Target="/ppt/tableStyles.xml" Id="Rba6af5f40d9b41f0" /><Relationship Type="http://schemas.openxmlformats.org/officeDocument/2006/relationships/slide" Target="/ppt/slides/slide1.xml" Id="Rc0b4bfe523684485" /><Relationship Type="http://schemas.openxmlformats.org/officeDocument/2006/relationships/slide" Target="/ppt/slides/slide2.xml" Id="Rdee8666b3f2d49e7" /><Relationship Type="http://schemas.openxmlformats.org/officeDocument/2006/relationships/slide" Target="/ppt/slides/slide3.xml" Id="R84dd6b167ce2457f" /><Relationship Type="http://schemas.openxmlformats.org/officeDocument/2006/relationships/slide" Target="/ppt/slides/slide4.xml" Id="R64149209b0b84ddb" /><Relationship Type="http://schemas.openxmlformats.org/officeDocument/2006/relationships/slide" Target="/ppt/slides/slide5.xml" Id="R94ea3fe3b783484b" /><Relationship Type="http://schemas.openxmlformats.org/officeDocument/2006/relationships/slide" Target="/ppt/slides/slide6.xml" Id="R629d50e3b8d34526" /><Relationship Type="http://schemas.openxmlformats.org/officeDocument/2006/relationships/slide" Target="/ppt/slides/slide7.xml" Id="R46f03458b8284396" /><Relationship Type="http://schemas.openxmlformats.org/officeDocument/2006/relationships/slide" Target="/ppt/slides/slide8.xml" Id="Re0aa2a2d2e8f4dfd" /><Relationship Type="http://schemas.openxmlformats.org/officeDocument/2006/relationships/slide" Target="/ppt/slides/slide9.xml" Id="R9f1a983582934544" /><Relationship Type="http://schemas.openxmlformats.org/officeDocument/2006/relationships/slide" Target="/ppt/slides/slide10.xml" Id="R91a4a890372a4c0f" /><Relationship Type="http://schemas.openxmlformats.org/officeDocument/2006/relationships/slide" Target="/ppt/slides/slide11.xml" Id="R4b23233fc1d644c4" /><Relationship Type="http://schemas.openxmlformats.org/officeDocument/2006/relationships/slide" Target="/ppt/slides/slide12.xml" Id="R415dbf02f467477c" /><Relationship Type="http://schemas.openxmlformats.org/officeDocument/2006/relationships/slide" Target="/ppt/slides/slide13.xml" Id="R439f0e71ca784667" /><Relationship Type="http://schemas.openxmlformats.org/officeDocument/2006/relationships/slide" Target="/ppt/slides/slide14.xml" Id="Re38ab2f6e7f34962" /><Relationship Type="http://schemas.openxmlformats.org/officeDocument/2006/relationships/slide" Target="/ppt/slides/slide15.xml" Id="R23f72e1ed18d4875" /><Relationship Type="http://schemas.openxmlformats.org/officeDocument/2006/relationships/slide" Target="/ppt/slides/slide16.xml" Id="Rb1e95bb0e2004636" /><Relationship Type="http://schemas.openxmlformats.org/officeDocument/2006/relationships/slide" Target="/ppt/slides/slide17.xml" Id="R42273af963c04e40"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78eda984aba9438e"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b3fdcec322b8453e" /><Relationship Type="http://schemas.openxmlformats.org/officeDocument/2006/relationships/notesMaster" Target="/ppt/notesMasters/notesMaster1.xml" Id="R62fe2724fa924c6e"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05b35c700f8246fe" /><Relationship Type="http://schemas.openxmlformats.org/officeDocument/2006/relationships/notesMaster" Target="/ppt/notesMasters/notesMaster1.xml" Id="R8011eb9cef394d61"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ce6eca7fcd784971" /><Relationship Type="http://schemas.openxmlformats.org/officeDocument/2006/relationships/notesMaster" Target="/ppt/notesMasters/notesMaster1.xml" Id="R4caa393403824ebd"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29bac9cc5a094eff" /><Relationship Type="http://schemas.openxmlformats.org/officeDocument/2006/relationships/notesMaster" Target="/ppt/notesMasters/notesMaster1.xml" Id="Rfc830fd2d87745a1"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1a2be8bf02fd426b" /><Relationship Type="http://schemas.openxmlformats.org/officeDocument/2006/relationships/notesMaster" Target="/ppt/notesMasters/notesMaster1.xml" Id="R5751d86f8d4045ba"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17b9b9c291b14658" /><Relationship Type="http://schemas.openxmlformats.org/officeDocument/2006/relationships/notesMaster" Target="/ppt/notesMasters/notesMaster1.xml" Id="R13cda5f4580e4562"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cadabce9b78c41cb" /><Relationship Type="http://schemas.openxmlformats.org/officeDocument/2006/relationships/notesMaster" Target="/ppt/notesMasters/notesMaster1.xml" Id="R67e96281efad4662"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2eb3f39c8a60449a" /><Relationship Type="http://schemas.openxmlformats.org/officeDocument/2006/relationships/notesMaster" Target="/ppt/notesMasters/notesMaster1.xml" Id="Rc06846193c0f45df"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b85d31d6815b4a10" /><Relationship Type="http://schemas.openxmlformats.org/officeDocument/2006/relationships/notesMaster" Target="/ppt/notesMasters/notesMaster1.xml" Id="R3358b941e69f4536" /></Relationships>
</file>

<file path=ppt/notesSlides/_rels/notesSlide2.xml.rels>&#65279;<?xml version="1.0" encoding="utf-8"?><Relationships xmlns="http://schemas.openxmlformats.org/package/2006/relationships"><Relationship Type="http://schemas.openxmlformats.org/officeDocument/2006/relationships/slide" Target="/ppt/slides/slide2.xml" Id="Rbf3327b4db8e4346" /><Relationship Type="http://schemas.openxmlformats.org/officeDocument/2006/relationships/notesMaster" Target="/ppt/notesMasters/notesMaster1.xml" Id="R39b8d6a809ff4d13" /></Relationships>
</file>

<file path=ppt/notesSlides/_rels/notesSlide3.xml.rels>&#65279;<?xml version="1.0" encoding="utf-8"?><Relationships xmlns="http://schemas.openxmlformats.org/package/2006/relationships"><Relationship Type="http://schemas.openxmlformats.org/officeDocument/2006/relationships/slide" Target="/ppt/slides/slide3.xml" Id="Rc7e5d1a62bb147ee" /><Relationship Type="http://schemas.openxmlformats.org/officeDocument/2006/relationships/notesMaster" Target="/ppt/notesMasters/notesMaster1.xml" Id="Rdc78c8432bce494b" /></Relationships>
</file>

<file path=ppt/notesSlides/_rels/notesSlide4.xml.rels>&#65279;<?xml version="1.0" encoding="utf-8"?><Relationships xmlns="http://schemas.openxmlformats.org/package/2006/relationships"><Relationship Type="http://schemas.openxmlformats.org/officeDocument/2006/relationships/slide" Target="/ppt/slides/slide4.xml" Id="R89c16aa6ea3e494a" /><Relationship Type="http://schemas.openxmlformats.org/officeDocument/2006/relationships/notesMaster" Target="/ppt/notesMasters/notesMaster1.xml" Id="Rac3b952778af481b" /></Relationships>
</file>

<file path=ppt/notesSlides/_rels/notesSlide5.xml.rels>&#65279;<?xml version="1.0" encoding="utf-8"?><Relationships xmlns="http://schemas.openxmlformats.org/package/2006/relationships"><Relationship Type="http://schemas.openxmlformats.org/officeDocument/2006/relationships/slide" Target="/ppt/slides/slide5.xml" Id="Rc97f2711b23e4ef3" /><Relationship Type="http://schemas.openxmlformats.org/officeDocument/2006/relationships/notesMaster" Target="/ppt/notesMasters/notesMaster1.xml" Id="Rc9e795a178e94635" /></Relationships>
</file>

<file path=ppt/notesSlides/_rels/notesSlide6.xml.rels>&#65279;<?xml version="1.0" encoding="utf-8"?><Relationships xmlns="http://schemas.openxmlformats.org/package/2006/relationships"><Relationship Type="http://schemas.openxmlformats.org/officeDocument/2006/relationships/slide" Target="/ppt/slides/slide6.xml" Id="R25b4113d9e0944ad" /><Relationship Type="http://schemas.openxmlformats.org/officeDocument/2006/relationships/notesMaster" Target="/ppt/notesMasters/notesMaster1.xml" Id="Rf6d5336416f44632" /></Relationships>
</file>

<file path=ppt/notesSlides/_rels/notesSlide7.xml.rels>&#65279;<?xml version="1.0" encoding="utf-8"?><Relationships xmlns="http://schemas.openxmlformats.org/package/2006/relationships"><Relationship Type="http://schemas.openxmlformats.org/officeDocument/2006/relationships/slide" Target="/ppt/slides/slide7.xml" Id="Re9c48ea17fe54427" /><Relationship Type="http://schemas.openxmlformats.org/officeDocument/2006/relationships/notesMaster" Target="/ppt/notesMasters/notesMaster1.xml" Id="R4137fa6418674119" /></Relationships>
</file>

<file path=ppt/notesSlides/_rels/notesSlide8.xml.rels>&#65279;<?xml version="1.0" encoding="utf-8"?><Relationships xmlns="http://schemas.openxmlformats.org/package/2006/relationships"><Relationship Type="http://schemas.openxmlformats.org/officeDocument/2006/relationships/slide" Target="/ppt/slides/slide8.xml" Id="R83a2af4c07114d77" /><Relationship Type="http://schemas.openxmlformats.org/officeDocument/2006/relationships/notesMaster" Target="/ppt/notesMasters/notesMaster1.xml" Id="R1d501313ed844d7a" /></Relationships>
</file>

<file path=ppt/notesSlides/_rels/notesSlide9.xml.rels>&#65279;<?xml version="1.0" encoding="utf-8"?><Relationships xmlns="http://schemas.openxmlformats.org/package/2006/relationships"><Relationship Type="http://schemas.openxmlformats.org/officeDocument/2006/relationships/slide" Target="/ppt/slides/slide9.xml" Id="Rb1ace303c94d4514" /><Relationship Type="http://schemas.openxmlformats.org/officeDocument/2006/relationships/notesMaster" Target="/ppt/notesMasters/notesMaster1.xml" Id="R06bd691e317f4dc5"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Frame the week's central inquiry and make the scholarship lens explicit.</a:t>
            </a:r>
          </a:p>
          <a:p xmlns:a="http://schemas.openxmlformats.org/drawingml/2006/main">
            <a:r>
              <a:t>Suggested timing: 2 minutes</a:t>
            </a:r>
          </a:p>
          <a:p xmlns:a="http://schemas.openxmlformats.org/drawingml/2006/main">
            <a:r>
              <a:t>Presenter guidance: Preview the 2 meeting sequence without summarizing the week's answer. Connect the inquiry to the course question about power, place, and memory.</a:t>
            </a:r>
          </a:p>
          <a:p xmlns:a="http://schemas.openxmlformats.org/drawingml/2006/main">
            <a:r>
              <a:t>Anticipated student thinking: Students should be able to name the week's historical problem and recognize that the reading supplies an interpretation to test.</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Orient students to the day's problem and its place in the weekly inquiry.</a:t>
            </a:r>
          </a:p>
          <a:p xmlns:a="http://schemas.openxmlformats.org/drawingml/2006/main">
            <a:r>
              <a:t>Suggested timing: 2 minutes</a:t>
            </a:r>
          </a:p>
          <a:p xmlns:a="http://schemas.openxmlformats.org/drawingml/2006/main">
            <a:r>
              <a:t>Presenter guidance: Name the meeting's problem, identify the evidence students will handle, and avoid resolving the inquiry before the opening prompt.</a:t>
            </a:r>
          </a:p>
          <a:p xmlns:a="http://schemas.openxmlformats.org/drawingml/2006/main">
            <a:r>
              <a:t>Anticipated student thinking: Students should connect the meeting topic to the weekly question and recall the previous meeting's unresolved issue.</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Elicit an initial interpretation that can be revised through evidence.</a:t>
            </a:r>
          </a:p>
          <a:p xmlns:a="http://schemas.openxmlformats.org/drawingml/2006/main">
            <a:r>
              <a:t>Suggested timing: 7 minutes</a:t>
            </a:r>
          </a:p>
          <a:p xmlns:a="http://schemas.openxmlformats.org/drawingml/2006/main">
            <a:r>
              <a:t>Presenter guidance: Give silent writing time before discussion. Ask two students to explain the reasoning behind different answers; record the contrast without declaring a winner.</a:t>
            </a:r>
          </a:p>
          <a:p xmlns:a="http://schemas.openxmlformats.org/drawingml/2006/main">
            <a:r>
              <a:t>Anticipated student thinking: Listen for unstated spatial, national, racial, environmental, or legal assumptions. Preserve contrasting answers for the exit comparison.</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Supply the minimum vocabulary and orientation needed for the lecture and source work.</a:t>
            </a:r>
          </a:p>
          <a:p xmlns:a="http://schemas.openxmlformats.org/drawingml/2006/main">
            <a:r>
              <a:t>Suggested timing: 7 minutes</a:t>
            </a:r>
          </a:p>
          <a:p xmlns:a="http://schemas.openxmlformats.org/drawingml/2006/main">
            <a:r>
              <a:t>Presenter guidance: Define terms through the day's case rather than as a glossary. Ask students which term names an actor, institution, process, or analytical category.</a:t>
            </a:r>
          </a:p>
          <a:p xmlns:a="http://schemas.openxmlformats.org/drawingml/2006/main">
            <a:r>
              <a:t>Anticipated student thinking: Students may treat analytical categories as neutral descriptions; return to how each term organizes evidence and power.</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State the lecture's interpretive argument in a form students can test against evidence.</a:t>
            </a:r>
          </a:p>
          <a:p xmlns:a="http://schemas.openxmlformats.org/drawingml/2006/main">
            <a:r>
              <a:t>Suggested timing: 8 minutes</a:t>
            </a:r>
          </a:p>
          <a:p xmlns:a="http://schemas.openxmlformats.org/drawingml/2006/main">
            <a:r>
              <a:t>Presenter guidance: Unpack the claim one clause at a time. Identify the causal language and contrast it with a simpler textbook narrative.</a:t>
            </a:r>
          </a:p>
          <a:p xmlns:a="http://schemas.openxmlformats.org/drawingml/2006/main">
            <a:r>
              <a:t>Anticipated student thinking: Students should be able to distinguish the claim from a topic statement and identify which evidence would strengthen or weaken it.</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Develop the working claim with three distinct bodies of evidence.</a:t>
            </a:r>
          </a:p>
          <a:p xmlns:a="http://schemas.openxmlformats.org/drawingml/2006/main">
            <a:r>
              <a:t>Suggested timing: 10 minutes</a:t>
            </a:r>
          </a:p>
          <a:p xmlns:a="http://schemas.openxmlformats.org/drawingml/2006/main">
            <a:r>
              <a:t>Presenter guidance: For each point, identify the actor, institution, or relationship that produced the evidence. Pause after the second point and ask which one most changes the opening answer.</a:t>
            </a:r>
          </a:p>
          <a:p xmlns:a="http://schemas.openxmlformats.org/drawingml/2006/main">
            <a:r>
              <a:t>Anticipated student thinking: Students should connect each evidence point to a specific clause in the working claim rather than treating the list as background information.</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Model disciplined visual sourcing and prepare students to use the image as evidence.</a:t>
            </a:r>
          </a:p>
          <a:p xmlns:a="http://schemas.openxmlformats.org/drawingml/2006/main">
            <a:r>
              <a:t>Suggested timing: 12 minutes</a:t>
            </a:r>
          </a:p>
          <a:p xmlns:a="http://schemas.openxmlformats.org/drawingml/2006/main">
            <a:r>
              <a:t>Presenter guidance: Begin with two observations before interpretation. Then ask who made the image or map, for what audience, and what is outside its frame. Do not let the historical date erase the ethics of representation.</a:t>
            </a:r>
          </a:p>
          <a:p xmlns:a="http://schemas.openxmlformats.org/drawingml/2006/main">
            <a:r>
              <a:t>Anticipated student thinking: Students may treat the image as transparent documentation. Press for staging, captioning, selection, and the need for corroboration.</a:t>
            </a:r>
          </a:p>
          <a:p xmlns:a="http://schemas.openxmlformats.org/drawingml/2006/main">
            <a:r>
              <a:t>Image accessibility: Historical photograph of a Lakota or Sioux camp used to analyze mobility, material life, and photographic framing.</a:t>
            </a:r>
          </a:p>
          <a:p xmlns:a="http://schemas.openxmlformats.org/drawingml/2006/main">
            <a:r>
              <a:t>Image rights note: Library of Congress item; verify the item-level rights statement before reuse beyond classroom teaching.</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 Sioux camp and horses: https://www.loc.gov/pictures/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Move students from receiving the lecture claim to constructing and qualifying an interpretation.</a:t>
            </a:r>
          </a:p>
          <a:p xmlns:a="http://schemas.openxmlformats.org/drawingml/2006/main">
            <a:r>
              <a:t>Suggested timing: 10 minutes</a:t>
            </a:r>
          </a:p>
          <a:p xmlns:a="http://schemas.openxmlformats.org/drawingml/2006/main">
            <a:r>
              <a:t>Presenter guidance: Use pairs or groups of three. Ask each group to produce one evidence-based claim and one explicit limitation. Invite contrasting claims before summarizing.</a:t>
            </a:r>
          </a:p>
          <a:p xmlns:a="http://schemas.openxmlformats.org/drawingml/2006/main">
            <a:r>
              <a:t>Anticipated student thinking: A strong response cites a specific source feature, explains its relevance, and names uncertainty without abandoning interpretation.</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Collect an independent, evidence-based revision of the opening interpretation.</a:t>
            </a:r>
          </a:p>
          <a:p xmlns:a="http://schemas.openxmlformats.org/drawingml/2006/main">
            <a:r>
              <a:t>Suggested timing: 4 minutes, with approximately 15 minutes of discussion, questions, and transition flexibility across the 75-minute meeting</a:t>
            </a:r>
          </a:p>
          <a:p xmlns:a="http://schemas.openxmlformats.org/drawingml/2006/main">
            <a:r>
              <a:t>Presenter guidance: Collect or photograph responses. Compare them with the opening prompt during the next meeting; do not supply a model response before students write.</a:t>
            </a:r>
          </a:p>
          <a:p xmlns:a="http://schemas.openxmlformats.org/drawingml/2006/main">
            <a:r>
              <a:t>Anticipated student thinking: A successful response makes a claim, cites evidence from the meeting, and names a remaining limit or question.</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Orient students to the day's problem and its place in the weekly inquiry.</a:t>
            </a:r>
          </a:p>
          <a:p xmlns:a="http://schemas.openxmlformats.org/drawingml/2006/main">
            <a:r>
              <a:t>Suggested timing: 2 minutes</a:t>
            </a:r>
          </a:p>
          <a:p xmlns:a="http://schemas.openxmlformats.org/drawingml/2006/main">
            <a:r>
              <a:t>Presenter guidance: Name the meeting's problem, identify the evidence students will handle, and avoid resolving the inquiry before the opening prompt.</a:t>
            </a:r>
          </a:p>
          <a:p xmlns:a="http://schemas.openxmlformats.org/drawingml/2006/main">
            <a:r>
              <a:t>Anticipated student thinking: Students should connect the meeting topic to the weekly question and recall the previous meeting's unresolved issue.</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Elicit an initial interpretation that can be revised through evidence.</a:t>
            </a:r>
          </a:p>
          <a:p xmlns:a="http://schemas.openxmlformats.org/drawingml/2006/main">
            <a:r>
              <a:t>Suggested timing: 7 minutes</a:t>
            </a:r>
          </a:p>
          <a:p xmlns:a="http://schemas.openxmlformats.org/drawingml/2006/main">
            <a:r>
              <a:t>Presenter guidance: Give silent writing time before discussion. Ask two students to explain the reasoning behind different answers; record the contrast without declaring a winner.</a:t>
            </a:r>
          </a:p>
          <a:p xmlns:a="http://schemas.openxmlformats.org/drawingml/2006/main">
            <a:r>
              <a:t>Anticipated student thinking: Listen for unstated spatial, national, racial, environmental, or legal assumptions. Preserve contrasting answers for the exit comparison.</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Supply the minimum vocabulary and orientation needed for the lecture and source work.</a:t>
            </a:r>
          </a:p>
          <a:p xmlns:a="http://schemas.openxmlformats.org/drawingml/2006/main">
            <a:r>
              <a:t>Suggested timing: 7 minutes</a:t>
            </a:r>
          </a:p>
          <a:p xmlns:a="http://schemas.openxmlformats.org/drawingml/2006/main">
            <a:r>
              <a:t>Presenter guidance: Define terms through the day's case rather than as a glossary. Ask students which term names an actor, institution, process, or analytical category.</a:t>
            </a:r>
          </a:p>
          <a:p xmlns:a="http://schemas.openxmlformats.org/drawingml/2006/main">
            <a:r>
              <a:t>Anticipated student thinking: Students may treat analytical categories as neutral descriptions; return to how each term organizes evidence and power.</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State the lecture's interpretive argument in a form students can test against evidence.</a:t>
            </a:r>
          </a:p>
          <a:p xmlns:a="http://schemas.openxmlformats.org/drawingml/2006/main">
            <a:r>
              <a:t>Suggested timing: 8 minutes</a:t>
            </a:r>
          </a:p>
          <a:p xmlns:a="http://schemas.openxmlformats.org/drawingml/2006/main">
            <a:r>
              <a:t>Presenter guidance: Unpack the claim one clause at a time. Identify the causal language and contrast it with a simpler textbook narrative.</a:t>
            </a:r>
          </a:p>
          <a:p xmlns:a="http://schemas.openxmlformats.org/drawingml/2006/main">
            <a:r>
              <a:t>Anticipated student thinking: Students should be able to distinguish the claim from a topic statement and identify which evidence would strengthen or weaken it.</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Develop the working claim with three distinct bodies of evidence.</a:t>
            </a:r>
          </a:p>
          <a:p xmlns:a="http://schemas.openxmlformats.org/drawingml/2006/main">
            <a:r>
              <a:t>Suggested timing: 10 minutes</a:t>
            </a:r>
          </a:p>
          <a:p xmlns:a="http://schemas.openxmlformats.org/drawingml/2006/main">
            <a:r>
              <a:t>Presenter guidance: For each point, identify the actor, institution, or relationship that produced the evidence. Pause after the second point and ask which one most changes the opening answer.</a:t>
            </a:r>
          </a:p>
          <a:p xmlns:a="http://schemas.openxmlformats.org/drawingml/2006/main">
            <a:r>
              <a:t>Anticipated student thinking: Students should connect each evidence point to a specific clause in the working claim rather than treating the list as background information.</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Model disciplined visual sourcing and prepare students to use the image as evidence.</a:t>
            </a:r>
          </a:p>
          <a:p xmlns:a="http://schemas.openxmlformats.org/drawingml/2006/main">
            <a:r>
              <a:t>Suggested timing: 12 minutes</a:t>
            </a:r>
          </a:p>
          <a:p xmlns:a="http://schemas.openxmlformats.org/drawingml/2006/main">
            <a:r>
              <a:t>Presenter guidance: Begin with two observations before interpretation. Then ask who made the image or map, for what audience, and what is outside its frame. Do not let the historical date erase the ethics of representation.</a:t>
            </a:r>
          </a:p>
          <a:p xmlns:a="http://schemas.openxmlformats.org/drawingml/2006/main">
            <a:r>
              <a:t>Anticipated student thinking: Students may treat the image as transparent documentation. Press for staging, captioning, selection, and the need for corroboration.</a:t>
            </a:r>
          </a:p>
          <a:p xmlns:a="http://schemas.openxmlformats.org/drawingml/2006/main">
            <a:r>
              <a:t>Image accessibility: Four Comanche people seated before a tipi in a late nineteenth-century photograph.</a:t>
            </a:r>
          </a:p>
          <a:p xmlns:a="http://schemas.openxmlformats.org/drawingml/2006/main">
            <a:r>
              <a:t>Image rights note: Library of Congress: no known restrictions on publication.</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 Comanche Indian camp: https://www.loc.gov/item/00650194/</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Move students from receiving the lecture claim to constructing and qualifying an interpretation.</a:t>
            </a:r>
          </a:p>
          <a:p xmlns:a="http://schemas.openxmlformats.org/drawingml/2006/main">
            <a:r>
              <a:t>Suggested timing: 10 minutes</a:t>
            </a:r>
          </a:p>
          <a:p xmlns:a="http://schemas.openxmlformats.org/drawingml/2006/main">
            <a:r>
              <a:t>Presenter guidance: Use pairs or groups of three. Ask each group to produce one evidence-based claim and one explicit limitation. Invite contrasting claims before summarizing.</a:t>
            </a:r>
          </a:p>
          <a:p xmlns:a="http://schemas.openxmlformats.org/drawingml/2006/main">
            <a:r>
              <a:t>Anticipated student thinking: A strong response cites a specific source feature, explains its relevance, and names uncertainty without abandoning interpretation.</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Collect an independent, evidence-based revision of the opening interpretation.</a:t>
            </a:r>
          </a:p>
          <a:p xmlns:a="http://schemas.openxmlformats.org/drawingml/2006/main">
            <a:r>
              <a:t>Suggested timing: 4 minutes, with approximately 15 minutes of discussion, questions, and transition flexibility across the 75-minute meeting</a:t>
            </a:r>
          </a:p>
          <a:p xmlns:a="http://schemas.openxmlformats.org/drawingml/2006/main">
            <a:r>
              <a:t>Presenter guidance: Collect or photograph responses. Compare them with the opening prompt during the next meeting; do not supply a model response before students write.</a:t>
            </a:r>
          </a:p>
          <a:p xmlns:a="http://schemas.openxmlformats.org/drawingml/2006/main">
            <a:r>
              <a:t>Anticipated student thinking: A successful response makes a claim, cites evidence from the meeting, and names a remaining limit or question.</a:t>
            </a:r>
          </a:p>
          <a:p xmlns:a="http://schemas.openxmlformats.org/drawingml/2006/main">
            <a:r>
              <a:t>[Sources]</a:t>
            </a:r>
          </a:p>
          <a:p xmlns:a="http://schemas.openxmlformats.org/drawingml/2006/main">
            <a:r>
              <a:t>- https://wwnorton.com/books/9781631496998</a:t>
            </a:r>
          </a:p>
          <a:p xmlns:a="http://schemas.openxmlformats.org/drawingml/2006/main">
            <a:r>
              <a:t>- https://wwnorton.com/books/9780393634099</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23be4cdf0fc74f86"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d9a9c2bedc964978" /><Relationship Type="http://schemas.openxmlformats.org/officeDocument/2006/relationships/slideLayout" Target="/ppt/slideLayouts/slideLayout1.xml" Id="R6ba7634872a44b8d"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6ba7634872a44b8d"/>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427fa3a2c41a49a2" /><Relationship Type="http://schemas.openxmlformats.org/officeDocument/2006/relationships/notesSlide" Target="/ppt/notesSlides/notesSlide1.xml" Id="R66263e1105bf432d"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2a16b11ce4c24b64" /><Relationship Type="http://schemas.openxmlformats.org/officeDocument/2006/relationships/notesSlide" Target="/ppt/notesSlides/notesSlide10.xml" Id="R871d135e09f242c7"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c6e3235288a24abb" /><Relationship Type="http://schemas.openxmlformats.org/officeDocument/2006/relationships/notesSlide" Target="/ppt/notesSlides/notesSlide11.xml" Id="R26bed4a1d37f4298"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e88cd54459c54071" /><Relationship Type="http://schemas.openxmlformats.org/officeDocument/2006/relationships/notesSlide" Target="/ppt/notesSlides/notesSlide12.xml" Id="R8437af48364645a8"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b06ad8d8a90b4115" /><Relationship Type="http://schemas.openxmlformats.org/officeDocument/2006/relationships/notesSlide" Target="/ppt/notesSlides/notesSlide13.xml" Id="R7a341c78d8fd4ce4"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e5d8eb2b899e453e" /><Relationship Type="http://schemas.openxmlformats.org/officeDocument/2006/relationships/notesSlide" Target="/ppt/notesSlides/notesSlide14.xml" Id="R289921bbc694479b"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5c996f97cf9a46c7" /><Relationship Type="http://schemas.openxmlformats.org/officeDocument/2006/relationships/image" Target="/ppt/media/image2.jpeg" Id="R9dcedea58d2b46d2" /><Relationship Type="http://schemas.openxmlformats.org/officeDocument/2006/relationships/notesSlide" Target="/ppt/notesSlides/notesSlide15.xml" Id="Rba90a5302e694e15"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dee0445566a84fe6" /><Relationship Type="http://schemas.openxmlformats.org/officeDocument/2006/relationships/notesSlide" Target="/ppt/notesSlides/notesSlide16.xml" Id="Rc39dcd52aa77496c"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ea431acbca74467c" /><Relationship Type="http://schemas.openxmlformats.org/officeDocument/2006/relationships/notesSlide" Target="/ppt/notesSlides/notesSlide17.xml" Id="R37f1466ec9cf4844"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92b5307e8deb4c7d" /><Relationship Type="http://schemas.openxmlformats.org/officeDocument/2006/relationships/notesSlide" Target="/ppt/notesSlides/notesSlide2.xml" Id="Rae8e8603c7c54bc0"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bc34be4f97ba4973" /><Relationship Type="http://schemas.openxmlformats.org/officeDocument/2006/relationships/notesSlide" Target="/ppt/notesSlides/notesSlide3.xml" Id="Rd319fdcb9a09400c"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035292fcf8004504" /><Relationship Type="http://schemas.openxmlformats.org/officeDocument/2006/relationships/notesSlide" Target="/ppt/notesSlides/notesSlide4.xml" Id="Rcd8766272a9d4b73"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a308d0661c814bb5" /><Relationship Type="http://schemas.openxmlformats.org/officeDocument/2006/relationships/notesSlide" Target="/ppt/notesSlides/notesSlide5.xml" Id="Rd6b00d678da14023"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145e8ac369d841ea" /><Relationship Type="http://schemas.openxmlformats.org/officeDocument/2006/relationships/notesSlide" Target="/ppt/notesSlides/notesSlide6.xml" Id="R961462874d2844b5"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cfd9c003ef754002" /><Relationship Type="http://schemas.openxmlformats.org/officeDocument/2006/relationships/image" Target="/ppt/media/image.jpeg" Id="R7b0f566a6bc74cf7" /><Relationship Type="http://schemas.openxmlformats.org/officeDocument/2006/relationships/notesSlide" Target="/ppt/notesSlides/notesSlide7.xml" Id="R9f2014ae5a224798"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9b03ac6559f4476c" /><Relationship Type="http://schemas.openxmlformats.org/officeDocument/2006/relationships/notesSlide" Target="/ppt/notesSlides/notesSlide8.xml" Id="R1148184a287f4a15"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542f162e17f840d5" /><Relationship Type="http://schemas.openxmlformats.org/officeDocument/2006/relationships/notesSlide" Target="/ppt/notesSlides/notesSlide9.xml" Id="R335e8da115a14fcc" /></Relationships>
</file>

<file path=ppt/slides/slide1.xml><?xml version="1.0" encoding="utf-8"?>
<p:sld xmlns:p="http://schemas.openxmlformats.org/presentationml/2006/main">
  <p:cSld>
    <p:bg>
      <p:bgPr>
        <a:solidFill xmlns:a="http://schemas.openxmlformats.org/drawingml/2006/main">
          <a:srgbClr val="24364B"/>
        </a:solidFill>
      </p:bgPr>
    </p:bg>
    <p:spTree>
      <p:nvGrpSpPr>
        <p:cNvPr id="1" name=""/>
        <p:cNvGrpSpPr/>
        <p:nvPr/>
      </p:nvGrpSpPr>
      <p:grpSpPr>
        <a:xfrm xmlns:a="http://schemas.openxmlformats.org/drawingml/2006/main"/>
      </p:grpSpPr>
      <p:sp>
        <p:nvSpPr>
          <p:cNvPr id="1" name="rust-band">
            <a:extLst xmlns:a="http://schemas.openxmlformats.org/drawingml/2006/main">
              <a:ext uri="{FF2B5EF4-FFF2-40B4-BE49-F238E27FC236}">
                <a16:creationId xmlns:a16="http://schemas.microsoft.com/office/drawing/2014/main" id="{AA48D540-114A-408F-9C51-2F8D22700941}"/>
              </a:ext>
            </a:extLst>
          </p:cNvPr>
          <p:cNvSpPr>
            <a:spLocks xmlns:a="http://schemas.openxmlformats.org/drawingml/2006/main" noGrp="1"/>
          </p:cNvSpPr>
          <p:nvPr/>
        </p:nvSpPr>
        <p:spPr>
          <a:xfrm xmlns:a="http://schemas.openxmlformats.org/drawingml/2006/main">
            <a:off x="0" y="0"/>
            <a:ext cx="247650" cy="685800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2" name="week-eyebrow">
            <a:extLst xmlns:a="http://schemas.openxmlformats.org/drawingml/2006/main">
              <a:ext uri="{FF2B5EF4-FFF2-40B4-BE49-F238E27FC236}">
                <a16:creationId xmlns:a16="http://schemas.microsoft.com/office/drawing/2014/main" id="{5876F0B9-0CC6-47D4-B9EE-06B28947FD44}"/>
              </a:ext>
            </a:extLst>
          </p:cNvPr>
          <p:cNvSpPr>
            <a:spLocks xmlns:a="http://schemas.openxmlformats.org/drawingml/2006/main" noGrp="1"/>
          </p:cNvSpPr>
          <p:nvPr/>
        </p:nvSpPr>
        <p:spPr>
          <a:xfrm xmlns:a="http://schemas.openxmlformats.org/drawingml/2006/main">
            <a:off x="781050" y="742950"/>
            <a:ext cx="98107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WEEK 2  ·  AUGUST 31–SEPTEMBER 4, 2026</a:t>
            </a:r>
          </a:p>
        </p:txBody>
      </p:sp>
      <p:sp>
        <p:nvSpPr>
          <p:cNvPr id="3" name="week-title">
            <a:extLst xmlns:a="http://schemas.openxmlformats.org/drawingml/2006/main">
              <a:ext uri="{FF2B5EF4-FFF2-40B4-BE49-F238E27FC236}">
                <a16:creationId xmlns:a16="http://schemas.microsoft.com/office/drawing/2014/main" id="{80C9B6D2-8ED9-4F03-A167-AF0ACF00FB74}"/>
              </a:ext>
            </a:extLst>
          </p:cNvPr>
          <p:cNvSpPr>
            <a:spLocks xmlns:a="http://schemas.openxmlformats.org/drawingml/2006/main" noGrp="1"/>
          </p:cNvSpPr>
          <p:nvPr/>
        </p:nvSpPr>
        <p:spPr>
          <a:xfrm xmlns:a="http://schemas.openxmlformats.org/drawingml/2006/main">
            <a:off x="781050" y="1409700"/>
            <a:ext cx="10287000" cy="1428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4050" b="1" i="0">
                <a:solidFill>
                  <a:srgbClr val="FFFFFF"/>
                </a:solidFill>
              </a:defRPr>
            </a:pPr>
            <a:r>
              <a:rPr sz="4050" b="1" i="0">
                <a:solidFill>
                  <a:srgbClr val="FFFFFF"/>
                </a:solidFill>
              </a:rPr>
              <a:t>Indigenous Worlds and Competing Empires, 1700s</a:t>
            </a:r>
          </a:p>
        </p:txBody>
      </p:sp>
      <p:sp>
        <p:nvSpPr>
          <p:cNvPr id="4" name="rule-82-330">
            <a:extLst xmlns:a="http://schemas.openxmlformats.org/drawingml/2006/main">
              <a:ext uri="{FF2B5EF4-FFF2-40B4-BE49-F238E27FC236}">
                <a16:creationId xmlns:a16="http://schemas.microsoft.com/office/drawing/2014/main" id="{8C5C3048-9BA6-41D6-8A2B-293C7F96B0D6}"/>
              </a:ext>
            </a:extLst>
          </p:cNvPr>
          <p:cNvSpPr>
            <a:spLocks xmlns:a="http://schemas.openxmlformats.org/drawingml/2006/main" noGrp="1"/>
          </p:cNvSpPr>
          <p:nvPr/>
        </p:nvSpPr>
        <p:spPr>
          <a:xfrm xmlns:a="http://schemas.openxmlformats.org/drawingml/2006/main">
            <a:off x="781050" y="3143250"/>
            <a:ext cx="1562100" cy="6667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5" name="week-inquiry">
            <a:extLst xmlns:a="http://schemas.openxmlformats.org/drawingml/2006/main">
              <a:ext uri="{FF2B5EF4-FFF2-40B4-BE49-F238E27FC236}">
                <a16:creationId xmlns:a16="http://schemas.microsoft.com/office/drawing/2014/main" id="{9E02242F-B80F-4722-A2FC-95F44F098E19}"/>
              </a:ext>
            </a:extLst>
          </p:cNvPr>
          <p:cNvSpPr>
            <a:spLocks xmlns:a="http://schemas.openxmlformats.org/drawingml/2006/main" noGrp="1"/>
          </p:cNvSpPr>
          <p:nvPr/>
        </p:nvSpPr>
        <p:spPr>
          <a:xfrm xmlns:a="http://schemas.openxmlformats.org/drawingml/2006/main">
            <a:off x="781050" y="3562350"/>
            <a:ext cx="9620250" cy="1104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0" i="0">
                <a:solidFill>
                  <a:srgbClr val="EDF0F3"/>
                </a:solidFill>
              </a:defRPr>
            </a:pPr>
            <a:r>
              <a:rPr sz="2175" b="0" i="0">
                <a:solidFill>
                  <a:srgbClr val="EDF0F3"/>
                </a:solidFill>
              </a:rPr>
              <a:t>Who held continental power in the eighteenth-century West, and how did mobility make that power?</a:t>
            </a:r>
          </a:p>
        </p:txBody>
      </p:sp>
      <p:sp>
        <p:nvSpPr>
          <p:cNvPr id="6" name="week-scholarship">
            <a:extLst xmlns:a="http://schemas.openxmlformats.org/drawingml/2006/main">
              <a:ext uri="{FF2B5EF4-FFF2-40B4-BE49-F238E27FC236}">
                <a16:creationId xmlns:a16="http://schemas.microsoft.com/office/drawing/2014/main" id="{E3025C48-F4C5-4CF9-9FD2-6ABBC2873C28}"/>
              </a:ext>
            </a:extLst>
          </p:cNvPr>
          <p:cNvSpPr>
            <a:spLocks xmlns:a="http://schemas.openxmlformats.org/drawingml/2006/main" noGrp="1"/>
          </p:cNvSpPr>
          <p:nvPr/>
        </p:nvSpPr>
        <p:spPr>
          <a:xfrm xmlns:a="http://schemas.openxmlformats.org/drawingml/2006/main">
            <a:off x="781050" y="5334000"/>
            <a:ext cx="100965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CBD3DC"/>
                </a:solidFill>
              </a:defRPr>
            </a:pPr>
            <a:r>
              <a:rPr sz="1350" b="0" i="0">
                <a:solidFill>
                  <a:srgbClr val="CBD3DC"/>
                </a:solidFill>
              </a:rPr>
              <a:t>Scholarship lens: Pekka Hämäläinen, Indigenous Continent (2022), selected excerpt; Anne F. Hyde, Born of Lakes and Plains (2022), selected excerpt.</a:t>
            </a:r>
          </a:p>
        </p:txBody>
      </p:sp>
      <p:sp>
        <p:nvSpPr>
          <p:cNvPr id="7" name="rule-72-666">
            <a:extLst xmlns:a="http://schemas.openxmlformats.org/drawingml/2006/main">
              <a:ext uri="{FF2B5EF4-FFF2-40B4-BE49-F238E27FC236}">
                <a16:creationId xmlns:a16="http://schemas.microsoft.com/office/drawing/2014/main" id="{5EAD8CE9-4417-47A8-9D07-8955E66852C1}"/>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8" name="footer-course">
            <a:extLst xmlns:a="http://schemas.openxmlformats.org/drawingml/2006/main">
              <a:ext uri="{FF2B5EF4-FFF2-40B4-BE49-F238E27FC236}">
                <a16:creationId xmlns:a16="http://schemas.microsoft.com/office/drawing/2014/main" id="{F07916BF-E6D6-434A-B6EE-CEB31DD6E1C9}"/>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2</a:t>
            </a:r>
          </a:p>
        </p:txBody>
      </p:sp>
      <p:sp>
        <p:nvSpPr>
          <p:cNvPr id="9" name="footer-number">
            <a:extLst xmlns:a="http://schemas.openxmlformats.org/drawingml/2006/main">
              <a:ext uri="{FF2B5EF4-FFF2-40B4-BE49-F238E27FC236}">
                <a16:creationId xmlns:a16="http://schemas.microsoft.com/office/drawing/2014/main" id="{50FC03AF-1F7E-4F22-B31A-D35B3EFDC4A8}"/>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 / 17</a:t>
            </a:r>
          </a:p>
        </p:txBody>
      </p:sp>
    </p:spTree>
    <p:extLst>
      <p:ext uri="{BB962C8B-B14F-4D97-AF65-F5344CB8AC3E}">
        <p14:creationId xmlns:p14="http://schemas.microsoft.com/office/powerpoint/2010/main" val="553063144"/>
      </p:ext>
    </p:extLst>
  </p:cSld>
</p:sld>
</file>

<file path=ppt/slides/slide10.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meeting-date">
            <a:extLst xmlns:a="http://schemas.openxmlformats.org/drawingml/2006/main">
              <a:ext uri="{FF2B5EF4-FFF2-40B4-BE49-F238E27FC236}">
                <a16:creationId xmlns:a16="http://schemas.microsoft.com/office/drawing/2014/main" id="{17CC4947-E451-413F-9AAE-9DB8522786CD}"/>
              </a:ext>
            </a:extLst>
          </p:cNvPr>
          <p:cNvSpPr>
            <a:spLocks xmlns:a="http://schemas.openxmlformats.org/drawingml/2006/main" noGrp="1"/>
          </p:cNvSpPr>
          <p:nvPr/>
        </p:nvSpPr>
        <p:spPr>
          <a:xfrm xmlns:a="http://schemas.openxmlformats.org/drawingml/2006/main">
            <a:off x="685800" y="704850"/>
            <a:ext cx="10287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THURSDAY  ·  SEPTEMBER 3, 2026</a:t>
            </a:r>
          </a:p>
        </p:txBody>
      </p:sp>
      <p:sp>
        <p:nvSpPr>
          <p:cNvPr id="2" name="meeting-plan">
            <a:extLst xmlns:a="http://schemas.openxmlformats.org/drawingml/2006/main">
              <a:ext uri="{FF2B5EF4-FFF2-40B4-BE49-F238E27FC236}">
                <a16:creationId xmlns:a16="http://schemas.microsoft.com/office/drawing/2014/main" id="{E8CC2B42-6C08-4BD1-AFB6-B6D9F69AE425}"/>
              </a:ext>
            </a:extLst>
          </p:cNvPr>
          <p:cNvSpPr>
            <a:spLocks xmlns:a="http://schemas.openxmlformats.org/drawingml/2006/main" noGrp="1"/>
          </p:cNvSpPr>
          <p:nvPr/>
        </p:nvSpPr>
        <p:spPr>
          <a:xfrm xmlns:a="http://schemas.openxmlformats.org/drawingml/2006/main">
            <a:off x="685800" y="1466850"/>
            <a:ext cx="1028700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24364B"/>
                </a:solidFill>
              </a:defRPr>
            </a:pPr>
            <a:r>
              <a:rPr sz="3225" b="1" i="0">
                <a:solidFill>
                  <a:srgbClr val="24364B"/>
                </a:solidFill>
              </a:rPr>
              <a:t>Horses, trade, diplomacy, captive exchange, and a scale-of-power evidence lab.</a:t>
            </a:r>
          </a:p>
        </p:txBody>
      </p:sp>
      <p:sp>
        <p:nvSpPr>
          <p:cNvPr id="3" name="rule-72-358">
            <a:extLst xmlns:a="http://schemas.openxmlformats.org/drawingml/2006/main">
              <a:ext uri="{FF2B5EF4-FFF2-40B4-BE49-F238E27FC236}">
                <a16:creationId xmlns:a16="http://schemas.microsoft.com/office/drawing/2014/main" id="{CFB16001-10BE-4BF8-99D4-8469A9D70014}"/>
              </a:ext>
            </a:extLst>
          </p:cNvPr>
          <p:cNvSpPr>
            <a:spLocks xmlns:a="http://schemas.openxmlformats.org/drawingml/2006/main" noGrp="1"/>
          </p:cNvSpPr>
          <p:nvPr/>
        </p:nvSpPr>
        <p:spPr>
          <a:xfrm xmlns:a="http://schemas.openxmlformats.org/drawingml/2006/main">
            <a:off x="685800" y="3409950"/>
            <a:ext cx="1409700" cy="5715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4" name="meeting-inquiry">
            <a:extLst xmlns:a="http://schemas.openxmlformats.org/drawingml/2006/main">
              <a:ext uri="{FF2B5EF4-FFF2-40B4-BE49-F238E27FC236}">
                <a16:creationId xmlns:a16="http://schemas.microsoft.com/office/drawing/2014/main" id="{1258E390-CFB5-4F41-BFF5-DBD8D62FCED4}"/>
              </a:ext>
            </a:extLst>
          </p:cNvPr>
          <p:cNvSpPr>
            <a:spLocks xmlns:a="http://schemas.openxmlformats.org/drawingml/2006/main" noGrp="1"/>
          </p:cNvSpPr>
          <p:nvPr/>
        </p:nvSpPr>
        <p:spPr>
          <a:xfrm xmlns:a="http://schemas.openxmlformats.org/drawingml/2006/main">
            <a:off x="685800" y="3829050"/>
            <a:ext cx="9810750" cy="1047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Who held continental power in the eighteenth-century West, and how did mobility make that power?</a:t>
            </a:r>
          </a:p>
        </p:txBody>
      </p:sp>
      <p:sp>
        <p:nvSpPr>
          <p:cNvPr id="5" name="rule-72-666">
            <a:extLst xmlns:a="http://schemas.openxmlformats.org/drawingml/2006/main">
              <a:ext uri="{FF2B5EF4-FFF2-40B4-BE49-F238E27FC236}">
                <a16:creationId xmlns:a16="http://schemas.microsoft.com/office/drawing/2014/main" id="{847EA540-7F6D-4D25-9B67-FCA190FB479D}"/>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353756F5-C8A4-4485-8757-52CC2FA593FD}"/>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7" name="footer-number">
            <a:extLst xmlns:a="http://schemas.openxmlformats.org/drawingml/2006/main">
              <a:ext uri="{FF2B5EF4-FFF2-40B4-BE49-F238E27FC236}">
                <a16:creationId xmlns:a16="http://schemas.microsoft.com/office/drawing/2014/main" id="{7108ED7C-1CDF-4C10-845C-EC3D58DDC316}"/>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10 / 17</a:t>
            </a:r>
          </a:p>
        </p:txBody>
      </p:sp>
    </p:spTree>
    <p:extLst>
      <p:ext uri="{BB962C8B-B14F-4D97-AF65-F5344CB8AC3E}">
        <p14:creationId xmlns:p14="http://schemas.microsoft.com/office/powerpoint/2010/main" val="616292531"/>
      </p:ext>
    </p:extLst>
  </p:cSld>
</p:sld>
</file>

<file path=ppt/slides/slide11.xml><?xml version="1.0" encoding="utf-8"?>
<p:sld xmlns:p="http://schemas.openxmlformats.org/presentationml/2006/main">
  <p:cSld>
    <p:bg>
      <p:bgPr>
        <a:solidFill xmlns:a="http://schemas.openxmlformats.org/drawingml/2006/main">
          <a:srgbClr val="A04E32"/>
        </a:solidFill>
      </p:bgPr>
    </p:bg>
    <p:spTree>
      <p:nvGrpSpPr>
        <p:cNvPr id="1" name=""/>
        <p:cNvGrpSpPr/>
        <p:nvPr/>
      </p:nvGrpSpPr>
      <p:grpSpPr>
        <a:xfrm xmlns:a="http://schemas.openxmlformats.org/drawingml/2006/main"/>
      </p:grpSpPr>
      <p:sp>
        <p:nvSpPr>
          <p:cNvPr id="1" name="prompt-eyebrow">
            <a:extLst xmlns:a="http://schemas.openxmlformats.org/drawingml/2006/main">
              <a:ext uri="{FF2B5EF4-FFF2-40B4-BE49-F238E27FC236}">
                <a16:creationId xmlns:a16="http://schemas.microsoft.com/office/drawing/2014/main" id="{5E651C8B-220E-4BF6-A642-05E1C0E3BAC4}"/>
              </a:ext>
            </a:extLst>
          </p:cNvPr>
          <p:cNvSpPr>
            <a:spLocks xmlns:a="http://schemas.openxmlformats.org/drawingml/2006/main" noGrp="1"/>
          </p:cNvSpPr>
          <p:nvPr/>
        </p:nvSpPr>
        <p:spPr>
          <a:xfrm xmlns:a="http://schemas.openxmlformats.org/drawingml/2006/main">
            <a:off x="685800" y="685800"/>
            <a:ext cx="99060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F6D9C9"/>
                </a:solidFill>
              </a:defRPr>
            </a:pPr>
            <a:r>
              <a:rPr sz="1350" b="1" i="0">
                <a:solidFill>
                  <a:srgbClr val="F6D9C9"/>
                </a:solidFill>
              </a:rPr>
              <a:t>BEGIN WITH A CLAIM</a:t>
            </a:r>
          </a:p>
        </p:txBody>
      </p:sp>
      <p:sp>
        <p:nvSpPr>
          <p:cNvPr id="2" name="prompt">
            <a:extLst xmlns:a="http://schemas.openxmlformats.org/drawingml/2006/main">
              <a:ext uri="{FF2B5EF4-FFF2-40B4-BE49-F238E27FC236}">
                <a16:creationId xmlns:a16="http://schemas.microsoft.com/office/drawing/2014/main" id="{3CE7D2E0-3911-4350-95D3-239EC636399E}"/>
              </a:ext>
            </a:extLst>
          </p:cNvPr>
          <p:cNvSpPr>
            <a:spLocks xmlns:a="http://schemas.openxmlformats.org/drawingml/2006/main" noGrp="1"/>
          </p:cNvSpPr>
          <p:nvPr/>
        </p:nvSpPr>
        <p:spPr>
          <a:xfrm xmlns:a="http://schemas.openxmlformats.org/drawingml/2006/main">
            <a:off x="685800" y="1390650"/>
            <a:ext cx="10287000" cy="2952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FFFFFF"/>
                </a:solidFill>
              </a:defRPr>
            </a:pPr>
            <a:r>
              <a:rPr sz="3225" b="1" i="0">
                <a:solidFill>
                  <a:srgbClr val="FFFFFF"/>
                </a:solidFill>
              </a:rPr>
              <a:t>How would a network map change if relationships—not borders—were its basic unit?</a:t>
            </a:r>
          </a:p>
        </p:txBody>
      </p:sp>
      <p:sp>
        <p:nvSpPr>
          <p:cNvPr id="3" name="prompt-direction">
            <a:extLst xmlns:a="http://schemas.openxmlformats.org/drawingml/2006/main">
              <a:ext uri="{FF2B5EF4-FFF2-40B4-BE49-F238E27FC236}">
                <a16:creationId xmlns:a16="http://schemas.microsoft.com/office/drawing/2014/main" id="{131119C7-6250-4901-801E-63443088CB9D}"/>
              </a:ext>
            </a:extLst>
          </p:cNvPr>
          <p:cNvSpPr>
            <a:spLocks xmlns:a="http://schemas.openxmlformats.org/drawingml/2006/main" noGrp="1"/>
          </p:cNvSpPr>
          <p:nvPr/>
        </p:nvSpPr>
        <p:spPr>
          <a:xfrm xmlns:a="http://schemas.openxmlformats.org/drawingml/2006/main">
            <a:off x="685800" y="5143500"/>
            <a:ext cx="981075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FBEDE6"/>
                </a:solidFill>
              </a:defRPr>
            </a:pPr>
            <a:r>
              <a:rPr sz="1650" b="0" i="0">
                <a:solidFill>
                  <a:srgbClr val="FBEDE6"/>
                </a:solidFill>
              </a:rPr>
              <a:t>Write for one minute. Then compare the rule, assumption, or evidence behind your answer.</a:t>
            </a:r>
          </a:p>
        </p:txBody>
      </p:sp>
      <p:sp>
        <p:nvSpPr>
          <p:cNvPr id="4" name="rule-72-666">
            <a:extLst xmlns:a="http://schemas.openxmlformats.org/drawingml/2006/main">
              <a:ext uri="{FF2B5EF4-FFF2-40B4-BE49-F238E27FC236}">
                <a16:creationId xmlns:a16="http://schemas.microsoft.com/office/drawing/2014/main" id="{6A62B7CD-26FF-4626-A4FA-A50174181F39}"/>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8CE77D07-B630-4962-B9BD-A170307BCE0D}"/>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6" name="footer-number">
            <a:extLst xmlns:a="http://schemas.openxmlformats.org/drawingml/2006/main">
              <a:ext uri="{FF2B5EF4-FFF2-40B4-BE49-F238E27FC236}">
                <a16:creationId xmlns:a16="http://schemas.microsoft.com/office/drawing/2014/main" id="{5A0B22D8-E086-40EA-991E-88970B280B7D}"/>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11 / 17</a:t>
            </a:r>
          </a:p>
        </p:txBody>
      </p:sp>
    </p:spTree>
    <p:extLst>
      <p:ext uri="{BB962C8B-B14F-4D97-AF65-F5344CB8AC3E}">
        <p14:creationId xmlns:p14="http://schemas.microsoft.com/office/powerpoint/2010/main" val="238292220"/>
      </p:ext>
    </p:extLst>
  </p:cSld>
</p:sld>
</file>

<file path=ppt/slides/slide12.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coordinates-title">
            <a:extLst xmlns:a="http://schemas.openxmlformats.org/drawingml/2006/main">
              <a:ext uri="{FF2B5EF4-FFF2-40B4-BE49-F238E27FC236}">
                <a16:creationId xmlns:a16="http://schemas.microsoft.com/office/drawing/2014/main" id="{69B16FC5-5C1D-4219-8BEF-093C6D27C236}"/>
              </a:ext>
            </a:extLst>
          </p:cNvPr>
          <p:cNvSpPr>
            <a:spLocks xmlns:a="http://schemas.openxmlformats.org/drawingml/2006/main" noGrp="1"/>
          </p:cNvSpPr>
          <p:nvPr/>
        </p:nvSpPr>
        <p:spPr>
          <a:xfrm xmlns:a="http://schemas.openxmlformats.org/drawingml/2006/main">
            <a:off x="685800" y="590550"/>
            <a:ext cx="8953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Coordinates for today</a:t>
            </a:r>
          </a:p>
        </p:txBody>
      </p:sp>
      <p:sp>
        <p:nvSpPr>
          <p:cNvPr id="2" name="rule-72-128">
            <a:extLst xmlns:a="http://schemas.openxmlformats.org/drawingml/2006/main">
              <a:ext uri="{FF2B5EF4-FFF2-40B4-BE49-F238E27FC236}">
                <a16:creationId xmlns:a16="http://schemas.microsoft.com/office/drawing/2014/main" id="{DCB81CCB-17D0-4F6E-B7F3-8F222D992F4B}"/>
              </a:ext>
            </a:extLst>
          </p:cNvPr>
          <p:cNvSpPr>
            <a:spLocks xmlns:a="http://schemas.openxmlformats.org/drawingml/2006/main" noGrp="1"/>
          </p:cNvSpPr>
          <p:nvPr/>
        </p:nvSpPr>
        <p:spPr>
          <a:xfrm xmlns:a="http://schemas.openxmlformats.org/drawingml/2006/main">
            <a:off x="685800" y="1219200"/>
            <a:ext cx="1028700" cy="47625"/>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3" name="coordinate-number-0">
            <a:extLst xmlns:a="http://schemas.openxmlformats.org/drawingml/2006/main">
              <a:ext uri="{FF2B5EF4-FFF2-40B4-BE49-F238E27FC236}">
                <a16:creationId xmlns:a16="http://schemas.microsoft.com/office/drawing/2014/main" id="{5F959347-B5C5-44E6-BB5F-5CD357C36330}"/>
              </a:ext>
            </a:extLst>
          </p:cNvPr>
          <p:cNvSpPr>
            <a:spLocks xmlns:a="http://schemas.openxmlformats.org/drawingml/2006/main" noGrp="1"/>
          </p:cNvSpPr>
          <p:nvPr/>
        </p:nvSpPr>
        <p:spPr>
          <a:xfrm xmlns:a="http://schemas.openxmlformats.org/drawingml/2006/main">
            <a:off x="685800" y="1619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01</a:t>
            </a:r>
          </a:p>
        </p:txBody>
      </p:sp>
      <p:sp>
        <p:nvSpPr>
          <p:cNvPr id="4" name="coordinate-0">
            <a:extLst xmlns:a="http://schemas.openxmlformats.org/drawingml/2006/main">
              <a:ext uri="{FF2B5EF4-FFF2-40B4-BE49-F238E27FC236}">
                <a16:creationId xmlns:a16="http://schemas.microsoft.com/office/drawing/2014/main" id="{E29EBD1E-2A66-4681-92D1-F444F85D2E7D}"/>
              </a:ext>
            </a:extLst>
          </p:cNvPr>
          <p:cNvSpPr>
            <a:spLocks xmlns:a="http://schemas.openxmlformats.org/drawingml/2006/main" noGrp="1"/>
          </p:cNvSpPr>
          <p:nvPr/>
        </p:nvSpPr>
        <p:spPr>
          <a:xfrm xmlns:a="http://schemas.openxmlformats.org/drawingml/2006/main">
            <a:off x="1428750" y="1581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Horses</a:t>
            </a:r>
          </a:p>
        </p:txBody>
      </p:sp>
      <p:sp>
        <p:nvSpPr>
          <p:cNvPr id="5" name="rule-150-229">
            <a:extLst xmlns:a="http://schemas.openxmlformats.org/drawingml/2006/main">
              <a:ext uri="{FF2B5EF4-FFF2-40B4-BE49-F238E27FC236}">
                <a16:creationId xmlns:a16="http://schemas.microsoft.com/office/drawing/2014/main" id="{AEB9D72E-48C3-40B0-94AC-76AD65FB652C}"/>
              </a:ext>
            </a:extLst>
          </p:cNvPr>
          <p:cNvSpPr>
            <a:spLocks xmlns:a="http://schemas.openxmlformats.org/drawingml/2006/main" noGrp="1"/>
          </p:cNvSpPr>
          <p:nvPr/>
        </p:nvSpPr>
        <p:spPr>
          <a:xfrm xmlns:a="http://schemas.openxmlformats.org/drawingml/2006/main">
            <a:off x="1428750" y="21812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coordinate-number-1">
            <a:extLst xmlns:a="http://schemas.openxmlformats.org/drawingml/2006/main">
              <a:ext uri="{FF2B5EF4-FFF2-40B4-BE49-F238E27FC236}">
                <a16:creationId xmlns:a16="http://schemas.microsoft.com/office/drawing/2014/main" id="{68727552-312B-40BB-AB36-5222510534FC}"/>
              </a:ext>
            </a:extLst>
          </p:cNvPr>
          <p:cNvSpPr>
            <a:spLocks xmlns:a="http://schemas.openxmlformats.org/drawingml/2006/main" noGrp="1"/>
          </p:cNvSpPr>
          <p:nvPr/>
        </p:nvSpPr>
        <p:spPr>
          <a:xfrm xmlns:a="http://schemas.openxmlformats.org/drawingml/2006/main">
            <a:off x="685800" y="24765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02</a:t>
            </a:r>
          </a:p>
        </p:txBody>
      </p:sp>
      <p:sp>
        <p:nvSpPr>
          <p:cNvPr id="7" name="coordinate-1">
            <a:extLst xmlns:a="http://schemas.openxmlformats.org/drawingml/2006/main">
              <a:ext uri="{FF2B5EF4-FFF2-40B4-BE49-F238E27FC236}">
                <a16:creationId xmlns:a16="http://schemas.microsoft.com/office/drawing/2014/main" id="{AED7B0AC-5E93-4EA6-8672-9A6E6AC03411}"/>
              </a:ext>
            </a:extLst>
          </p:cNvPr>
          <p:cNvSpPr>
            <a:spLocks xmlns:a="http://schemas.openxmlformats.org/drawingml/2006/main" noGrp="1"/>
          </p:cNvSpPr>
          <p:nvPr/>
        </p:nvSpPr>
        <p:spPr>
          <a:xfrm xmlns:a="http://schemas.openxmlformats.org/drawingml/2006/main">
            <a:off x="1428750" y="24384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trade</a:t>
            </a:r>
          </a:p>
        </p:txBody>
      </p:sp>
      <p:sp>
        <p:nvSpPr>
          <p:cNvPr id="8" name="rule-150-319">
            <a:extLst xmlns:a="http://schemas.openxmlformats.org/drawingml/2006/main">
              <a:ext uri="{FF2B5EF4-FFF2-40B4-BE49-F238E27FC236}">
                <a16:creationId xmlns:a16="http://schemas.microsoft.com/office/drawing/2014/main" id="{2742A990-26F2-40FB-8100-4E851169A279}"/>
              </a:ext>
            </a:extLst>
          </p:cNvPr>
          <p:cNvSpPr>
            <a:spLocks xmlns:a="http://schemas.openxmlformats.org/drawingml/2006/main" noGrp="1"/>
          </p:cNvSpPr>
          <p:nvPr/>
        </p:nvSpPr>
        <p:spPr>
          <a:xfrm xmlns:a="http://schemas.openxmlformats.org/drawingml/2006/main">
            <a:off x="1428750" y="30384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coordinate-number-2">
            <a:extLst xmlns:a="http://schemas.openxmlformats.org/drawingml/2006/main">
              <a:ext uri="{FF2B5EF4-FFF2-40B4-BE49-F238E27FC236}">
                <a16:creationId xmlns:a16="http://schemas.microsoft.com/office/drawing/2014/main" id="{46E1553D-B26C-414F-A64A-E87FDA23363B}"/>
              </a:ext>
            </a:extLst>
          </p:cNvPr>
          <p:cNvSpPr>
            <a:spLocks xmlns:a="http://schemas.openxmlformats.org/drawingml/2006/main" noGrp="1"/>
          </p:cNvSpPr>
          <p:nvPr/>
        </p:nvSpPr>
        <p:spPr>
          <a:xfrm xmlns:a="http://schemas.openxmlformats.org/drawingml/2006/main">
            <a:off x="685800" y="33337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03</a:t>
            </a:r>
          </a:p>
        </p:txBody>
      </p:sp>
      <p:sp>
        <p:nvSpPr>
          <p:cNvPr id="10" name="coordinate-2">
            <a:extLst xmlns:a="http://schemas.openxmlformats.org/drawingml/2006/main">
              <a:ext uri="{FF2B5EF4-FFF2-40B4-BE49-F238E27FC236}">
                <a16:creationId xmlns:a16="http://schemas.microsoft.com/office/drawing/2014/main" id="{404544C9-E01B-47F8-BDD1-BC98D68E4A50}"/>
              </a:ext>
            </a:extLst>
          </p:cNvPr>
          <p:cNvSpPr>
            <a:spLocks xmlns:a="http://schemas.openxmlformats.org/drawingml/2006/main" noGrp="1"/>
          </p:cNvSpPr>
          <p:nvPr/>
        </p:nvSpPr>
        <p:spPr>
          <a:xfrm xmlns:a="http://schemas.openxmlformats.org/drawingml/2006/main">
            <a:off x="1428750" y="32956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kinship</a:t>
            </a:r>
          </a:p>
        </p:txBody>
      </p:sp>
      <p:sp>
        <p:nvSpPr>
          <p:cNvPr id="11" name="rule-150-409">
            <a:extLst xmlns:a="http://schemas.openxmlformats.org/drawingml/2006/main">
              <a:ext uri="{FF2B5EF4-FFF2-40B4-BE49-F238E27FC236}">
                <a16:creationId xmlns:a16="http://schemas.microsoft.com/office/drawing/2014/main" id="{7FE8C397-41A1-4C60-90BC-3958573C838A}"/>
              </a:ext>
            </a:extLst>
          </p:cNvPr>
          <p:cNvSpPr>
            <a:spLocks xmlns:a="http://schemas.openxmlformats.org/drawingml/2006/main" noGrp="1"/>
          </p:cNvSpPr>
          <p:nvPr/>
        </p:nvSpPr>
        <p:spPr>
          <a:xfrm xmlns:a="http://schemas.openxmlformats.org/drawingml/2006/main">
            <a:off x="1428750" y="38957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coordinate-number-3">
            <a:extLst xmlns:a="http://schemas.openxmlformats.org/drawingml/2006/main">
              <a:ext uri="{FF2B5EF4-FFF2-40B4-BE49-F238E27FC236}">
                <a16:creationId xmlns:a16="http://schemas.microsoft.com/office/drawing/2014/main" id="{FA6A192F-804F-4DF6-B836-93F9F5837656}"/>
              </a:ext>
            </a:extLst>
          </p:cNvPr>
          <p:cNvSpPr>
            <a:spLocks xmlns:a="http://schemas.openxmlformats.org/drawingml/2006/main" noGrp="1"/>
          </p:cNvSpPr>
          <p:nvPr/>
        </p:nvSpPr>
        <p:spPr>
          <a:xfrm xmlns:a="http://schemas.openxmlformats.org/drawingml/2006/main">
            <a:off x="685800" y="41910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04</a:t>
            </a:r>
          </a:p>
        </p:txBody>
      </p:sp>
      <p:sp>
        <p:nvSpPr>
          <p:cNvPr id="13" name="coordinate-3">
            <a:extLst xmlns:a="http://schemas.openxmlformats.org/drawingml/2006/main">
              <a:ext uri="{FF2B5EF4-FFF2-40B4-BE49-F238E27FC236}">
                <a16:creationId xmlns:a16="http://schemas.microsoft.com/office/drawing/2014/main" id="{86FD0548-B7F6-46FE-830C-D7B759A8D66B}"/>
              </a:ext>
            </a:extLst>
          </p:cNvPr>
          <p:cNvSpPr>
            <a:spLocks xmlns:a="http://schemas.openxmlformats.org/drawingml/2006/main" noGrp="1"/>
          </p:cNvSpPr>
          <p:nvPr/>
        </p:nvSpPr>
        <p:spPr>
          <a:xfrm xmlns:a="http://schemas.openxmlformats.org/drawingml/2006/main">
            <a:off x="1428750" y="41529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diplomacy</a:t>
            </a:r>
          </a:p>
        </p:txBody>
      </p:sp>
      <p:sp>
        <p:nvSpPr>
          <p:cNvPr id="14" name="rule-150-499">
            <a:extLst xmlns:a="http://schemas.openxmlformats.org/drawingml/2006/main">
              <a:ext uri="{FF2B5EF4-FFF2-40B4-BE49-F238E27FC236}">
                <a16:creationId xmlns:a16="http://schemas.microsoft.com/office/drawing/2014/main" id="{DC5CA1FC-7424-4383-B9BA-4032F42D146E}"/>
              </a:ext>
            </a:extLst>
          </p:cNvPr>
          <p:cNvSpPr>
            <a:spLocks xmlns:a="http://schemas.openxmlformats.org/drawingml/2006/main" noGrp="1"/>
          </p:cNvSpPr>
          <p:nvPr/>
        </p:nvSpPr>
        <p:spPr>
          <a:xfrm xmlns:a="http://schemas.openxmlformats.org/drawingml/2006/main">
            <a:off x="1428750" y="47529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5" name="coordinate-number-4">
            <a:extLst xmlns:a="http://schemas.openxmlformats.org/drawingml/2006/main">
              <a:ext uri="{FF2B5EF4-FFF2-40B4-BE49-F238E27FC236}">
                <a16:creationId xmlns:a16="http://schemas.microsoft.com/office/drawing/2014/main" id="{B2372C67-331D-4738-9F7B-F3A00F65F04A}"/>
              </a:ext>
            </a:extLst>
          </p:cNvPr>
          <p:cNvSpPr>
            <a:spLocks xmlns:a="http://schemas.openxmlformats.org/drawingml/2006/main" noGrp="1"/>
          </p:cNvSpPr>
          <p:nvPr/>
        </p:nvSpPr>
        <p:spPr>
          <a:xfrm xmlns:a="http://schemas.openxmlformats.org/drawingml/2006/main">
            <a:off x="685800" y="5048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05</a:t>
            </a:r>
          </a:p>
        </p:txBody>
      </p:sp>
      <p:sp>
        <p:nvSpPr>
          <p:cNvPr id="16" name="coordinate-4">
            <a:extLst xmlns:a="http://schemas.openxmlformats.org/drawingml/2006/main">
              <a:ext uri="{FF2B5EF4-FFF2-40B4-BE49-F238E27FC236}">
                <a16:creationId xmlns:a16="http://schemas.microsoft.com/office/drawing/2014/main" id="{AD640D98-53CD-41B1-B2AB-6CFC810E1EF9}"/>
              </a:ext>
            </a:extLst>
          </p:cNvPr>
          <p:cNvSpPr>
            <a:spLocks xmlns:a="http://schemas.openxmlformats.org/drawingml/2006/main" noGrp="1"/>
          </p:cNvSpPr>
          <p:nvPr/>
        </p:nvSpPr>
        <p:spPr>
          <a:xfrm xmlns:a="http://schemas.openxmlformats.org/drawingml/2006/main">
            <a:off x="1428750" y="5010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captive exchange network lab</a:t>
            </a:r>
          </a:p>
        </p:txBody>
      </p:sp>
      <p:sp>
        <p:nvSpPr>
          <p:cNvPr id="17" name="rule-72-666">
            <a:extLst xmlns:a="http://schemas.openxmlformats.org/drawingml/2006/main">
              <a:ext uri="{FF2B5EF4-FFF2-40B4-BE49-F238E27FC236}">
                <a16:creationId xmlns:a16="http://schemas.microsoft.com/office/drawing/2014/main" id="{5A3F90E0-FB8A-4912-9CB1-80669D3FFE9B}"/>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8" name="footer-course">
            <a:extLst xmlns:a="http://schemas.openxmlformats.org/drawingml/2006/main">
              <a:ext uri="{FF2B5EF4-FFF2-40B4-BE49-F238E27FC236}">
                <a16:creationId xmlns:a16="http://schemas.microsoft.com/office/drawing/2014/main" id="{1262CCFE-330B-42DA-9B5F-DCE99AD289D2}"/>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19" name="footer-number">
            <a:extLst xmlns:a="http://schemas.openxmlformats.org/drawingml/2006/main">
              <a:ext uri="{FF2B5EF4-FFF2-40B4-BE49-F238E27FC236}">
                <a16:creationId xmlns:a16="http://schemas.microsoft.com/office/drawing/2014/main" id="{EDCD57A7-49DB-477C-AFD3-AD530520DAD2}"/>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12 / 17</a:t>
            </a:r>
          </a:p>
        </p:txBody>
      </p:sp>
    </p:spTree>
    <p:extLst>
      <p:ext uri="{BB962C8B-B14F-4D97-AF65-F5344CB8AC3E}">
        <p14:creationId xmlns:p14="http://schemas.microsoft.com/office/powerpoint/2010/main" val="1725663383"/>
      </p:ext>
    </p:extLst>
  </p:cSld>
</p:sld>
</file>

<file path=ppt/slides/slide13.xml><?xml version="1.0" encoding="utf-8"?>
<p:sld xmlns:p="http://schemas.openxmlformats.org/presentationml/2006/main">
  <p:cSld>
    <p:bg>
      <p:bgPr>
        <a:solidFill xmlns:a="http://schemas.openxmlformats.org/drawingml/2006/main">
          <a:srgbClr val="172536"/>
        </a:solidFill>
      </p:bgPr>
    </p:bg>
    <p:spTree>
      <p:nvGrpSpPr>
        <p:cNvPr id="1" name=""/>
        <p:cNvGrpSpPr/>
        <p:nvPr/>
      </p:nvGrpSpPr>
      <p:grpSpPr>
        <a:xfrm xmlns:a="http://schemas.openxmlformats.org/drawingml/2006/main"/>
      </p:grpSpPr>
      <p:sp>
        <p:nvSpPr>
          <p:cNvPr id="1" name="claim-eyebrow">
            <a:extLst xmlns:a="http://schemas.openxmlformats.org/drawingml/2006/main">
              <a:ext uri="{FF2B5EF4-FFF2-40B4-BE49-F238E27FC236}">
                <a16:creationId xmlns:a16="http://schemas.microsoft.com/office/drawing/2014/main" id="{7E3FFEE6-7120-48F5-9DC0-DD876001245E}"/>
              </a:ext>
            </a:extLst>
          </p:cNvPr>
          <p:cNvSpPr>
            <a:spLocks xmlns:a="http://schemas.openxmlformats.org/drawingml/2006/main" noGrp="1"/>
          </p:cNvSpPr>
          <p:nvPr/>
        </p:nvSpPr>
        <p:spPr>
          <a:xfrm xmlns:a="http://schemas.openxmlformats.org/drawingml/2006/main">
            <a:off x="685800" y="666750"/>
            <a:ext cx="99060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WORKING CLAIM</a:t>
            </a:r>
          </a:p>
        </p:txBody>
      </p:sp>
      <p:sp>
        <p:nvSpPr>
          <p:cNvPr id="2" name="claim">
            <a:extLst xmlns:a="http://schemas.openxmlformats.org/drawingml/2006/main">
              <a:ext uri="{FF2B5EF4-FFF2-40B4-BE49-F238E27FC236}">
                <a16:creationId xmlns:a16="http://schemas.microsoft.com/office/drawing/2014/main" id="{399A3AD4-C1AC-41A1-B4F4-CEE26AF28F05}"/>
              </a:ext>
            </a:extLst>
          </p:cNvPr>
          <p:cNvSpPr>
            <a:spLocks xmlns:a="http://schemas.openxmlformats.org/drawingml/2006/main" noGrp="1"/>
          </p:cNvSpPr>
          <p:nvPr/>
        </p:nvSpPr>
        <p:spPr>
          <a:xfrm xmlns:a="http://schemas.openxmlformats.org/drawingml/2006/main">
            <a:off x="685800" y="1428750"/>
            <a:ext cx="10572750" cy="3124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FFFFFF"/>
                </a:solidFill>
              </a:defRPr>
            </a:pPr>
            <a:r>
              <a:rPr sz="3150" b="1" i="0">
                <a:solidFill>
                  <a:srgbClr val="FFFFFF"/>
                </a:solidFill>
              </a:rPr>
              <a:t>Kinship and captive exchange were political institutions that linked communities while redistributing belonging and vulnerability.</a:t>
            </a:r>
          </a:p>
        </p:txBody>
      </p:sp>
      <p:sp>
        <p:nvSpPr>
          <p:cNvPr id="3" name="claim-direction">
            <a:extLst xmlns:a="http://schemas.openxmlformats.org/drawingml/2006/main">
              <a:ext uri="{FF2B5EF4-FFF2-40B4-BE49-F238E27FC236}">
                <a16:creationId xmlns:a16="http://schemas.microsoft.com/office/drawing/2014/main" id="{502231AF-2A5F-4E63-931A-C5B1AC54BD04}"/>
              </a:ext>
            </a:extLst>
          </p:cNvPr>
          <p:cNvSpPr>
            <a:spLocks xmlns:a="http://schemas.openxmlformats.org/drawingml/2006/main" noGrp="1"/>
          </p:cNvSpPr>
          <p:nvPr/>
        </p:nvSpPr>
        <p:spPr>
          <a:xfrm xmlns:a="http://schemas.openxmlformats.org/drawingml/2006/main">
            <a:off x="685800" y="5238750"/>
            <a:ext cx="93345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C7D0DA"/>
                </a:solidFill>
              </a:defRPr>
            </a:pPr>
            <a:r>
              <a:rPr sz="1650" b="0" i="0">
                <a:solidFill>
                  <a:srgbClr val="C7D0DA"/>
                </a:solidFill>
              </a:rPr>
              <a:t>Treat this as an interpretation to test—not a conclusion to memorize.</a:t>
            </a:r>
          </a:p>
        </p:txBody>
      </p:sp>
      <p:sp>
        <p:nvSpPr>
          <p:cNvPr id="4" name="rule-72-666">
            <a:extLst xmlns:a="http://schemas.openxmlformats.org/drawingml/2006/main">
              <a:ext uri="{FF2B5EF4-FFF2-40B4-BE49-F238E27FC236}">
                <a16:creationId xmlns:a16="http://schemas.microsoft.com/office/drawing/2014/main" id="{C8081347-A0E4-4FD1-B35C-A35DC31262DC}"/>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22F6B15A-3A9B-41C8-AFA6-C65AC4986C77}"/>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2</a:t>
            </a:r>
          </a:p>
        </p:txBody>
      </p:sp>
      <p:sp>
        <p:nvSpPr>
          <p:cNvPr id="6" name="footer-number">
            <a:extLst xmlns:a="http://schemas.openxmlformats.org/drawingml/2006/main">
              <a:ext uri="{FF2B5EF4-FFF2-40B4-BE49-F238E27FC236}">
                <a16:creationId xmlns:a16="http://schemas.microsoft.com/office/drawing/2014/main" id="{743444D0-91BF-422A-8FD1-7D90CC7718F3}"/>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13 / 17</a:t>
            </a:r>
          </a:p>
        </p:txBody>
      </p:sp>
    </p:spTree>
    <p:extLst>
      <p:ext uri="{BB962C8B-B14F-4D97-AF65-F5344CB8AC3E}">
        <p14:creationId xmlns:p14="http://schemas.microsoft.com/office/powerpoint/2010/main" val="331618294"/>
      </p:ext>
    </p:extLst>
  </p:cSld>
</p:sld>
</file>

<file path=ppt/slides/slide14.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vidence-title">
            <a:extLst xmlns:a="http://schemas.openxmlformats.org/drawingml/2006/main">
              <a:ext uri="{FF2B5EF4-FFF2-40B4-BE49-F238E27FC236}">
                <a16:creationId xmlns:a16="http://schemas.microsoft.com/office/drawing/2014/main" id="{7FC68C84-4A18-476A-B95E-8EAF737A7779}"/>
              </a:ext>
            </a:extLst>
          </p:cNvPr>
          <p:cNvSpPr>
            <a:spLocks xmlns:a="http://schemas.openxmlformats.org/drawingml/2006/main" noGrp="1"/>
          </p:cNvSpPr>
          <p:nvPr/>
        </p:nvSpPr>
        <p:spPr>
          <a:xfrm xmlns:a="http://schemas.openxmlformats.org/drawingml/2006/main">
            <a:off x="685800" y="552450"/>
            <a:ext cx="9810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Evidence that tests the claim</a:t>
            </a:r>
          </a:p>
        </p:txBody>
      </p:sp>
      <p:sp>
        <p:nvSpPr>
          <p:cNvPr id="2" name="rule-72-126">
            <a:extLst xmlns:a="http://schemas.openxmlformats.org/drawingml/2006/main">
              <a:ext uri="{FF2B5EF4-FFF2-40B4-BE49-F238E27FC236}">
                <a16:creationId xmlns:a16="http://schemas.microsoft.com/office/drawing/2014/main" id="{C3167A2A-54C6-49FB-949B-55426F2D3336}"/>
              </a:ext>
            </a:extLst>
          </p:cNvPr>
          <p:cNvSpPr>
            <a:spLocks xmlns:a="http://schemas.openxmlformats.org/drawingml/2006/main" noGrp="1"/>
          </p:cNvSpPr>
          <p:nvPr/>
        </p:nvSpPr>
        <p:spPr>
          <a:xfrm xmlns:a="http://schemas.openxmlformats.org/drawingml/2006/main">
            <a:off x="685800" y="1200150"/>
            <a:ext cx="1143000" cy="4762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3" name="evidence-number-0">
            <a:extLst xmlns:a="http://schemas.openxmlformats.org/drawingml/2006/main">
              <a:ext uri="{FF2B5EF4-FFF2-40B4-BE49-F238E27FC236}">
                <a16:creationId xmlns:a16="http://schemas.microsoft.com/office/drawing/2014/main" id="{A314EE06-AC9D-4F2B-A634-232C272780A7}"/>
              </a:ext>
            </a:extLst>
          </p:cNvPr>
          <p:cNvSpPr>
            <a:spLocks xmlns:a="http://schemas.openxmlformats.org/drawingml/2006/main" noGrp="1"/>
          </p:cNvSpPr>
          <p:nvPr/>
        </p:nvSpPr>
        <p:spPr>
          <a:xfrm xmlns:a="http://schemas.openxmlformats.org/drawingml/2006/main">
            <a:off x="685800" y="16573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1</a:t>
            </a:r>
          </a:p>
        </p:txBody>
      </p:sp>
      <p:sp>
        <p:nvSpPr>
          <p:cNvPr id="4" name="evidence-0">
            <a:extLst xmlns:a="http://schemas.openxmlformats.org/drawingml/2006/main">
              <a:ext uri="{FF2B5EF4-FFF2-40B4-BE49-F238E27FC236}">
                <a16:creationId xmlns:a16="http://schemas.microsoft.com/office/drawing/2014/main" id="{D9813667-8B74-4D11-9A8E-B476158B3FFE}"/>
              </a:ext>
            </a:extLst>
          </p:cNvPr>
          <p:cNvSpPr>
            <a:spLocks xmlns:a="http://schemas.openxmlformats.org/drawingml/2006/main" noGrp="1"/>
          </p:cNvSpPr>
          <p:nvPr/>
        </p:nvSpPr>
        <p:spPr>
          <a:xfrm xmlns:a="http://schemas.openxmlformats.org/drawingml/2006/main">
            <a:off x="1504950" y="16383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Marriage could create trading and diplomatic obligations.</a:t>
            </a:r>
          </a:p>
        </p:txBody>
      </p:sp>
      <p:sp>
        <p:nvSpPr>
          <p:cNvPr id="5" name="rule-158-280">
            <a:extLst xmlns:a="http://schemas.openxmlformats.org/drawingml/2006/main">
              <a:ext uri="{FF2B5EF4-FFF2-40B4-BE49-F238E27FC236}">
                <a16:creationId xmlns:a16="http://schemas.microsoft.com/office/drawing/2014/main" id="{7E9EA375-E104-42BA-B3E5-DB3CDEE4D685}"/>
              </a:ext>
            </a:extLst>
          </p:cNvPr>
          <p:cNvSpPr>
            <a:spLocks xmlns:a="http://schemas.openxmlformats.org/drawingml/2006/main" noGrp="1"/>
          </p:cNvSpPr>
          <p:nvPr/>
        </p:nvSpPr>
        <p:spPr>
          <a:xfrm xmlns:a="http://schemas.openxmlformats.org/drawingml/2006/main">
            <a:off x="1504950" y="266700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evidence-number-1">
            <a:extLst xmlns:a="http://schemas.openxmlformats.org/drawingml/2006/main">
              <a:ext uri="{FF2B5EF4-FFF2-40B4-BE49-F238E27FC236}">
                <a16:creationId xmlns:a16="http://schemas.microsoft.com/office/drawing/2014/main" id="{F19DE77D-8119-4352-9B8F-69F85030FA78}"/>
              </a:ext>
            </a:extLst>
          </p:cNvPr>
          <p:cNvSpPr>
            <a:spLocks xmlns:a="http://schemas.openxmlformats.org/drawingml/2006/main" noGrp="1"/>
          </p:cNvSpPr>
          <p:nvPr/>
        </p:nvSpPr>
        <p:spPr>
          <a:xfrm xmlns:a="http://schemas.openxmlformats.org/drawingml/2006/main">
            <a:off x="685800" y="300990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2</a:t>
            </a:r>
          </a:p>
        </p:txBody>
      </p:sp>
      <p:sp>
        <p:nvSpPr>
          <p:cNvPr id="7" name="evidence-1">
            <a:extLst xmlns:a="http://schemas.openxmlformats.org/drawingml/2006/main">
              <a:ext uri="{FF2B5EF4-FFF2-40B4-BE49-F238E27FC236}">
                <a16:creationId xmlns:a16="http://schemas.microsoft.com/office/drawing/2014/main" id="{66A7345E-F450-4FC8-97C4-042FD780C5F6}"/>
              </a:ext>
            </a:extLst>
          </p:cNvPr>
          <p:cNvSpPr>
            <a:spLocks xmlns:a="http://schemas.openxmlformats.org/drawingml/2006/main" noGrp="1"/>
          </p:cNvSpPr>
          <p:nvPr/>
        </p:nvSpPr>
        <p:spPr>
          <a:xfrm xmlns:a="http://schemas.openxmlformats.org/drawingml/2006/main">
            <a:off x="1504950" y="299085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Captivity ranged from coercive exploitation to incorporation.</a:t>
            </a:r>
          </a:p>
        </p:txBody>
      </p:sp>
      <p:sp>
        <p:nvSpPr>
          <p:cNvPr id="8" name="rule-158-422">
            <a:extLst xmlns:a="http://schemas.openxmlformats.org/drawingml/2006/main">
              <a:ext uri="{FF2B5EF4-FFF2-40B4-BE49-F238E27FC236}">
                <a16:creationId xmlns:a16="http://schemas.microsoft.com/office/drawing/2014/main" id="{592A94C9-8ED1-4771-874E-EB4F37CC195B}"/>
              </a:ext>
            </a:extLst>
          </p:cNvPr>
          <p:cNvSpPr>
            <a:spLocks xmlns:a="http://schemas.openxmlformats.org/drawingml/2006/main" noGrp="1"/>
          </p:cNvSpPr>
          <p:nvPr/>
        </p:nvSpPr>
        <p:spPr>
          <a:xfrm xmlns:a="http://schemas.openxmlformats.org/drawingml/2006/main">
            <a:off x="1504950" y="401955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evidence-number-2">
            <a:extLst xmlns:a="http://schemas.openxmlformats.org/drawingml/2006/main">
              <a:ext uri="{FF2B5EF4-FFF2-40B4-BE49-F238E27FC236}">
                <a16:creationId xmlns:a16="http://schemas.microsoft.com/office/drawing/2014/main" id="{096C1D85-1FD9-4756-8395-E62D43D0DBBF}"/>
              </a:ext>
            </a:extLst>
          </p:cNvPr>
          <p:cNvSpPr>
            <a:spLocks xmlns:a="http://schemas.openxmlformats.org/drawingml/2006/main" noGrp="1"/>
          </p:cNvSpPr>
          <p:nvPr/>
        </p:nvSpPr>
        <p:spPr>
          <a:xfrm xmlns:a="http://schemas.openxmlformats.org/drawingml/2006/main">
            <a:off x="685800" y="43624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3</a:t>
            </a:r>
          </a:p>
        </p:txBody>
      </p:sp>
      <p:sp>
        <p:nvSpPr>
          <p:cNvPr id="10" name="evidence-2">
            <a:extLst xmlns:a="http://schemas.openxmlformats.org/drawingml/2006/main">
              <a:ext uri="{FF2B5EF4-FFF2-40B4-BE49-F238E27FC236}">
                <a16:creationId xmlns:a16="http://schemas.microsoft.com/office/drawing/2014/main" id="{DB497BCF-2E4C-464E-BB1B-D5B667FD18DE}"/>
              </a:ext>
            </a:extLst>
          </p:cNvPr>
          <p:cNvSpPr>
            <a:spLocks xmlns:a="http://schemas.openxmlformats.org/drawingml/2006/main" noGrp="1"/>
          </p:cNvSpPr>
          <p:nvPr/>
        </p:nvSpPr>
        <p:spPr>
          <a:xfrm xmlns:a="http://schemas.openxmlformats.org/drawingml/2006/main">
            <a:off x="1504950" y="43434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Colonial settlements were uneven and vulnerable.</a:t>
            </a:r>
          </a:p>
        </p:txBody>
      </p:sp>
      <p:sp>
        <p:nvSpPr>
          <p:cNvPr id="11" name="rule-72-666">
            <a:extLst xmlns:a="http://schemas.openxmlformats.org/drawingml/2006/main">
              <a:ext uri="{FF2B5EF4-FFF2-40B4-BE49-F238E27FC236}">
                <a16:creationId xmlns:a16="http://schemas.microsoft.com/office/drawing/2014/main" id="{4832541D-28C8-487D-89A7-7D41B449F0DE}"/>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F4C6A163-AB07-487B-AD97-0B150A555DC9}"/>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13" name="footer-number">
            <a:extLst xmlns:a="http://schemas.openxmlformats.org/drawingml/2006/main">
              <a:ext uri="{FF2B5EF4-FFF2-40B4-BE49-F238E27FC236}">
                <a16:creationId xmlns:a16="http://schemas.microsoft.com/office/drawing/2014/main" id="{47FAD454-FC53-43D9-92BE-117CA82E3856}"/>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14 / 17</a:t>
            </a:r>
          </a:p>
        </p:txBody>
      </p:sp>
    </p:spTree>
    <p:extLst>
      <p:ext uri="{BB962C8B-B14F-4D97-AF65-F5344CB8AC3E}">
        <p14:creationId xmlns:p14="http://schemas.microsoft.com/office/powerpoint/2010/main" val="2000611331"/>
      </p:ext>
    </p:extLst>
  </p:cSld>
</p:sld>
</file>

<file path=ppt/slides/slide15.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image-field">
            <a:extLst xmlns:a="http://schemas.openxmlformats.org/drawingml/2006/main">
              <a:ext uri="{FF2B5EF4-FFF2-40B4-BE49-F238E27FC236}">
                <a16:creationId xmlns:a16="http://schemas.microsoft.com/office/drawing/2014/main" id="{00E7110A-093E-4715-A089-4B153CE25D48}"/>
              </a:ext>
            </a:extLst>
          </p:cNvPr>
          <p:cNvSpPr>
            <a:spLocks xmlns:a="http://schemas.openxmlformats.org/drawingml/2006/main" noGrp="1"/>
          </p:cNvSpPr>
          <p:nvPr/>
        </p:nvSpPr>
        <p:spPr>
          <a:xfrm xmlns:a="http://schemas.openxmlformats.org/drawingml/2006/main">
            <a:off x="0" y="0"/>
            <a:ext cx="6324600" cy="6858000"/>
          </a:xfrm>
          <a:prstGeom xmlns:a="http://schemas.openxmlformats.org/drawingml/2006/main" prst="rect">
            <a:avLst/>
          </a:prstGeom>
          <a:solidFill xmlns:a="http://schemas.openxmlformats.org/drawingml/2006/main">
            <a:srgbClr val="172536"/>
          </a:solidFill>
          <a:ln xmlns:a="http://schemas.openxmlformats.org/drawingml/2006/main" w="0">
            <a:noFill/>
            <a:prstDash val="solid"/>
          </a:ln>
        </p:spPr>
      </p:sp>
      <p:pic>
        <p:nvPicPr>
          <p:cNvPr id="11" name=""/>
          <p:cNvPicPr>
            <a:picLocks xmlns:a="http://schemas.openxmlformats.org/drawingml/2006/main" noChangeAspect="1"/>
          </p:cNvPicPr>
          <p:nvPr/>
        </p:nvPicPr>
        <p:blipFill>
          <a:blip xmlns:r="http://schemas.openxmlformats.org/officeDocument/2006/relationships" xmlns:a="http://schemas.openxmlformats.org/drawingml/2006/main" r:embed="R9dcedea58d2b46d2"/>
          <a:stretch xmlns:a="http://schemas.openxmlformats.org/drawingml/2006/main"/>
        </p:blipFill>
        <p:spPr>
          <a:xfrm xmlns:a="http://schemas.openxmlformats.org/drawingml/2006/main">
            <a:off x="361950" y="1762393"/>
            <a:ext cx="5600700" cy="2914114"/>
          </a:xfrm>
          <a:prstGeom xmlns:a="http://schemas.openxmlformats.org/drawingml/2006/main" prst="rect">
            <a:avLst/>
          </a:prstGeom>
        </p:spPr>
      </p:pic>
      <p:sp>
        <p:nvSpPr>
          <p:cNvPr id="3" name="image-caption">
            <a:extLst xmlns:a="http://schemas.openxmlformats.org/drawingml/2006/main">
              <a:ext uri="{FF2B5EF4-FFF2-40B4-BE49-F238E27FC236}">
                <a16:creationId xmlns:a16="http://schemas.microsoft.com/office/drawing/2014/main" id="{0E38EFB0-77FA-44C2-8AFC-40761992CB88}"/>
              </a:ext>
            </a:extLst>
          </p:cNvPr>
          <p:cNvSpPr>
            <a:spLocks xmlns:a="http://schemas.openxmlformats.org/drawingml/2006/main" noGrp="1"/>
          </p:cNvSpPr>
          <p:nvPr/>
        </p:nvSpPr>
        <p:spPr>
          <a:xfrm xmlns:a="http://schemas.openxmlformats.org/drawingml/2006/main">
            <a:off x="361950" y="6153150"/>
            <a:ext cx="56007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0" i="0">
                <a:solidFill>
                  <a:srgbClr val="D4DBE2"/>
                </a:solidFill>
              </a:defRPr>
            </a:pPr>
            <a:r>
              <a:rPr sz="900" b="0" i="0">
                <a:solidFill>
                  <a:srgbClr val="D4DBE2"/>
                </a:solidFill>
              </a:rPr>
              <a:t>Sioux camp and horses</a:t>
            </a:r>
          </a:p>
        </p:txBody>
      </p:sp>
      <p:sp>
        <p:nvSpPr>
          <p:cNvPr id="4" name="source-title">
            <a:extLst xmlns:a="http://schemas.openxmlformats.org/drawingml/2006/main">
              <a:ext uri="{FF2B5EF4-FFF2-40B4-BE49-F238E27FC236}">
                <a16:creationId xmlns:a16="http://schemas.microsoft.com/office/drawing/2014/main" id="{0687DB5F-7FDA-45EF-9ACE-782A8E8E1C10}"/>
              </a:ext>
            </a:extLst>
          </p:cNvPr>
          <p:cNvSpPr>
            <a:spLocks xmlns:a="http://schemas.openxmlformats.org/drawingml/2006/main" noGrp="1"/>
          </p:cNvSpPr>
          <p:nvPr/>
        </p:nvSpPr>
        <p:spPr>
          <a:xfrm xmlns:a="http://schemas.openxmlformats.org/drawingml/2006/main">
            <a:off x="6819900" y="647700"/>
            <a:ext cx="4667250" cy="857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Read the source before using it</a:t>
            </a:r>
          </a:p>
        </p:txBody>
      </p:sp>
      <p:sp>
        <p:nvSpPr>
          <p:cNvPr id="5" name="source-question">
            <a:extLst xmlns:a="http://schemas.openxmlformats.org/drawingml/2006/main">
              <a:ext uri="{FF2B5EF4-FFF2-40B4-BE49-F238E27FC236}">
                <a16:creationId xmlns:a16="http://schemas.microsoft.com/office/drawing/2014/main" id="{42A20BAB-E99B-453B-A0D0-3065A8B49D97}"/>
              </a:ext>
            </a:extLst>
          </p:cNvPr>
          <p:cNvSpPr>
            <a:spLocks xmlns:a="http://schemas.openxmlformats.org/drawingml/2006/main" noGrp="1"/>
          </p:cNvSpPr>
          <p:nvPr/>
        </p:nvSpPr>
        <p:spPr>
          <a:xfrm xmlns:a="http://schemas.openxmlformats.org/drawingml/2006/main">
            <a:off x="6819900" y="1847850"/>
            <a:ext cx="4591050" cy="1562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00" b="1" i="0">
                <a:solidFill>
                  <a:srgbClr val="252A2E"/>
                </a:solidFill>
              </a:defRPr>
            </a:pPr>
            <a:r>
              <a:rPr sz="2100" b="1" i="0">
                <a:solidFill>
                  <a:srgbClr val="252A2E"/>
                </a:solidFill>
              </a:rPr>
              <a:t>What can this source show about horses—and what must be corroborated elsewhere?</a:t>
            </a:r>
          </a:p>
        </p:txBody>
      </p:sp>
      <p:sp>
        <p:nvSpPr>
          <p:cNvPr id="6" name="source-moves">
            <a:extLst xmlns:a="http://schemas.openxmlformats.org/drawingml/2006/main">
              <a:ext uri="{FF2B5EF4-FFF2-40B4-BE49-F238E27FC236}">
                <a16:creationId xmlns:a16="http://schemas.microsoft.com/office/drawing/2014/main" id="{0EB4CFEE-B3A5-49E5-B33F-5E1013AA760B}"/>
              </a:ext>
            </a:extLst>
          </p:cNvPr>
          <p:cNvSpPr>
            <a:spLocks xmlns:a="http://schemas.openxmlformats.org/drawingml/2006/main" noGrp="1"/>
          </p:cNvSpPr>
          <p:nvPr/>
        </p:nvSpPr>
        <p:spPr>
          <a:xfrm xmlns:a="http://schemas.openxmlformats.org/drawingml/2006/main">
            <a:off x="6819900" y="4286250"/>
            <a:ext cx="451485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SOURCE  ·  CONTEXT  ·  PURPOSE  ·  CORROBORATION</a:t>
            </a:r>
          </a:p>
        </p:txBody>
      </p:sp>
      <p:sp>
        <p:nvSpPr>
          <p:cNvPr id="7" name="rule-72-666">
            <a:extLst xmlns:a="http://schemas.openxmlformats.org/drawingml/2006/main">
              <a:ext uri="{FF2B5EF4-FFF2-40B4-BE49-F238E27FC236}">
                <a16:creationId xmlns:a16="http://schemas.microsoft.com/office/drawing/2014/main" id="{36EE41F9-3C9B-4FA1-99F3-99E6419DC6BB}"/>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8" name="footer-course">
            <a:extLst xmlns:a="http://schemas.openxmlformats.org/drawingml/2006/main">
              <a:ext uri="{FF2B5EF4-FFF2-40B4-BE49-F238E27FC236}">
                <a16:creationId xmlns:a16="http://schemas.microsoft.com/office/drawing/2014/main" id="{0DA732DE-7D68-40E1-9204-72B26EDC8000}"/>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9" name="footer-number">
            <a:extLst xmlns:a="http://schemas.openxmlformats.org/drawingml/2006/main">
              <a:ext uri="{FF2B5EF4-FFF2-40B4-BE49-F238E27FC236}">
                <a16:creationId xmlns:a16="http://schemas.microsoft.com/office/drawing/2014/main" id="{000B231B-5B65-4C10-B046-B8531E0BEA3F}"/>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15 / 17</a:t>
            </a:r>
          </a:p>
        </p:txBody>
      </p:sp>
    </p:spTree>
    <p:extLst>
      <p:ext uri="{BB962C8B-B14F-4D97-AF65-F5344CB8AC3E}">
        <p14:creationId xmlns:p14="http://schemas.microsoft.com/office/powerpoint/2010/main" val="1953709600"/>
      </p:ext>
    </p:extLst>
  </p:cSld>
</p:sld>
</file>

<file path=ppt/slides/slide16.xml><?xml version="1.0" encoding="utf-8"?>
<p:sld xmlns:p="http://schemas.openxmlformats.org/presentationml/2006/main">
  <p:cSld>
    <p:bg>
      <p:bgPr>
        <a:solidFill xmlns:a="http://schemas.openxmlformats.org/drawingml/2006/main">
          <a:srgbClr val="53604F"/>
        </a:solidFill>
      </p:bgPr>
    </p:bg>
    <p:spTree>
      <p:nvGrpSpPr>
        <p:cNvPr id="1" name=""/>
        <p:cNvGrpSpPr/>
        <p:nvPr/>
      </p:nvGrpSpPr>
      <p:grpSpPr>
        <a:xfrm xmlns:a="http://schemas.openxmlformats.org/drawingml/2006/main"/>
      </p:grpSpPr>
      <p:sp>
        <p:nvSpPr>
          <p:cNvPr id="1" name="activity-eyebrow">
            <a:extLst xmlns:a="http://schemas.openxmlformats.org/drawingml/2006/main">
              <a:ext uri="{FF2B5EF4-FFF2-40B4-BE49-F238E27FC236}">
                <a16:creationId xmlns:a16="http://schemas.microsoft.com/office/drawing/2014/main" id="{8C367D66-3296-4E73-8E90-9A12DAD6C561}"/>
              </a:ext>
            </a:extLst>
          </p:cNvPr>
          <p:cNvSpPr>
            <a:spLocks xmlns:a="http://schemas.openxmlformats.org/drawingml/2006/main" noGrp="1"/>
          </p:cNvSpPr>
          <p:nvPr/>
        </p:nvSpPr>
        <p:spPr>
          <a:xfrm xmlns:a="http://schemas.openxmlformats.org/drawingml/2006/main">
            <a:off x="685800" y="628650"/>
            <a:ext cx="9525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E1D4AE"/>
                </a:solidFill>
              </a:defRPr>
            </a:pPr>
            <a:r>
              <a:rPr sz="1350" b="1" i="0">
                <a:solidFill>
                  <a:srgbClr val="E1D4AE"/>
                </a:solidFill>
              </a:rPr>
              <a:t>MAKE THE INTERPRETATION</a:t>
            </a:r>
          </a:p>
        </p:txBody>
      </p:sp>
      <p:sp>
        <p:nvSpPr>
          <p:cNvPr id="2" name="activity-prompt">
            <a:extLst xmlns:a="http://schemas.openxmlformats.org/drawingml/2006/main">
              <a:ext uri="{FF2B5EF4-FFF2-40B4-BE49-F238E27FC236}">
                <a16:creationId xmlns:a16="http://schemas.microsoft.com/office/drawing/2014/main" id="{39B7E6E3-E5C7-431D-82A7-33881A20E1D9}"/>
              </a:ext>
            </a:extLst>
          </p:cNvPr>
          <p:cNvSpPr>
            <a:spLocks xmlns:a="http://schemas.openxmlformats.org/drawingml/2006/main" noGrp="1"/>
          </p:cNvSpPr>
          <p:nvPr/>
        </p:nvSpPr>
        <p:spPr>
          <a:xfrm xmlns:a="http://schemas.openxmlformats.org/drawingml/2006/main">
            <a:off x="685800" y="1276350"/>
            <a:ext cx="10287000" cy="1809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700" b="1" i="0">
                <a:solidFill>
                  <a:srgbClr val="FFFFFF"/>
                </a:solidFill>
              </a:defRPr>
            </a:pPr>
            <a:r>
              <a:rPr sz="2700" b="1" i="0">
                <a:solidFill>
                  <a:srgbClr val="FFFFFF"/>
                </a:solidFill>
              </a:rPr>
              <a:t>Rewrite a textbook-style expansion sentence so that it identifies actors, constraints, and contingency.</a:t>
            </a:r>
          </a:p>
        </p:txBody>
      </p:sp>
      <p:sp>
        <p:nvSpPr>
          <p:cNvPr id="3" name="activity-step-1">
            <a:extLst xmlns:a="http://schemas.openxmlformats.org/drawingml/2006/main">
              <a:ext uri="{FF2B5EF4-FFF2-40B4-BE49-F238E27FC236}">
                <a16:creationId xmlns:a16="http://schemas.microsoft.com/office/drawing/2014/main" id="{5CD37D4B-D0EE-43B8-90CE-BA0E11319228}"/>
              </a:ext>
            </a:extLst>
          </p:cNvPr>
          <p:cNvSpPr>
            <a:spLocks xmlns:a="http://schemas.openxmlformats.org/drawingml/2006/main" noGrp="1"/>
          </p:cNvSpPr>
          <p:nvPr/>
        </p:nvSpPr>
        <p:spPr>
          <a:xfrm xmlns:a="http://schemas.openxmlformats.org/drawingml/2006/main">
            <a:off x="685800" y="3848100"/>
            <a:ext cx="2857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1  OBSERVE</a:t>
            </a:r>
          </a:p>
        </p:txBody>
      </p:sp>
      <p:sp>
        <p:nvSpPr>
          <p:cNvPr id="4" name="activity-step-2">
            <a:extLst xmlns:a="http://schemas.openxmlformats.org/drawingml/2006/main">
              <a:ext uri="{FF2B5EF4-FFF2-40B4-BE49-F238E27FC236}">
                <a16:creationId xmlns:a16="http://schemas.microsoft.com/office/drawing/2014/main" id="{78CD2C06-6DD6-4C50-BF43-DD4ED551B11D}"/>
              </a:ext>
            </a:extLst>
          </p:cNvPr>
          <p:cNvSpPr>
            <a:spLocks xmlns:a="http://schemas.openxmlformats.org/drawingml/2006/main" noGrp="1"/>
          </p:cNvSpPr>
          <p:nvPr/>
        </p:nvSpPr>
        <p:spPr>
          <a:xfrm xmlns:a="http://schemas.openxmlformats.org/drawingml/2006/main">
            <a:off x="409575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2  TEST A CLAIM</a:t>
            </a:r>
          </a:p>
        </p:txBody>
      </p:sp>
      <p:sp>
        <p:nvSpPr>
          <p:cNvPr id="5" name="activity-step-3">
            <a:extLst xmlns:a="http://schemas.openxmlformats.org/drawingml/2006/main">
              <a:ext uri="{FF2B5EF4-FFF2-40B4-BE49-F238E27FC236}">
                <a16:creationId xmlns:a16="http://schemas.microsoft.com/office/drawing/2014/main" id="{87E99F80-2FEC-4ED5-B8D6-11BDBC30C4D4}"/>
              </a:ext>
            </a:extLst>
          </p:cNvPr>
          <p:cNvSpPr>
            <a:spLocks xmlns:a="http://schemas.openxmlformats.org/drawingml/2006/main" noGrp="1"/>
          </p:cNvSpPr>
          <p:nvPr/>
        </p:nvSpPr>
        <p:spPr>
          <a:xfrm xmlns:a="http://schemas.openxmlformats.org/drawingml/2006/main">
            <a:off x="803910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3  RECORD A LIMIT</a:t>
            </a:r>
          </a:p>
        </p:txBody>
      </p:sp>
      <p:sp>
        <p:nvSpPr>
          <p:cNvPr id="6" name="activity-detail-1">
            <a:extLst xmlns:a="http://schemas.openxmlformats.org/drawingml/2006/main">
              <a:ext uri="{FF2B5EF4-FFF2-40B4-BE49-F238E27FC236}">
                <a16:creationId xmlns:a16="http://schemas.microsoft.com/office/drawing/2014/main" id="{6C785EE2-19A8-4D7D-B34F-B90191BB3C05}"/>
              </a:ext>
            </a:extLst>
          </p:cNvPr>
          <p:cNvSpPr>
            <a:spLocks xmlns:a="http://schemas.openxmlformats.org/drawingml/2006/main" noGrp="1"/>
          </p:cNvSpPr>
          <p:nvPr/>
        </p:nvSpPr>
        <p:spPr>
          <a:xfrm xmlns:a="http://schemas.openxmlformats.org/drawingml/2006/main">
            <a:off x="685800" y="4362450"/>
            <a:ext cx="285750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Observe before interpreting.</a:t>
            </a:r>
          </a:p>
        </p:txBody>
      </p:sp>
      <p:sp>
        <p:nvSpPr>
          <p:cNvPr id="7" name="activity-detail-2">
            <a:extLst xmlns:a="http://schemas.openxmlformats.org/drawingml/2006/main">
              <a:ext uri="{FF2B5EF4-FFF2-40B4-BE49-F238E27FC236}">
                <a16:creationId xmlns:a16="http://schemas.microsoft.com/office/drawing/2014/main" id="{A0EE6950-3579-4652-B188-D0801752F452}"/>
              </a:ext>
            </a:extLst>
          </p:cNvPr>
          <p:cNvSpPr>
            <a:spLocks xmlns:a="http://schemas.openxmlformats.org/drawingml/2006/main" noGrp="1"/>
          </p:cNvSpPr>
          <p:nvPr/>
        </p:nvSpPr>
        <p:spPr>
          <a:xfrm xmlns:a="http://schemas.openxmlformats.org/drawingml/2006/main">
            <a:off x="409575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Use specific evidence to support or revise the working claim.</a:t>
            </a:r>
          </a:p>
        </p:txBody>
      </p:sp>
      <p:sp>
        <p:nvSpPr>
          <p:cNvPr id="8" name="activity-detail-3">
            <a:extLst xmlns:a="http://schemas.openxmlformats.org/drawingml/2006/main">
              <a:ext uri="{FF2B5EF4-FFF2-40B4-BE49-F238E27FC236}">
                <a16:creationId xmlns:a16="http://schemas.microsoft.com/office/drawing/2014/main" id="{B33ACD25-77A3-4A97-863B-74A460409DA5}"/>
              </a:ext>
            </a:extLst>
          </p:cNvPr>
          <p:cNvSpPr>
            <a:spLocks xmlns:a="http://schemas.openxmlformats.org/drawingml/2006/main" noGrp="1"/>
          </p:cNvSpPr>
          <p:nvPr/>
        </p:nvSpPr>
        <p:spPr>
          <a:xfrm xmlns:a="http://schemas.openxmlformats.org/drawingml/2006/main">
            <a:off x="803910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Identify uncertainty, missing voices, or a source constraint.</a:t>
            </a:r>
          </a:p>
        </p:txBody>
      </p:sp>
      <p:sp>
        <p:nvSpPr>
          <p:cNvPr id="9" name="rule-72-666">
            <a:extLst xmlns:a="http://schemas.openxmlformats.org/drawingml/2006/main">
              <a:ext uri="{FF2B5EF4-FFF2-40B4-BE49-F238E27FC236}">
                <a16:creationId xmlns:a16="http://schemas.microsoft.com/office/drawing/2014/main" id="{22AD6862-564C-429E-9FA9-94834E4EE6F7}"/>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0" name="footer-course">
            <a:extLst xmlns:a="http://schemas.openxmlformats.org/drawingml/2006/main">
              <a:ext uri="{FF2B5EF4-FFF2-40B4-BE49-F238E27FC236}">
                <a16:creationId xmlns:a16="http://schemas.microsoft.com/office/drawing/2014/main" id="{1C5D9DD4-7FDD-46BB-A65F-A18ED2112C3E}"/>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11" name="footer-number">
            <a:extLst xmlns:a="http://schemas.openxmlformats.org/drawingml/2006/main">
              <a:ext uri="{FF2B5EF4-FFF2-40B4-BE49-F238E27FC236}">
                <a16:creationId xmlns:a16="http://schemas.microsoft.com/office/drawing/2014/main" id="{E8A32F87-815A-4529-8445-22AFB4042796}"/>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16 / 17</a:t>
            </a:r>
          </a:p>
        </p:txBody>
      </p:sp>
    </p:spTree>
    <p:extLst>
      <p:ext uri="{BB962C8B-B14F-4D97-AF65-F5344CB8AC3E}">
        <p14:creationId xmlns:p14="http://schemas.microsoft.com/office/powerpoint/2010/main" val="1406699936"/>
      </p:ext>
    </p:extLst>
  </p:cSld>
</p:sld>
</file>

<file path=ppt/slides/slide17.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xit-eyebrow">
            <a:extLst xmlns:a="http://schemas.openxmlformats.org/drawingml/2006/main">
              <a:ext uri="{FF2B5EF4-FFF2-40B4-BE49-F238E27FC236}">
                <a16:creationId xmlns:a16="http://schemas.microsoft.com/office/drawing/2014/main" id="{28B54770-066E-487B-ABDF-0237312B7767}"/>
              </a:ext>
            </a:extLst>
          </p:cNvPr>
          <p:cNvSpPr>
            <a:spLocks xmlns:a="http://schemas.openxmlformats.org/drawingml/2006/main" noGrp="1"/>
          </p:cNvSpPr>
          <p:nvPr/>
        </p:nvSpPr>
        <p:spPr>
          <a:xfrm xmlns:a="http://schemas.openxmlformats.org/drawingml/2006/main">
            <a:off x="685800" y="704850"/>
            <a:ext cx="93345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EXIT: REVISE THE OPENING</a:t>
            </a:r>
          </a:p>
        </p:txBody>
      </p:sp>
      <p:sp>
        <p:nvSpPr>
          <p:cNvPr id="2" name="exit-question">
            <a:extLst xmlns:a="http://schemas.openxmlformats.org/drawingml/2006/main">
              <a:ext uri="{FF2B5EF4-FFF2-40B4-BE49-F238E27FC236}">
                <a16:creationId xmlns:a16="http://schemas.microsoft.com/office/drawing/2014/main" id="{EBAE1FB1-F7C9-4A25-ADBE-A3A2166921A7}"/>
              </a:ext>
            </a:extLst>
          </p:cNvPr>
          <p:cNvSpPr>
            <a:spLocks xmlns:a="http://schemas.openxmlformats.org/drawingml/2006/main" noGrp="1"/>
          </p:cNvSpPr>
          <p:nvPr/>
        </p:nvSpPr>
        <p:spPr>
          <a:xfrm xmlns:a="http://schemas.openxmlformats.org/drawingml/2006/main">
            <a:off x="685800" y="1466850"/>
            <a:ext cx="10287000" cy="2457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24364B"/>
                </a:solidFill>
              </a:defRPr>
            </a:pPr>
            <a:r>
              <a:rPr sz="3150" b="1" i="0">
                <a:solidFill>
                  <a:srgbClr val="24364B"/>
                </a:solidFill>
              </a:rPr>
              <a:t>State one condition without which European territorial growth would have unfolded differently.</a:t>
            </a:r>
          </a:p>
        </p:txBody>
      </p:sp>
      <p:sp>
        <p:nvSpPr>
          <p:cNvPr id="3" name="rule-72-474">
            <a:extLst xmlns:a="http://schemas.openxmlformats.org/drawingml/2006/main">
              <a:ext uri="{FF2B5EF4-FFF2-40B4-BE49-F238E27FC236}">
                <a16:creationId xmlns:a16="http://schemas.microsoft.com/office/drawing/2014/main" id="{DFA465EE-C34A-4951-BB97-9EADD9235C28}"/>
              </a:ext>
            </a:extLst>
          </p:cNvPr>
          <p:cNvSpPr>
            <a:spLocks xmlns:a="http://schemas.openxmlformats.org/drawingml/2006/main" noGrp="1"/>
          </p:cNvSpPr>
          <p:nvPr/>
        </p:nvSpPr>
        <p:spPr>
          <a:xfrm xmlns:a="http://schemas.openxmlformats.org/drawingml/2006/main">
            <a:off x="685800" y="4514850"/>
            <a:ext cx="1428750" cy="57150"/>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4" name="exit-direction">
            <a:extLst xmlns:a="http://schemas.openxmlformats.org/drawingml/2006/main">
              <a:ext uri="{FF2B5EF4-FFF2-40B4-BE49-F238E27FC236}">
                <a16:creationId xmlns:a16="http://schemas.microsoft.com/office/drawing/2014/main" id="{DF1B7531-FA02-4E31-9406-9AC5B4CF16BC}"/>
              </a:ext>
            </a:extLst>
          </p:cNvPr>
          <p:cNvSpPr>
            <a:spLocks xmlns:a="http://schemas.openxmlformats.org/drawingml/2006/main" noGrp="1"/>
          </p:cNvSpPr>
          <p:nvPr/>
        </p:nvSpPr>
        <p:spPr>
          <a:xfrm xmlns:a="http://schemas.openxmlformats.org/drawingml/2006/main">
            <a:off x="685800" y="4933950"/>
            <a:ext cx="87630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Use one piece of evidence. Name one remaining uncertainty.</a:t>
            </a:r>
          </a:p>
        </p:txBody>
      </p:sp>
      <p:sp>
        <p:nvSpPr>
          <p:cNvPr id="5" name="rule-72-666">
            <a:extLst xmlns:a="http://schemas.openxmlformats.org/drawingml/2006/main">
              <a:ext uri="{FF2B5EF4-FFF2-40B4-BE49-F238E27FC236}">
                <a16:creationId xmlns:a16="http://schemas.microsoft.com/office/drawing/2014/main" id="{690502E2-5DC3-4544-A202-B8D9C0753C67}"/>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5ED3AD86-947E-411C-93E4-01BD051A2FBA}"/>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2</a:t>
            </a:r>
          </a:p>
        </p:txBody>
      </p:sp>
      <p:sp>
        <p:nvSpPr>
          <p:cNvPr id="7" name="footer-number">
            <a:extLst xmlns:a="http://schemas.openxmlformats.org/drawingml/2006/main">
              <a:ext uri="{FF2B5EF4-FFF2-40B4-BE49-F238E27FC236}">
                <a16:creationId xmlns:a16="http://schemas.microsoft.com/office/drawing/2014/main" id="{610CFC65-1759-4B88-956A-B3E6C50C0680}"/>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17 / 17</a:t>
            </a:r>
          </a:p>
        </p:txBody>
      </p:sp>
    </p:spTree>
    <p:extLst>
      <p:ext uri="{BB962C8B-B14F-4D97-AF65-F5344CB8AC3E}">
        <p14:creationId xmlns:p14="http://schemas.microsoft.com/office/powerpoint/2010/main" val="2022525117"/>
      </p:ext>
    </p:extLst>
  </p:cSld>
</p:sld>
</file>

<file path=ppt/slides/slide2.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meeting-date">
            <a:extLst xmlns:a="http://schemas.openxmlformats.org/drawingml/2006/main">
              <a:ext uri="{FF2B5EF4-FFF2-40B4-BE49-F238E27FC236}">
                <a16:creationId xmlns:a16="http://schemas.microsoft.com/office/drawing/2014/main" id="{DD398E75-97C9-40E3-A318-3D587F822035}"/>
              </a:ext>
            </a:extLst>
          </p:cNvPr>
          <p:cNvSpPr>
            <a:spLocks xmlns:a="http://schemas.openxmlformats.org/drawingml/2006/main" noGrp="1"/>
          </p:cNvSpPr>
          <p:nvPr/>
        </p:nvSpPr>
        <p:spPr>
          <a:xfrm xmlns:a="http://schemas.openxmlformats.org/drawingml/2006/main">
            <a:off x="685800" y="704850"/>
            <a:ext cx="10287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TUESDAY  ·  SEPTEMBER 1, 2026</a:t>
            </a:r>
          </a:p>
        </p:txBody>
      </p:sp>
      <p:sp>
        <p:nvSpPr>
          <p:cNvPr id="2" name="meeting-plan">
            <a:extLst xmlns:a="http://schemas.openxmlformats.org/drawingml/2006/main">
              <a:ext uri="{FF2B5EF4-FFF2-40B4-BE49-F238E27FC236}">
                <a16:creationId xmlns:a16="http://schemas.microsoft.com/office/drawing/2014/main" id="{F5D2DA28-E6AF-47BD-9244-D0303AA18E61}"/>
              </a:ext>
            </a:extLst>
          </p:cNvPr>
          <p:cNvSpPr>
            <a:spLocks xmlns:a="http://schemas.openxmlformats.org/drawingml/2006/main" noGrp="1"/>
          </p:cNvSpPr>
          <p:nvPr/>
        </p:nvSpPr>
        <p:spPr>
          <a:xfrm xmlns:a="http://schemas.openxmlformats.org/drawingml/2006/main">
            <a:off x="685800" y="1466850"/>
            <a:ext cx="1028700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24364B"/>
                </a:solidFill>
              </a:defRPr>
            </a:pPr>
            <a:r>
              <a:rPr sz="3225" b="1" i="0">
                <a:solidFill>
                  <a:srgbClr val="24364B"/>
                </a:solidFill>
              </a:rPr>
              <a:t>Indigenous polities, mobility, kinship, and competing imperial claims in the eighteenth century.</a:t>
            </a:r>
          </a:p>
        </p:txBody>
      </p:sp>
      <p:sp>
        <p:nvSpPr>
          <p:cNvPr id="3" name="rule-72-358">
            <a:extLst xmlns:a="http://schemas.openxmlformats.org/drawingml/2006/main">
              <a:ext uri="{FF2B5EF4-FFF2-40B4-BE49-F238E27FC236}">
                <a16:creationId xmlns:a16="http://schemas.microsoft.com/office/drawing/2014/main" id="{415F7A29-4C11-4EFA-8305-05AEC087152C}"/>
              </a:ext>
            </a:extLst>
          </p:cNvPr>
          <p:cNvSpPr>
            <a:spLocks xmlns:a="http://schemas.openxmlformats.org/drawingml/2006/main" noGrp="1"/>
          </p:cNvSpPr>
          <p:nvPr/>
        </p:nvSpPr>
        <p:spPr>
          <a:xfrm xmlns:a="http://schemas.openxmlformats.org/drawingml/2006/main">
            <a:off x="685800" y="3409950"/>
            <a:ext cx="1409700" cy="5715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4" name="meeting-inquiry">
            <a:extLst xmlns:a="http://schemas.openxmlformats.org/drawingml/2006/main">
              <a:ext uri="{FF2B5EF4-FFF2-40B4-BE49-F238E27FC236}">
                <a16:creationId xmlns:a16="http://schemas.microsoft.com/office/drawing/2014/main" id="{F4E2F103-62EF-440C-8F6A-5EDC18AC2637}"/>
              </a:ext>
            </a:extLst>
          </p:cNvPr>
          <p:cNvSpPr>
            <a:spLocks xmlns:a="http://schemas.openxmlformats.org/drawingml/2006/main" noGrp="1"/>
          </p:cNvSpPr>
          <p:nvPr/>
        </p:nvSpPr>
        <p:spPr>
          <a:xfrm xmlns:a="http://schemas.openxmlformats.org/drawingml/2006/main">
            <a:off x="685800" y="3829050"/>
            <a:ext cx="9810750" cy="1047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Who held continental power in the eighteenth-century West, and how did mobility make that power?</a:t>
            </a:r>
          </a:p>
        </p:txBody>
      </p:sp>
      <p:sp>
        <p:nvSpPr>
          <p:cNvPr id="5" name="rule-72-666">
            <a:extLst xmlns:a="http://schemas.openxmlformats.org/drawingml/2006/main">
              <a:ext uri="{FF2B5EF4-FFF2-40B4-BE49-F238E27FC236}">
                <a16:creationId xmlns:a16="http://schemas.microsoft.com/office/drawing/2014/main" id="{85F07125-90B0-430C-88F3-3609CC45CE9E}"/>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99368B6F-1FA4-4677-91B1-A622F845C250}"/>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7" name="footer-number">
            <a:extLst xmlns:a="http://schemas.openxmlformats.org/drawingml/2006/main">
              <a:ext uri="{FF2B5EF4-FFF2-40B4-BE49-F238E27FC236}">
                <a16:creationId xmlns:a16="http://schemas.microsoft.com/office/drawing/2014/main" id="{F8CBE6EF-D6C8-4C28-A919-F241AAF8547B}"/>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2 / 17</a:t>
            </a:r>
          </a:p>
        </p:txBody>
      </p:sp>
    </p:spTree>
    <p:extLst>
      <p:ext uri="{BB962C8B-B14F-4D97-AF65-F5344CB8AC3E}">
        <p14:creationId xmlns:p14="http://schemas.microsoft.com/office/powerpoint/2010/main" val="11331401"/>
      </p:ext>
    </p:extLst>
  </p:cSld>
</p:sld>
</file>

<file path=ppt/slides/slide3.xml><?xml version="1.0" encoding="utf-8"?>
<p:sld xmlns:p="http://schemas.openxmlformats.org/presentationml/2006/main">
  <p:cSld>
    <p:bg>
      <p:bgPr>
        <a:solidFill xmlns:a="http://schemas.openxmlformats.org/drawingml/2006/main">
          <a:srgbClr val="A04E32"/>
        </a:solidFill>
      </p:bgPr>
    </p:bg>
    <p:spTree>
      <p:nvGrpSpPr>
        <p:cNvPr id="1" name=""/>
        <p:cNvGrpSpPr/>
        <p:nvPr/>
      </p:nvGrpSpPr>
      <p:grpSpPr>
        <a:xfrm xmlns:a="http://schemas.openxmlformats.org/drawingml/2006/main"/>
      </p:grpSpPr>
      <p:sp>
        <p:nvSpPr>
          <p:cNvPr id="1" name="prompt-eyebrow">
            <a:extLst xmlns:a="http://schemas.openxmlformats.org/drawingml/2006/main">
              <a:ext uri="{FF2B5EF4-FFF2-40B4-BE49-F238E27FC236}">
                <a16:creationId xmlns:a16="http://schemas.microsoft.com/office/drawing/2014/main" id="{5E3576DC-933E-4787-9D49-2DA5A1F475D8}"/>
              </a:ext>
            </a:extLst>
          </p:cNvPr>
          <p:cNvSpPr>
            <a:spLocks xmlns:a="http://schemas.openxmlformats.org/drawingml/2006/main" noGrp="1"/>
          </p:cNvSpPr>
          <p:nvPr/>
        </p:nvSpPr>
        <p:spPr>
          <a:xfrm xmlns:a="http://schemas.openxmlformats.org/drawingml/2006/main">
            <a:off x="685800" y="685800"/>
            <a:ext cx="99060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F6D9C9"/>
                </a:solidFill>
              </a:defRPr>
            </a:pPr>
            <a:r>
              <a:rPr sz="1350" b="1" i="0">
                <a:solidFill>
                  <a:srgbClr val="F6D9C9"/>
                </a:solidFill>
              </a:rPr>
              <a:t>BEGIN WITH A CLAIM</a:t>
            </a:r>
          </a:p>
        </p:txBody>
      </p:sp>
      <p:sp>
        <p:nvSpPr>
          <p:cNvPr id="2" name="prompt">
            <a:extLst xmlns:a="http://schemas.openxmlformats.org/drawingml/2006/main">
              <a:ext uri="{FF2B5EF4-FFF2-40B4-BE49-F238E27FC236}">
                <a16:creationId xmlns:a16="http://schemas.microsoft.com/office/drawing/2014/main" id="{F702F073-03BB-408A-93F7-37CCA547B6F3}"/>
              </a:ext>
            </a:extLst>
          </p:cNvPr>
          <p:cNvSpPr>
            <a:spLocks xmlns:a="http://schemas.openxmlformats.org/drawingml/2006/main" noGrp="1"/>
          </p:cNvSpPr>
          <p:nvPr/>
        </p:nvSpPr>
        <p:spPr>
          <a:xfrm xmlns:a="http://schemas.openxmlformats.org/drawingml/2006/main">
            <a:off x="685800" y="1390650"/>
            <a:ext cx="10287000" cy="2952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FFFFFF"/>
                </a:solidFill>
              </a:defRPr>
            </a:pPr>
            <a:r>
              <a:rPr sz="3225" b="1" i="0">
                <a:solidFill>
                  <a:srgbClr val="FFFFFF"/>
                </a:solidFill>
              </a:rPr>
              <a:t>If empires drew the maps, does that mean they controlled the territory?</a:t>
            </a:r>
          </a:p>
        </p:txBody>
      </p:sp>
      <p:sp>
        <p:nvSpPr>
          <p:cNvPr id="3" name="prompt-direction">
            <a:extLst xmlns:a="http://schemas.openxmlformats.org/drawingml/2006/main">
              <a:ext uri="{FF2B5EF4-FFF2-40B4-BE49-F238E27FC236}">
                <a16:creationId xmlns:a16="http://schemas.microsoft.com/office/drawing/2014/main" id="{D932DB41-DA0C-400B-936C-9C0E2D028667}"/>
              </a:ext>
            </a:extLst>
          </p:cNvPr>
          <p:cNvSpPr>
            <a:spLocks xmlns:a="http://schemas.openxmlformats.org/drawingml/2006/main" noGrp="1"/>
          </p:cNvSpPr>
          <p:nvPr/>
        </p:nvSpPr>
        <p:spPr>
          <a:xfrm xmlns:a="http://schemas.openxmlformats.org/drawingml/2006/main">
            <a:off x="685800" y="5143500"/>
            <a:ext cx="981075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FBEDE6"/>
                </a:solidFill>
              </a:defRPr>
            </a:pPr>
            <a:r>
              <a:rPr sz="1650" b="0" i="0">
                <a:solidFill>
                  <a:srgbClr val="FBEDE6"/>
                </a:solidFill>
              </a:rPr>
              <a:t>Write for one minute. Then compare the rule, assumption, or evidence behind your answer.</a:t>
            </a:r>
          </a:p>
        </p:txBody>
      </p:sp>
      <p:sp>
        <p:nvSpPr>
          <p:cNvPr id="4" name="rule-72-666">
            <a:extLst xmlns:a="http://schemas.openxmlformats.org/drawingml/2006/main">
              <a:ext uri="{FF2B5EF4-FFF2-40B4-BE49-F238E27FC236}">
                <a16:creationId xmlns:a16="http://schemas.microsoft.com/office/drawing/2014/main" id="{F0DE8B44-7F83-41FF-ADA9-767C53E7DCF5}"/>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FDBEDF2A-3D8F-4703-AEB1-D89BCF357037}"/>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6" name="footer-number">
            <a:extLst xmlns:a="http://schemas.openxmlformats.org/drawingml/2006/main">
              <a:ext uri="{FF2B5EF4-FFF2-40B4-BE49-F238E27FC236}">
                <a16:creationId xmlns:a16="http://schemas.microsoft.com/office/drawing/2014/main" id="{70B8B467-4D40-4D5C-95A3-BBD71AE1E7A5}"/>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3 / 17</a:t>
            </a:r>
          </a:p>
        </p:txBody>
      </p:sp>
    </p:spTree>
    <p:extLst>
      <p:ext uri="{BB962C8B-B14F-4D97-AF65-F5344CB8AC3E}">
        <p14:creationId xmlns:p14="http://schemas.microsoft.com/office/powerpoint/2010/main" val="52069702"/>
      </p:ext>
    </p:extLst>
  </p:cSld>
</p:sld>
</file>

<file path=ppt/slides/slide4.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coordinates-title">
            <a:extLst xmlns:a="http://schemas.openxmlformats.org/drawingml/2006/main">
              <a:ext uri="{FF2B5EF4-FFF2-40B4-BE49-F238E27FC236}">
                <a16:creationId xmlns:a16="http://schemas.microsoft.com/office/drawing/2014/main" id="{E2B66B19-4CED-4368-AEB5-15D67D53EB92}"/>
              </a:ext>
            </a:extLst>
          </p:cNvPr>
          <p:cNvSpPr>
            <a:spLocks xmlns:a="http://schemas.openxmlformats.org/drawingml/2006/main" noGrp="1"/>
          </p:cNvSpPr>
          <p:nvPr/>
        </p:nvSpPr>
        <p:spPr>
          <a:xfrm xmlns:a="http://schemas.openxmlformats.org/drawingml/2006/main">
            <a:off x="685800" y="590550"/>
            <a:ext cx="8953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Coordinates for today</a:t>
            </a:r>
          </a:p>
        </p:txBody>
      </p:sp>
      <p:sp>
        <p:nvSpPr>
          <p:cNvPr id="2" name="rule-72-128">
            <a:extLst xmlns:a="http://schemas.openxmlformats.org/drawingml/2006/main">
              <a:ext uri="{FF2B5EF4-FFF2-40B4-BE49-F238E27FC236}">
                <a16:creationId xmlns:a16="http://schemas.microsoft.com/office/drawing/2014/main" id="{A466C621-C95F-453A-A9E4-6A8A772143AD}"/>
              </a:ext>
            </a:extLst>
          </p:cNvPr>
          <p:cNvSpPr>
            <a:spLocks xmlns:a="http://schemas.openxmlformats.org/drawingml/2006/main" noGrp="1"/>
          </p:cNvSpPr>
          <p:nvPr/>
        </p:nvSpPr>
        <p:spPr>
          <a:xfrm xmlns:a="http://schemas.openxmlformats.org/drawingml/2006/main">
            <a:off x="685800" y="1219200"/>
            <a:ext cx="1028700" cy="47625"/>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3" name="coordinate-number-0">
            <a:extLst xmlns:a="http://schemas.openxmlformats.org/drawingml/2006/main">
              <a:ext uri="{FF2B5EF4-FFF2-40B4-BE49-F238E27FC236}">
                <a16:creationId xmlns:a16="http://schemas.microsoft.com/office/drawing/2014/main" id="{0E57CF03-88DA-4705-A8CF-7BC65E5C20F8}"/>
              </a:ext>
            </a:extLst>
          </p:cNvPr>
          <p:cNvSpPr>
            <a:spLocks xmlns:a="http://schemas.openxmlformats.org/drawingml/2006/main" noGrp="1"/>
          </p:cNvSpPr>
          <p:nvPr/>
        </p:nvSpPr>
        <p:spPr>
          <a:xfrm xmlns:a="http://schemas.openxmlformats.org/drawingml/2006/main">
            <a:off x="685800" y="1619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01</a:t>
            </a:r>
          </a:p>
        </p:txBody>
      </p:sp>
      <p:sp>
        <p:nvSpPr>
          <p:cNvPr id="4" name="coordinate-0">
            <a:extLst xmlns:a="http://schemas.openxmlformats.org/drawingml/2006/main">
              <a:ext uri="{FF2B5EF4-FFF2-40B4-BE49-F238E27FC236}">
                <a16:creationId xmlns:a16="http://schemas.microsoft.com/office/drawing/2014/main" id="{98F25ABA-DBF5-4DEE-9AA0-BF1F2217EDF9}"/>
              </a:ext>
            </a:extLst>
          </p:cNvPr>
          <p:cNvSpPr>
            <a:spLocks xmlns:a="http://schemas.openxmlformats.org/drawingml/2006/main" noGrp="1"/>
          </p:cNvSpPr>
          <p:nvPr/>
        </p:nvSpPr>
        <p:spPr>
          <a:xfrm xmlns:a="http://schemas.openxmlformats.org/drawingml/2006/main">
            <a:off x="1428750" y="1581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Indigenous polities</a:t>
            </a:r>
          </a:p>
        </p:txBody>
      </p:sp>
      <p:sp>
        <p:nvSpPr>
          <p:cNvPr id="5" name="rule-150-229">
            <a:extLst xmlns:a="http://schemas.openxmlformats.org/drawingml/2006/main">
              <a:ext uri="{FF2B5EF4-FFF2-40B4-BE49-F238E27FC236}">
                <a16:creationId xmlns:a16="http://schemas.microsoft.com/office/drawing/2014/main" id="{B3488D90-003E-406D-8B4A-407444CFF77B}"/>
              </a:ext>
            </a:extLst>
          </p:cNvPr>
          <p:cNvSpPr>
            <a:spLocks xmlns:a="http://schemas.openxmlformats.org/drawingml/2006/main" noGrp="1"/>
          </p:cNvSpPr>
          <p:nvPr/>
        </p:nvSpPr>
        <p:spPr>
          <a:xfrm xmlns:a="http://schemas.openxmlformats.org/drawingml/2006/main">
            <a:off x="1428750" y="21812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coordinate-number-1">
            <a:extLst xmlns:a="http://schemas.openxmlformats.org/drawingml/2006/main">
              <a:ext uri="{FF2B5EF4-FFF2-40B4-BE49-F238E27FC236}">
                <a16:creationId xmlns:a16="http://schemas.microsoft.com/office/drawing/2014/main" id="{BDB56B27-2821-4509-8B3D-853F190E7560}"/>
              </a:ext>
            </a:extLst>
          </p:cNvPr>
          <p:cNvSpPr>
            <a:spLocks xmlns:a="http://schemas.openxmlformats.org/drawingml/2006/main" noGrp="1"/>
          </p:cNvSpPr>
          <p:nvPr/>
        </p:nvSpPr>
        <p:spPr>
          <a:xfrm xmlns:a="http://schemas.openxmlformats.org/drawingml/2006/main">
            <a:off x="685800" y="24765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02</a:t>
            </a:r>
          </a:p>
        </p:txBody>
      </p:sp>
      <p:sp>
        <p:nvSpPr>
          <p:cNvPr id="7" name="coordinate-1">
            <a:extLst xmlns:a="http://schemas.openxmlformats.org/drawingml/2006/main">
              <a:ext uri="{FF2B5EF4-FFF2-40B4-BE49-F238E27FC236}">
                <a16:creationId xmlns:a16="http://schemas.microsoft.com/office/drawing/2014/main" id="{69F1FE66-6876-4CC0-B9CD-2FF12ADF5CEC}"/>
              </a:ext>
            </a:extLst>
          </p:cNvPr>
          <p:cNvSpPr>
            <a:spLocks xmlns:a="http://schemas.openxmlformats.org/drawingml/2006/main" noGrp="1"/>
          </p:cNvSpPr>
          <p:nvPr/>
        </p:nvSpPr>
        <p:spPr>
          <a:xfrm xmlns:a="http://schemas.openxmlformats.org/drawingml/2006/main">
            <a:off x="1428750" y="24384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mobility</a:t>
            </a:r>
          </a:p>
        </p:txBody>
      </p:sp>
      <p:sp>
        <p:nvSpPr>
          <p:cNvPr id="8" name="rule-150-319">
            <a:extLst xmlns:a="http://schemas.openxmlformats.org/drawingml/2006/main">
              <a:ext uri="{FF2B5EF4-FFF2-40B4-BE49-F238E27FC236}">
                <a16:creationId xmlns:a16="http://schemas.microsoft.com/office/drawing/2014/main" id="{856449FF-FEBA-459B-9615-9FDB8E03217B}"/>
              </a:ext>
            </a:extLst>
          </p:cNvPr>
          <p:cNvSpPr>
            <a:spLocks xmlns:a="http://schemas.openxmlformats.org/drawingml/2006/main" noGrp="1"/>
          </p:cNvSpPr>
          <p:nvPr/>
        </p:nvSpPr>
        <p:spPr>
          <a:xfrm xmlns:a="http://schemas.openxmlformats.org/drawingml/2006/main">
            <a:off x="1428750" y="30384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coordinate-number-2">
            <a:extLst xmlns:a="http://schemas.openxmlformats.org/drawingml/2006/main">
              <a:ext uri="{FF2B5EF4-FFF2-40B4-BE49-F238E27FC236}">
                <a16:creationId xmlns:a16="http://schemas.microsoft.com/office/drawing/2014/main" id="{4B12EFCC-C24D-4D2A-AB12-0F93E42DB425}"/>
              </a:ext>
            </a:extLst>
          </p:cNvPr>
          <p:cNvSpPr>
            <a:spLocks xmlns:a="http://schemas.openxmlformats.org/drawingml/2006/main" noGrp="1"/>
          </p:cNvSpPr>
          <p:nvPr/>
        </p:nvSpPr>
        <p:spPr>
          <a:xfrm xmlns:a="http://schemas.openxmlformats.org/drawingml/2006/main">
            <a:off x="685800" y="33337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03</a:t>
            </a:r>
          </a:p>
        </p:txBody>
      </p:sp>
      <p:sp>
        <p:nvSpPr>
          <p:cNvPr id="10" name="coordinate-2">
            <a:extLst xmlns:a="http://schemas.openxmlformats.org/drawingml/2006/main">
              <a:ext uri="{FF2B5EF4-FFF2-40B4-BE49-F238E27FC236}">
                <a16:creationId xmlns:a16="http://schemas.microsoft.com/office/drawing/2014/main" id="{D71F4258-338E-4DA4-994B-A860A874994A}"/>
              </a:ext>
            </a:extLst>
          </p:cNvPr>
          <p:cNvSpPr>
            <a:spLocks xmlns:a="http://schemas.openxmlformats.org/drawingml/2006/main" noGrp="1"/>
          </p:cNvSpPr>
          <p:nvPr/>
        </p:nvSpPr>
        <p:spPr>
          <a:xfrm xmlns:a="http://schemas.openxmlformats.org/drawingml/2006/main">
            <a:off x="1428750" y="32956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competing imperial claims</a:t>
            </a:r>
          </a:p>
        </p:txBody>
      </p:sp>
      <p:sp>
        <p:nvSpPr>
          <p:cNvPr id="11" name="rule-150-409">
            <a:extLst xmlns:a="http://schemas.openxmlformats.org/drawingml/2006/main">
              <a:ext uri="{FF2B5EF4-FFF2-40B4-BE49-F238E27FC236}">
                <a16:creationId xmlns:a16="http://schemas.microsoft.com/office/drawing/2014/main" id="{EBA6F1BD-2F7D-4531-8692-9149D78852BB}"/>
              </a:ext>
            </a:extLst>
          </p:cNvPr>
          <p:cNvSpPr>
            <a:spLocks xmlns:a="http://schemas.openxmlformats.org/drawingml/2006/main" noGrp="1"/>
          </p:cNvSpPr>
          <p:nvPr/>
        </p:nvSpPr>
        <p:spPr>
          <a:xfrm xmlns:a="http://schemas.openxmlformats.org/drawingml/2006/main">
            <a:off x="1428750" y="38957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coordinate-number-3">
            <a:extLst xmlns:a="http://schemas.openxmlformats.org/drawingml/2006/main">
              <a:ext uri="{FF2B5EF4-FFF2-40B4-BE49-F238E27FC236}">
                <a16:creationId xmlns:a16="http://schemas.microsoft.com/office/drawing/2014/main" id="{23D88961-C88B-4B74-BD81-1222C9456061}"/>
              </a:ext>
            </a:extLst>
          </p:cNvPr>
          <p:cNvSpPr>
            <a:spLocks xmlns:a="http://schemas.openxmlformats.org/drawingml/2006/main" noGrp="1"/>
          </p:cNvSpPr>
          <p:nvPr/>
        </p:nvSpPr>
        <p:spPr>
          <a:xfrm xmlns:a="http://schemas.openxmlformats.org/drawingml/2006/main">
            <a:off x="685800" y="41910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04</a:t>
            </a:r>
          </a:p>
        </p:txBody>
      </p:sp>
      <p:sp>
        <p:nvSpPr>
          <p:cNvPr id="13" name="coordinate-3">
            <a:extLst xmlns:a="http://schemas.openxmlformats.org/drawingml/2006/main">
              <a:ext uri="{FF2B5EF4-FFF2-40B4-BE49-F238E27FC236}">
                <a16:creationId xmlns:a16="http://schemas.microsoft.com/office/drawing/2014/main" id="{009D0364-F58F-4155-957C-03B119AD5C4A}"/>
              </a:ext>
            </a:extLst>
          </p:cNvPr>
          <p:cNvSpPr>
            <a:spLocks xmlns:a="http://schemas.openxmlformats.org/drawingml/2006/main" noGrp="1"/>
          </p:cNvSpPr>
          <p:nvPr/>
        </p:nvSpPr>
        <p:spPr>
          <a:xfrm xmlns:a="http://schemas.openxmlformats.org/drawingml/2006/main">
            <a:off x="1428750" y="41529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Memory</a:t>
            </a:r>
          </a:p>
        </p:txBody>
      </p:sp>
      <p:sp>
        <p:nvSpPr>
          <p:cNvPr id="14" name="rule-72-666">
            <a:extLst xmlns:a="http://schemas.openxmlformats.org/drawingml/2006/main">
              <a:ext uri="{FF2B5EF4-FFF2-40B4-BE49-F238E27FC236}">
                <a16:creationId xmlns:a16="http://schemas.microsoft.com/office/drawing/2014/main" id="{15EF640B-B825-457E-9901-739AAB41C431}"/>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5" name="footer-course">
            <a:extLst xmlns:a="http://schemas.openxmlformats.org/drawingml/2006/main">
              <a:ext uri="{FF2B5EF4-FFF2-40B4-BE49-F238E27FC236}">
                <a16:creationId xmlns:a16="http://schemas.microsoft.com/office/drawing/2014/main" id="{4573291F-53C6-46F8-ADE8-6898A054AA9F}"/>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16" name="footer-number">
            <a:extLst xmlns:a="http://schemas.openxmlformats.org/drawingml/2006/main">
              <a:ext uri="{FF2B5EF4-FFF2-40B4-BE49-F238E27FC236}">
                <a16:creationId xmlns:a16="http://schemas.microsoft.com/office/drawing/2014/main" id="{9EC85E9C-E5E3-4B53-8386-56D6DAC694EB}"/>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4 / 17</a:t>
            </a:r>
          </a:p>
        </p:txBody>
      </p:sp>
    </p:spTree>
    <p:extLst>
      <p:ext uri="{BB962C8B-B14F-4D97-AF65-F5344CB8AC3E}">
        <p14:creationId xmlns:p14="http://schemas.microsoft.com/office/powerpoint/2010/main" val="873148271"/>
      </p:ext>
    </p:extLst>
  </p:cSld>
</p:sld>
</file>

<file path=ppt/slides/slide5.xml><?xml version="1.0" encoding="utf-8"?>
<p:sld xmlns:p="http://schemas.openxmlformats.org/presentationml/2006/main">
  <p:cSld>
    <p:bg>
      <p:bgPr>
        <a:solidFill xmlns:a="http://schemas.openxmlformats.org/drawingml/2006/main">
          <a:srgbClr val="172536"/>
        </a:solidFill>
      </p:bgPr>
    </p:bg>
    <p:spTree>
      <p:nvGrpSpPr>
        <p:cNvPr id="1" name=""/>
        <p:cNvGrpSpPr/>
        <p:nvPr/>
      </p:nvGrpSpPr>
      <p:grpSpPr>
        <a:xfrm xmlns:a="http://schemas.openxmlformats.org/drawingml/2006/main"/>
      </p:grpSpPr>
      <p:sp>
        <p:nvSpPr>
          <p:cNvPr id="1" name="claim-eyebrow">
            <a:extLst xmlns:a="http://schemas.openxmlformats.org/drawingml/2006/main">
              <a:ext uri="{FF2B5EF4-FFF2-40B4-BE49-F238E27FC236}">
                <a16:creationId xmlns:a16="http://schemas.microsoft.com/office/drawing/2014/main" id="{CD2AE346-1DAA-4860-A89C-48198DF33B8E}"/>
              </a:ext>
            </a:extLst>
          </p:cNvPr>
          <p:cNvSpPr>
            <a:spLocks xmlns:a="http://schemas.openxmlformats.org/drawingml/2006/main" noGrp="1"/>
          </p:cNvSpPr>
          <p:nvPr/>
        </p:nvSpPr>
        <p:spPr>
          <a:xfrm xmlns:a="http://schemas.openxmlformats.org/drawingml/2006/main">
            <a:off x="685800" y="666750"/>
            <a:ext cx="99060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WORKING CLAIM</a:t>
            </a:r>
          </a:p>
        </p:txBody>
      </p:sp>
      <p:sp>
        <p:nvSpPr>
          <p:cNvPr id="2" name="claim">
            <a:extLst xmlns:a="http://schemas.openxmlformats.org/drawingml/2006/main">
              <a:ext uri="{FF2B5EF4-FFF2-40B4-BE49-F238E27FC236}">
                <a16:creationId xmlns:a16="http://schemas.microsoft.com/office/drawing/2014/main" id="{204D502A-F9F2-4576-A5F6-72723D0F38B6}"/>
              </a:ext>
            </a:extLst>
          </p:cNvPr>
          <p:cNvSpPr>
            <a:spLocks xmlns:a="http://schemas.openxmlformats.org/drawingml/2006/main" noGrp="1"/>
          </p:cNvSpPr>
          <p:nvPr/>
        </p:nvSpPr>
        <p:spPr>
          <a:xfrm xmlns:a="http://schemas.openxmlformats.org/drawingml/2006/main">
            <a:off x="685800" y="1428750"/>
            <a:ext cx="10572750" cy="3124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FFFFFF"/>
                </a:solidFill>
              </a:defRPr>
            </a:pPr>
            <a:r>
              <a:rPr sz="3150" b="1" i="0">
                <a:solidFill>
                  <a:srgbClr val="FFFFFF"/>
                </a:solidFill>
              </a:rPr>
              <a:t>In the eighteenth-century interior, Native nations often controlled the terms of mobility, exchange, diplomacy, and imperial survival.</a:t>
            </a:r>
          </a:p>
        </p:txBody>
      </p:sp>
      <p:sp>
        <p:nvSpPr>
          <p:cNvPr id="3" name="claim-direction">
            <a:extLst xmlns:a="http://schemas.openxmlformats.org/drawingml/2006/main">
              <a:ext uri="{FF2B5EF4-FFF2-40B4-BE49-F238E27FC236}">
                <a16:creationId xmlns:a16="http://schemas.microsoft.com/office/drawing/2014/main" id="{CF829CA1-AED2-47A0-950E-DB2F4DD7E404}"/>
              </a:ext>
            </a:extLst>
          </p:cNvPr>
          <p:cNvSpPr>
            <a:spLocks xmlns:a="http://schemas.openxmlformats.org/drawingml/2006/main" noGrp="1"/>
          </p:cNvSpPr>
          <p:nvPr/>
        </p:nvSpPr>
        <p:spPr>
          <a:xfrm xmlns:a="http://schemas.openxmlformats.org/drawingml/2006/main">
            <a:off x="685800" y="5238750"/>
            <a:ext cx="93345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C7D0DA"/>
                </a:solidFill>
              </a:defRPr>
            </a:pPr>
            <a:r>
              <a:rPr sz="1650" b="0" i="0">
                <a:solidFill>
                  <a:srgbClr val="C7D0DA"/>
                </a:solidFill>
              </a:rPr>
              <a:t>Treat this as an interpretation to test—not a conclusion to memorize.</a:t>
            </a:r>
          </a:p>
        </p:txBody>
      </p:sp>
      <p:sp>
        <p:nvSpPr>
          <p:cNvPr id="4" name="rule-72-666">
            <a:extLst xmlns:a="http://schemas.openxmlformats.org/drawingml/2006/main">
              <a:ext uri="{FF2B5EF4-FFF2-40B4-BE49-F238E27FC236}">
                <a16:creationId xmlns:a16="http://schemas.microsoft.com/office/drawing/2014/main" id="{841956EE-64AB-42E3-B821-3020E49B55F8}"/>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BFD8BA75-EB8A-433D-BCE2-6F0BAEC11CD7}"/>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2</a:t>
            </a:r>
          </a:p>
        </p:txBody>
      </p:sp>
      <p:sp>
        <p:nvSpPr>
          <p:cNvPr id="6" name="footer-number">
            <a:extLst xmlns:a="http://schemas.openxmlformats.org/drawingml/2006/main">
              <a:ext uri="{FF2B5EF4-FFF2-40B4-BE49-F238E27FC236}">
                <a16:creationId xmlns:a16="http://schemas.microsoft.com/office/drawing/2014/main" id="{E128D6D0-EA38-4276-A1B8-3BEEC9EAC997}"/>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5 / 17</a:t>
            </a:r>
          </a:p>
        </p:txBody>
      </p:sp>
    </p:spTree>
    <p:extLst>
      <p:ext uri="{BB962C8B-B14F-4D97-AF65-F5344CB8AC3E}">
        <p14:creationId xmlns:p14="http://schemas.microsoft.com/office/powerpoint/2010/main" val="728306488"/>
      </p:ext>
    </p:extLst>
  </p:cSld>
</p:sld>
</file>

<file path=ppt/slides/slide6.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vidence-title">
            <a:extLst xmlns:a="http://schemas.openxmlformats.org/drawingml/2006/main">
              <a:ext uri="{FF2B5EF4-FFF2-40B4-BE49-F238E27FC236}">
                <a16:creationId xmlns:a16="http://schemas.microsoft.com/office/drawing/2014/main" id="{C9B6C8D5-B188-4AE6-95CD-36D4A5A7ECE4}"/>
              </a:ext>
            </a:extLst>
          </p:cNvPr>
          <p:cNvSpPr>
            <a:spLocks xmlns:a="http://schemas.openxmlformats.org/drawingml/2006/main" noGrp="1"/>
          </p:cNvSpPr>
          <p:nvPr/>
        </p:nvSpPr>
        <p:spPr>
          <a:xfrm xmlns:a="http://schemas.openxmlformats.org/drawingml/2006/main">
            <a:off x="685800" y="552450"/>
            <a:ext cx="9810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Evidence that tests the claim</a:t>
            </a:r>
          </a:p>
        </p:txBody>
      </p:sp>
      <p:sp>
        <p:nvSpPr>
          <p:cNvPr id="2" name="rule-72-126">
            <a:extLst xmlns:a="http://schemas.openxmlformats.org/drawingml/2006/main">
              <a:ext uri="{FF2B5EF4-FFF2-40B4-BE49-F238E27FC236}">
                <a16:creationId xmlns:a16="http://schemas.microsoft.com/office/drawing/2014/main" id="{D03979E7-4B98-4947-B469-16B28F459B2C}"/>
              </a:ext>
            </a:extLst>
          </p:cNvPr>
          <p:cNvSpPr>
            <a:spLocks xmlns:a="http://schemas.openxmlformats.org/drawingml/2006/main" noGrp="1"/>
          </p:cNvSpPr>
          <p:nvPr/>
        </p:nvSpPr>
        <p:spPr>
          <a:xfrm xmlns:a="http://schemas.openxmlformats.org/drawingml/2006/main">
            <a:off x="685800" y="1200150"/>
            <a:ext cx="1143000" cy="4762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3" name="evidence-number-0">
            <a:extLst xmlns:a="http://schemas.openxmlformats.org/drawingml/2006/main">
              <a:ext uri="{FF2B5EF4-FFF2-40B4-BE49-F238E27FC236}">
                <a16:creationId xmlns:a16="http://schemas.microsoft.com/office/drawing/2014/main" id="{60B055F0-F77A-4AD5-8FAA-64A45A1DB52C}"/>
              </a:ext>
            </a:extLst>
          </p:cNvPr>
          <p:cNvSpPr>
            <a:spLocks xmlns:a="http://schemas.openxmlformats.org/drawingml/2006/main" noGrp="1"/>
          </p:cNvSpPr>
          <p:nvPr/>
        </p:nvSpPr>
        <p:spPr>
          <a:xfrm xmlns:a="http://schemas.openxmlformats.org/drawingml/2006/main">
            <a:off x="685800" y="16573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1</a:t>
            </a:r>
          </a:p>
        </p:txBody>
      </p:sp>
      <p:sp>
        <p:nvSpPr>
          <p:cNvPr id="4" name="evidence-0">
            <a:extLst xmlns:a="http://schemas.openxmlformats.org/drawingml/2006/main">
              <a:ext uri="{FF2B5EF4-FFF2-40B4-BE49-F238E27FC236}">
                <a16:creationId xmlns:a16="http://schemas.microsoft.com/office/drawing/2014/main" id="{F1F3D3EA-2430-423C-96F2-E3CD4EA132DF}"/>
              </a:ext>
            </a:extLst>
          </p:cNvPr>
          <p:cNvSpPr>
            <a:spLocks xmlns:a="http://schemas.openxmlformats.org/drawingml/2006/main" noGrp="1"/>
          </p:cNvSpPr>
          <p:nvPr/>
        </p:nvSpPr>
        <p:spPr>
          <a:xfrm xmlns:a="http://schemas.openxmlformats.org/drawingml/2006/main">
            <a:off x="1504950" y="16383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Horse cultures expanded reach and military power.</a:t>
            </a:r>
          </a:p>
        </p:txBody>
      </p:sp>
      <p:sp>
        <p:nvSpPr>
          <p:cNvPr id="5" name="rule-158-280">
            <a:extLst xmlns:a="http://schemas.openxmlformats.org/drawingml/2006/main">
              <a:ext uri="{FF2B5EF4-FFF2-40B4-BE49-F238E27FC236}">
                <a16:creationId xmlns:a16="http://schemas.microsoft.com/office/drawing/2014/main" id="{538272BE-81D2-42C4-BBBC-B7C98F2AA062}"/>
              </a:ext>
            </a:extLst>
          </p:cNvPr>
          <p:cNvSpPr>
            <a:spLocks xmlns:a="http://schemas.openxmlformats.org/drawingml/2006/main" noGrp="1"/>
          </p:cNvSpPr>
          <p:nvPr/>
        </p:nvSpPr>
        <p:spPr>
          <a:xfrm xmlns:a="http://schemas.openxmlformats.org/drawingml/2006/main">
            <a:off x="1504950" y="266700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evidence-number-1">
            <a:extLst xmlns:a="http://schemas.openxmlformats.org/drawingml/2006/main">
              <a:ext uri="{FF2B5EF4-FFF2-40B4-BE49-F238E27FC236}">
                <a16:creationId xmlns:a16="http://schemas.microsoft.com/office/drawing/2014/main" id="{A67197A8-E6DC-4B93-840A-6C5B8A87A71F}"/>
              </a:ext>
            </a:extLst>
          </p:cNvPr>
          <p:cNvSpPr>
            <a:spLocks xmlns:a="http://schemas.openxmlformats.org/drawingml/2006/main" noGrp="1"/>
          </p:cNvSpPr>
          <p:nvPr/>
        </p:nvSpPr>
        <p:spPr>
          <a:xfrm xmlns:a="http://schemas.openxmlformats.org/drawingml/2006/main">
            <a:off x="685800" y="300990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2</a:t>
            </a:r>
          </a:p>
        </p:txBody>
      </p:sp>
      <p:sp>
        <p:nvSpPr>
          <p:cNvPr id="7" name="evidence-1">
            <a:extLst xmlns:a="http://schemas.openxmlformats.org/drawingml/2006/main">
              <a:ext uri="{FF2B5EF4-FFF2-40B4-BE49-F238E27FC236}">
                <a16:creationId xmlns:a16="http://schemas.microsoft.com/office/drawing/2014/main" id="{DD454DA8-28EA-436D-9826-EBEC2700D7CE}"/>
              </a:ext>
            </a:extLst>
          </p:cNvPr>
          <p:cNvSpPr>
            <a:spLocks xmlns:a="http://schemas.openxmlformats.org/drawingml/2006/main" noGrp="1"/>
          </p:cNvSpPr>
          <p:nvPr/>
        </p:nvSpPr>
        <p:spPr>
          <a:xfrm xmlns:a="http://schemas.openxmlformats.org/drawingml/2006/main">
            <a:off x="1504950" y="299085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Trade networks moved goods, captives, news, and disease.</a:t>
            </a:r>
          </a:p>
        </p:txBody>
      </p:sp>
      <p:sp>
        <p:nvSpPr>
          <p:cNvPr id="8" name="rule-158-422">
            <a:extLst xmlns:a="http://schemas.openxmlformats.org/drawingml/2006/main">
              <a:ext uri="{FF2B5EF4-FFF2-40B4-BE49-F238E27FC236}">
                <a16:creationId xmlns:a16="http://schemas.microsoft.com/office/drawing/2014/main" id="{E20C1C6E-6B38-480C-A404-7C736305578F}"/>
              </a:ext>
            </a:extLst>
          </p:cNvPr>
          <p:cNvSpPr>
            <a:spLocks xmlns:a="http://schemas.openxmlformats.org/drawingml/2006/main" noGrp="1"/>
          </p:cNvSpPr>
          <p:nvPr/>
        </p:nvSpPr>
        <p:spPr>
          <a:xfrm xmlns:a="http://schemas.openxmlformats.org/drawingml/2006/main">
            <a:off x="1504950" y="401955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evidence-number-2">
            <a:extLst xmlns:a="http://schemas.openxmlformats.org/drawingml/2006/main">
              <a:ext uri="{FF2B5EF4-FFF2-40B4-BE49-F238E27FC236}">
                <a16:creationId xmlns:a16="http://schemas.microsoft.com/office/drawing/2014/main" id="{9A419D33-6A4F-4691-BF46-AF952922698B}"/>
              </a:ext>
            </a:extLst>
          </p:cNvPr>
          <p:cNvSpPr>
            <a:spLocks xmlns:a="http://schemas.openxmlformats.org/drawingml/2006/main" noGrp="1"/>
          </p:cNvSpPr>
          <p:nvPr/>
        </p:nvSpPr>
        <p:spPr>
          <a:xfrm xmlns:a="http://schemas.openxmlformats.org/drawingml/2006/main">
            <a:off x="685800" y="43624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3</a:t>
            </a:r>
          </a:p>
        </p:txBody>
      </p:sp>
      <p:sp>
        <p:nvSpPr>
          <p:cNvPr id="10" name="evidence-2">
            <a:extLst xmlns:a="http://schemas.openxmlformats.org/drawingml/2006/main">
              <a:ext uri="{FF2B5EF4-FFF2-40B4-BE49-F238E27FC236}">
                <a16:creationId xmlns:a16="http://schemas.microsoft.com/office/drawing/2014/main" id="{13F7638A-6A28-4D14-A648-F68145F7C4BE}"/>
              </a:ext>
            </a:extLst>
          </p:cNvPr>
          <p:cNvSpPr>
            <a:spLocks xmlns:a="http://schemas.openxmlformats.org/drawingml/2006/main" noGrp="1"/>
          </p:cNvSpPr>
          <p:nvPr/>
        </p:nvSpPr>
        <p:spPr>
          <a:xfrm xmlns:a="http://schemas.openxmlformats.org/drawingml/2006/main">
            <a:off x="1504950" y="43434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European claims depended on Native alliances they could not command.</a:t>
            </a:r>
          </a:p>
        </p:txBody>
      </p:sp>
      <p:sp>
        <p:nvSpPr>
          <p:cNvPr id="11" name="rule-72-666">
            <a:extLst xmlns:a="http://schemas.openxmlformats.org/drawingml/2006/main">
              <a:ext uri="{FF2B5EF4-FFF2-40B4-BE49-F238E27FC236}">
                <a16:creationId xmlns:a16="http://schemas.microsoft.com/office/drawing/2014/main" id="{A5C7B51A-1CD6-4C65-AD52-63E0BF0A00AE}"/>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E1BCB2BF-CE9D-4A1C-9A03-C5FB7A3EC0B9}"/>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13" name="footer-number">
            <a:extLst xmlns:a="http://schemas.openxmlformats.org/drawingml/2006/main">
              <a:ext uri="{FF2B5EF4-FFF2-40B4-BE49-F238E27FC236}">
                <a16:creationId xmlns:a16="http://schemas.microsoft.com/office/drawing/2014/main" id="{3EF294FD-AF83-4484-AAE3-FBE92A9E160C}"/>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6 / 17</a:t>
            </a:r>
          </a:p>
        </p:txBody>
      </p:sp>
    </p:spTree>
    <p:extLst>
      <p:ext uri="{BB962C8B-B14F-4D97-AF65-F5344CB8AC3E}">
        <p14:creationId xmlns:p14="http://schemas.microsoft.com/office/powerpoint/2010/main" val="1141982390"/>
      </p:ext>
    </p:extLst>
  </p:cSld>
</p:sld>
</file>

<file path=ppt/slides/slide7.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image-field">
            <a:extLst xmlns:a="http://schemas.openxmlformats.org/drawingml/2006/main">
              <a:ext uri="{FF2B5EF4-FFF2-40B4-BE49-F238E27FC236}">
                <a16:creationId xmlns:a16="http://schemas.microsoft.com/office/drawing/2014/main" id="{8C2ED05E-10DB-42B4-BD2D-6481B09D0CA1}"/>
              </a:ext>
            </a:extLst>
          </p:cNvPr>
          <p:cNvSpPr>
            <a:spLocks xmlns:a="http://schemas.openxmlformats.org/drawingml/2006/main" noGrp="1"/>
          </p:cNvSpPr>
          <p:nvPr/>
        </p:nvSpPr>
        <p:spPr>
          <a:xfrm xmlns:a="http://schemas.openxmlformats.org/drawingml/2006/main">
            <a:off x="0" y="0"/>
            <a:ext cx="6324600" cy="6858000"/>
          </a:xfrm>
          <a:prstGeom xmlns:a="http://schemas.openxmlformats.org/drawingml/2006/main" prst="rect">
            <a:avLst/>
          </a:prstGeom>
          <a:solidFill xmlns:a="http://schemas.openxmlformats.org/drawingml/2006/main">
            <a:srgbClr val="172536"/>
          </a:solidFill>
          <a:ln xmlns:a="http://schemas.openxmlformats.org/drawingml/2006/main" w="0">
            <a:noFill/>
            <a:prstDash val="solid"/>
          </a:ln>
        </p:spPr>
      </p:sp>
      <p:pic>
        <p:nvPicPr>
          <p:cNvPr id="11" name=""/>
          <p:cNvPicPr>
            <a:picLocks xmlns:a="http://schemas.openxmlformats.org/drawingml/2006/main" noChangeAspect="1"/>
          </p:cNvPicPr>
          <p:nvPr/>
        </p:nvPicPr>
        <p:blipFill>
          <a:blip xmlns:r="http://schemas.openxmlformats.org/officeDocument/2006/relationships" xmlns:a="http://schemas.openxmlformats.org/drawingml/2006/main" r:embed="R7b0f566a6bc74cf7"/>
          <a:stretch xmlns:a="http://schemas.openxmlformats.org/drawingml/2006/main"/>
        </p:blipFill>
        <p:spPr>
          <a:xfrm xmlns:a="http://schemas.openxmlformats.org/drawingml/2006/main">
            <a:off x="361950" y="960574"/>
            <a:ext cx="5600700" cy="4517752"/>
          </a:xfrm>
          <a:prstGeom xmlns:a="http://schemas.openxmlformats.org/drawingml/2006/main" prst="rect">
            <a:avLst/>
          </a:prstGeom>
        </p:spPr>
      </p:pic>
      <p:sp>
        <p:nvSpPr>
          <p:cNvPr id="3" name="image-caption">
            <a:extLst xmlns:a="http://schemas.openxmlformats.org/drawingml/2006/main">
              <a:ext uri="{FF2B5EF4-FFF2-40B4-BE49-F238E27FC236}">
                <a16:creationId xmlns:a16="http://schemas.microsoft.com/office/drawing/2014/main" id="{5E2AD78D-CE27-4F03-88AD-5ED4EDF31513}"/>
              </a:ext>
            </a:extLst>
          </p:cNvPr>
          <p:cNvSpPr>
            <a:spLocks xmlns:a="http://schemas.openxmlformats.org/drawingml/2006/main" noGrp="1"/>
          </p:cNvSpPr>
          <p:nvPr/>
        </p:nvSpPr>
        <p:spPr>
          <a:xfrm xmlns:a="http://schemas.openxmlformats.org/drawingml/2006/main">
            <a:off x="361950" y="6153150"/>
            <a:ext cx="56007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0" i="0">
                <a:solidFill>
                  <a:srgbClr val="D4DBE2"/>
                </a:solidFill>
              </a:defRPr>
            </a:pPr>
            <a:r>
              <a:rPr sz="900" b="0" i="0">
                <a:solidFill>
                  <a:srgbClr val="D4DBE2"/>
                </a:solidFill>
              </a:rPr>
              <a:t>Comanche Indian camp</a:t>
            </a:r>
          </a:p>
        </p:txBody>
      </p:sp>
      <p:sp>
        <p:nvSpPr>
          <p:cNvPr id="4" name="source-title">
            <a:extLst xmlns:a="http://schemas.openxmlformats.org/drawingml/2006/main">
              <a:ext uri="{FF2B5EF4-FFF2-40B4-BE49-F238E27FC236}">
                <a16:creationId xmlns:a16="http://schemas.microsoft.com/office/drawing/2014/main" id="{3C22E406-A5AA-47E5-B73A-45B6E650385B}"/>
              </a:ext>
            </a:extLst>
          </p:cNvPr>
          <p:cNvSpPr>
            <a:spLocks xmlns:a="http://schemas.openxmlformats.org/drawingml/2006/main" noGrp="1"/>
          </p:cNvSpPr>
          <p:nvPr/>
        </p:nvSpPr>
        <p:spPr>
          <a:xfrm xmlns:a="http://schemas.openxmlformats.org/drawingml/2006/main">
            <a:off x="6819900" y="647700"/>
            <a:ext cx="4667250" cy="857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Read the source before using it</a:t>
            </a:r>
          </a:p>
        </p:txBody>
      </p:sp>
      <p:sp>
        <p:nvSpPr>
          <p:cNvPr id="5" name="source-question">
            <a:extLst xmlns:a="http://schemas.openxmlformats.org/drawingml/2006/main">
              <a:ext uri="{FF2B5EF4-FFF2-40B4-BE49-F238E27FC236}">
                <a16:creationId xmlns:a16="http://schemas.microsoft.com/office/drawing/2014/main" id="{65536BA6-0C08-4014-80E0-ABA331D14535}"/>
              </a:ext>
            </a:extLst>
          </p:cNvPr>
          <p:cNvSpPr>
            <a:spLocks xmlns:a="http://schemas.openxmlformats.org/drawingml/2006/main" noGrp="1"/>
          </p:cNvSpPr>
          <p:nvPr/>
        </p:nvSpPr>
        <p:spPr>
          <a:xfrm xmlns:a="http://schemas.openxmlformats.org/drawingml/2006/main">
            <a:off x="6819900" y="1847850"/>
            <a:ext cx="4591050" cy="1562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00" b="1" i="0">
                <a:solidFill>
                  <a:srgbClr val="252A2E"/>
                </a:solidFill>
              </a:defRPr>
            </a:pPr>
            <a:r>
              <a:rPr sz="2100" b="1" i="0">
                <a:solidFill>
                  <a:srgbClr val="252A2E"/>
                </a:solidFill>
              </a:rPr>
              <a:t>What can this source show about indigenous polities—and what must be corroborated elsewhere?</a:t>
            </a:r>
          </a:p>
        </p:txBody>
      </p:sp>
      <p:sp>
        <p:nvSpPr>
          <p:cNvPr id="6" name="source-moves">
            <a:extLst xmlns:a="http://schemas.openxmlformats.org/drawingml/2006/main">
              <a:ext uri="{FF2B5EF4-FFF2-40B4-BE49-F238E27FC236}">
                <a16:creationId xmlns:a16="http://schemas.microsoft.com/office/drawing/2014/main" id="{31422667-091C-4E3D-A1D1-38F2C2AF4A64}"/>
              </a:ext>
            </a:extLst>
          </p:cNvPr>
          <p:cNvSpPr>
            <a:spLocks xmlns:a="http://schemas.openxmlformats.org/drawingml/2006/main" noGrp="1"/>
          </p:cNvSpPr>
          <p:nvPr/>
        </p:nvSpPr>
        <p:spPr>
          <a:xfrm xmlns:a="http://schemas.openxmlformats.org/drawingml/2006/main">
            <a:off x="6819900" y="4286250"/>
            <a:ext cx="451485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SOURCE  ·  CONTEXT  ·  PURPOSE  ·  CORROBORATION</a:t>
            </a:r>
          </a:p>
        </p:txBody>
      </p:sp>
      <p:sp>
        <p:nvSpPr>
          <p:cNvPr id="7" name="rule-72-666">
            <a:extLst xmlns:a="http://schemas.openxmlformats.org/drawingml/2006/main">
              <a:ext uri="{FF2B5EF4-FFF2-40B4-BE49-F238E27FC236}">
                <a16:creationId xmlns:a16="http://schemas.microsoft.com/office/drawing/2014/main" id="{8A88AD1E-0AA3-444E-A36A-51DE1463BB51}"/>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8" name="footer-course">
            <a:extLst xmlns:a="http://schemas.openxmlformats.org/drawingml/2006/main">
              <a:ext uri="{FF2B5EF4-FFF2-40B4-BE49-F238E27FC236}">
                <a16:creationId xmlns:a16="http://schemas.microsoft.com/office/drawing/2014/main" id="{14A89F8C-73F5-4629-A65B-E432AF90B097}"/>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9" name="footer-number">
            <a:extLst xmlns:a="http://schemas.openxmlformats.org/drawingml/2006/main">
              <a:ext uri="{FF2B5EF4-FFF2-40B4-BE49-F238E27FC236}">
                <a16:creationId xmlns:a16="http://schemas.microsoft.com/office/drawing/2014/main" id="{667D8516-925F-4CE2-AA0E-385688910E87}"/>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7 / 17</a:t>
            </a:r>
          </a:p>
        </p:txBody>
      </p:sp>
    </p:spTree>
    <p:extLst>
      <p:ext uri="{BB962C8B-B14F-4D97-AF65-F5344CB8AC3E}">
        <p14:creationId xmlns:p14="http://schemas.microsoft.com/office/powerpoint/2010/main" val="918836659"/>
      </p:ext>
    </p:extLst>
  </p:cSld>
</p:sld>
</file>

<file path=ppt/slides/slide8.xml><?xml version="1.0" encoding="utf-8"?>
<p:sld xmlns:p="http://schemas.openxmlformats.org/presentationml/2006/main">
  <p:cSld>
    <p:bg>
      <p:bgPr>
        <a:solidFill xmlns:a="http://schemas.openxmlformats.org/drawingml/2006/main">
          <a:srgbClr val="53604F"/>
        </a:solidFill>
      </p:bgPr>
    </p:bg>
    <p:spTree>
      <p:nvGrpSpPr>
        <p:cNvPr id="1" name=""/>
        <p:cNvGrpSpPr/>
        <p:nvPr/>
      </p:nvGrpSpPr>
      <p:grpSpPr>
        <a:xfrm xmlns:a="http://schemas.openxmlformats.org/drawingml/2006/main"/>
      </p:grpSpPr>
      <p:sp>
        <p:nvSpPr>
          <p:cNvPr id="1" name="activity-eyebrow">
            <a:extLst xmlns:a="http://schemas.openxmlformats.org/drawingml/2006/main">
              <a:ext uri="{FF2B5EF4-FFF2-40B4-BE49-F238E27FC236}">
                <a16:creationId xmlns:a16="http://schemas.microsoft.com/office/drawing/2014/main" id="{F5DA42A3-CACD-4EDC-B7C0-3EFD5157739D}"/>
              </a:ext>
            </a:extLst>
          </p:cNvPr>
          <p:cNvSpPr>
            <a:spLocks xmlns:a="http://schemas.openxmlformats.org/drawingml/2006/main" noGrp="1"/>
          </p:cNvSpPr>
          <p:nvPr/>
        </p:nvSpPr>
        <p:spPr>
          <a:xfrm xmlns:a="http://schemas.openxmlformats.org/drawingml/2006/main">
            <a:off x="685800" y="628650"/>
            <a:ext cx="9525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E1D4AE"/>
                </a:solidFill>
              </a:defRPr>
            </a:pPr>
            <a:r>
              <a:rPr sz="1350" b="1" i="0">
                <a:solidFill>
                  <a:srgbClr val="E1D4AE"/>
                </a:solidFill>
              </a:rPr>
              <a:t>MAKE THE INTERPRETATION</a:t>
            </a:r>
          </a:p>
        </p:txBody>
      </p:sp>
      <p:sp>
        <p:nvSpPr>
          <p:cNvPr id="2" name="activity-prompt">
            <a:extLst xmlns:a="http://schemas.openxmlformats.org/drawingml/2006/main">
              <a:ext uri="{FF2B5EF4-FFF2-40B4-BE49-F238E27FC236}">
                <a16:creationId xmlns:a16="http://schemas.microsoft.com/office/drawing/2014/main" id="{145C107F-A232-4C2D-A5DD-398A877E41BC}"/>
              </a:ext>
            </a:extLst>
          </p:cNvPr>
          <p:cNvSpPr>
            <a:spLocks xmlns:a="http://schemas.openxmlformats.org/drawingml/2006/main" noGrp="1"/>
          </p:cNvSpPr>
          <p:nvPr/>
        </p:nvSpPr>
        <p:spPr>
          <a:xfrm xmlns:a="http://schemas.openxmlformats.org/drawingml/2006/main">
            <a:off x="685800" y="1276350"/>
            <a:ext cx="10287000" cy="1809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700" b="1" i="0">
                <a:solidFill>
                  <a:srgbClr val="FFFFFF"/>
                </a:solidFill>
              </a:defRPr>
            </a:pPr>
            <a:r>
              <a:rPr sz="2700" b="1" i="0">
                <a:solidFill>
                  <a:srgbClr val="FFFFFF"/>
                </a:solidFill>
              </a:rPr>
              <a:t>Rank the forms of power visible in the evidence: population, mobility, diplomacy, trade, military force, and geographic knowledge.</a:t>
            </a:r>
          </a:p>
        </p:txBody>
      </p:sp>
      <p:sp>
        <p:nvSpPr>
          <p:cNvPr id="3" name="activity-step-1">
            <a:extLst xmlns:a="http://schemas.openxmlformats.org/drawingml/2006/main">
              <a:ext uri="{FF2B5EF4-FFF2-40B4-BE49-F238E27FC236}">
                <a16:creationId xmlns:a16="http://schemas.microsoft.com/office/drawing/2014/main" id="{AF9EE537-8A42-447C-9B61-F0D5A4D72CFD}"/>
              </a:ext>
            </a:extLst>
          </p:cNvPr>
          <p:cNvSpPr>
            <a:spLocks xmlns:a="http://schemas.openxmlformats.org/drawingml/2006/main" noGrp="1"/>
          </p:cNvSpPr>
          <p:nvPr/>
        </p:nvSpPr>
        <p:spPr>
          <a:xfrm xmlns:a="http://schemas.openxmlformats.org/drawingml/2006/main">
            <a:off x="685800" y="3848100"/>
            <a:ext cx="2857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1  OBSERVE</a:t>
            </a:r>
          </a:p>
        </p:txBody>
      </p:sp>
      <p:sp>
        <p:nvSpPr>
          <p:cNvPr id="4" name="activity-step-2">
            <a:extLst xmlns:a="http://schemas.openxmlformats.org/drawingml/2006/main">
              <a:ext uri="{FF2B5EF4-FFF2-40B4-BE49-F238E27FC236}">
                <a16:creationId xmlns:a16="http://schemas.microsoft.com/office/drawing/2014/main" id="{D16D655A-FDAD-47F4-B1CF-7898E48F3E6A}"/>
              </a:ext>
            </a:extLst>
          </p:cNvPr>
          <p:cNvSpPr>
            <a:spLocks xmlns:a="http://schemas.openxmlformats.org/drawingml/2006/main" noGrp="1"/>
          </p:cNvSpPr>
          <p:nvPr/>
        </p:nvSpPr>
        <p:spPr>
          <a:xfrm xmlns:a="http://schemas.openxmlformats.org/drawingml/2006/main">
            <a:off x="409575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2  TEST A CLAIM</a:t>
            </a:r>
          </a:p>
        </p:txBody>
      </p:sp>
      <p:sp>
        <p:nvSpPr>
          <p:cNvPr id="5" name="activity-step-3">
            <a:extLst xmlns:a="http://schemas.openxmlformats.org/drawingml/2006/main">
              <a:ext uri="{FF2B5EF4-FFF2-40B4-BE49-F238E27FC236}">
                <a16:creationId xmlns:a16="http://schemas.microsoft.com/office/drawing/2014/main" id="{C4AC72BE-553B-434F-B778-C9F6889AAE03}"/>
              </a:ext>
            </a:extLst>
          </p:cNvPr>
          <p:cNvSpPr>
            <a:spLocks xmlns:a="http://schemas.openxmlformats.org/drawingml/2006/main" noGrp="1"/>
          </p:cNvSpPr>
          <p:nvPr/>
        </p:nvSpPr>
        <p:spPr>
          <a:xfrm xmlns:a="http://schemas.openxmlformats.org/drawingml/2006/main">
            <a:off x="803910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3  RECORD A LIMIT</a:t>
            </a:r>
          </a:p>
        </p:txBody>
      </p:sp>
      <p:sp>
        <p:nvSpPr>
          <p:cNvPr id="6" name="activity-detail-1">
            <a:extLst xmlns:a="http://schemas.openxmlformats.org/drawingml/2006/main">
              <a:ext uri="{FF2B5EF4-FFF2-40B4-BE49-F238E27FC236}">
                <a16:creationId xmlns:a16="http://schemas.microsoft.com/office/drawing/2014/main" id="{CC6C198A-D9BE-4F96-88E0-C652EB0037DD}"/>
              </a:ext>
            </a:extLst>
          </p:cNvPr>
          <p:cNvSpPr>
            <a:spLocks xmlns:a="http://schemas.openxmlformats.org/drawingml/2006/main" noGrp="1"/>
          </p:cNvSpPr>
          <p:nvPr/>
        </p:nvSpPr>
        <p:spPr>
          <a:xfrm xmlns:a="http://schemas.openxmlformats.org/drawingml/2006/main">
            <a:off x="685800" y="4362450"/>
            <a:ext cx="285750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Observe before interpreting.</a:t>
            </a:r>
          </a:p>
        </p:txBody>
      </p:sp>
      <p:sp>
        <p:nvSpPr>
          <p:cNvPr id="7" name="activity-detail-2">
            <a:extLst xmlns:a="http://schemas.openxmlformats.org/drawingml/2006/main">
              <a:ext uri="{FF2B5EF4-FFF2-40B4-BE49-F238E27FC236}">
                <a16:creationId xmlns:a16="http://schemas.microsoft.com/office/drawing/2014/main" id="{EE953A30-EE3E-4475-9356-5F1C80752F03}"/>
              </a:ext>
            </a:extLst>
          </p:cNvPr>
          <p:cNvSpPr>
            <a:spLocks xmlns:a="http://schemas.openxmlformats.org/drawingml/2006/main" noGrp="1"/>
          </p:cNvSpPr>
          <p:nvPr/>
        </p:nvSpPr>
        <p:spPr>
          <a:xfrm xmlns:a="http://schemas.openxmlformats.org/drawingml/2006/main">
            <a:off x="409575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Use specific evidence to support or revise the working claim.</a:t>
            </a:r>
          </a:p>
        </p:txBody>
      </p:sp>
      <p:sp>
        <p:nvSpPr>
          <p:cNvPr id="8" name="activity-detail-3">
            <a:extLst xmlns:a="http://schemas.openxmlformats.org/drawingml/2006/main">
              <a:ext uri="{FF2B5EF4-FFF2-40B4-BE49-F238E27FC236}">
                <a16:creationId xmlns:a16="http://schemas.microsoft.com/office/drawing/2014/main" id="{C18921F5-8D39-4324-9768-770E64C02F3E}"/>
              </a:ext>
            </a:extLst>
          </p:cNvPr>
          <p:cNvSpPr>
            <a:spLocks xmlns:a="http://schemas.openxmlformats.org/drawingml/2006/main" noGrp="1"/>
          </p:cNvSpPr>
          <p:nvPr/>
        </p:nvSpPr>
        <p:spPr>
          <a:xfrm xmlns:a="http://schemas.openxmlformats.org/drawingml/2006/main">
            <a:off x="803910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Identify uncertainty, missing voices, or a source constraint.</a:t>
            </a:r>
          </a:p>
        </p:txBody>
      </p:sp>
      <p:sp>
        <p:nvSpPr>
          <p:cNvPr id="9" name="rule-72-666">
            <a:extLst xmlns:a="http://schemas.openxmlformats.org/drawingml/2006/main">
              <a:ext uri="{FF2B5EF4-FFF2-40B4-BE49-F238E27FC236}">
                <a16:creationId xmlns:a16="http://schemas.microsoft.com/office/drawing/2014/main" id="{003A74A6-8C35-48D9-8F8A-375DEB249515}"/>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0" name="footer-course">
            <a:extLst xmlns:a="http://schemas.openxmlformats.org/drawingml/2006/main">
              <a:ext uri="{FF2B5EF4-FFF2-40B4-BE49-F238E27FC236}">
                <a16:creationId xmlns:a16="http://schemas.microsoft.com/office/drawing/2014/main" id="{823EC9D7-B06D-4D9F-B273-C6AD44061148}"/>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2</a:t>
            </a:r>
          </a:p>
        </p:txBody>
      </p:sp>
      <p:sp>
        <p:nvSpPr>
          <p:cNvPr id="11" name="footer-number">
            <a:extLst xmlns:a="http://schemas.openxmlformats.org/drawingml/2006/main">
              <a:ext uri="{FF2B5EF4-FFF2-40B4-BE49-F238E27FC236}">
                <a16:creationId xmlns:a16="http://schemas.microsoft.com/office/drawing/2014/main" id="{5D4B0354-F355-48B9-8D1A-69CB5C35E793}"/>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8 / 17</a:t>
            </a:r>
          </a:p>
        </p:txBody>
      </p:sp>
    </p:spTree>
    <p:extLst>
      <p:ext uri="{BB962C8B-B14F-4D97-AF65-F5344CB8AC3E}">
        <p14:creationId xmlns:p14="http://schemas.microsoft.com/office/powerpoint/2010/main" val="716298416"/>
      </p:ext>
    </p:extLst>
  </p:cSld>
</p:sld>
</file>

<file path=ppt/slides/slide9.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xit-eyebrow">
            <a:extLst xmlns:a="http://schemas.openxmlformats.org/drawingml/2006/main">
              <a:ext uri="{FF2B5EF4-FFF2-40B4-BE49-F238E27FC236}">
                <a16:creationId xmlns:a16="http://schemas.microsoft.com/office/drawing/2014/main" id="{ACEF014C-CEAB-4524-BCDA-8874D78A1A17}"/>
              </a:ext>
            </a:extLst>
          </p:cNvPr>
          <p:cNvSpPr>
            <a:spLocks xmlns:a="http://schemas.openxmlformats.org/drawingml/2006/main" noGrp="1"/>
          </p:cNvSpPr>
          <p:nvPr/>
        </p:nvSpPr>
        <p:spPr>
          <a:xfrm xmlns:a="http://schemas.openxmlformats.org/drawingml/2006/main">
            <a:off x="685800" y="704850"/>
            <a:ext cx="93345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EXIT: REVISE THE OPENING</a:t>
            </a:r>
          </a:p>
        </p:txBody>
      </p:sp>
      <p:sp>
        <p:nvSpPr>
          <p:cNvPr id="2" name="exit-question">
            <a:extLst xmlns:a="http://schemas.openxmlformats.org/drawingml/2006/main">
              <a:ext uri="{FF2B5EF4-FFF2-40B4-BE49-F238E27FC236}">
                <a16:creationId xmlns:a16="http://schemas.microsoft.com/office/drawing/2014/main" id="{032757F8-8A23-48D7-B691-5596246286E6}"/>
              </a:ext>
            </a:extLst>
          </p:cNvPr>
          <p:cNvSpPr>
            <a:spLocks xmlns:a="http://schemas.openxmlformats.org/drawingml/2006/main" noGrp="1"/>
          </p:cNvSpPr>
          <p:nvPr/>
        </p:nvSpPr>
        <p:spPr>
          <a:xfrm xmlns:a="http://schemas.openxmlformats.org/drawingml/2006/main">
            <a:off x="685800" y="1466850"/>
            <a:ext cx="10287000" cy="2457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24364B"/>
                </a:solidFill>
              </a:defRPr>
            </a:pPr>
            <a:r>
              <a:rPr sz="3150" b="1" i="0">
                <a:solidFill>
                  <a:srgbClr val="24364B"/>
                </a:solidFill>
              </a:rPr>
              <a:t>Identify the strongest evidence that continental power did not flow only from Europe.</a:t>
            </a:r>
          </a:p>
        </p:txBody>
      </p:sp>
      <p:sp>
        <p:nvSpPr>
          <p:cNvPr id="3" name="rule-72-474">
            <a:extLst xmlns:a="http://schemas.openxmlformats.org/drawingml/2006/main">
              <a:ext uri="{FF2B5EF4-FFF2-40B4-BE49-F238E27FC236}">
                <a16:creationId xmlns:a16="http://schemas.microsoft.com/office/drawing/2014/main" id="{603ECA0A-D0B1-40AC-8B57-1FF02F5F6CC9}"/>
              </a:ext>
            </a:extLst>
          </p:cNvPr>
          <p:cNvSpPr>
            <a:spLocks xmlns:a="http://schemas.openxmlformats.org/drawingml/2006/main" noGrp="1"/>
          </p:cNvSpPr>
          <p:nvPr/>
        </p:nvSpPr>
        <p:spPr>
          <a:xfrm xmlns:a="http://schemas.openxmlformats.org/drawingml/2006/main">
            <a:off x="685800" y="4514850"/>
            <a:ext cx="1428750" cy="57150"/>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4" name="exit-direction">
            <a:extLst xmlns:a="http://schemas.openxmlformats.org/drawingml/2006/main">
              <a:ext uri="{FF2B5EF4-FFF2-40B4-BE49-F238E27FC236}">
                <a16:creationId xmlns:a16="http://schemas.microsoft.com/office/drawing/2014/main" id="{05184E10-BB77-4826-8A6C-4DFD631A58B7}"/>
              </a:ext>
            </a:extLst>
          </p:cNvPr>
          <p:cNvSpPr>
            <a:spLocks xmlns:a="http://schemas.openxmlformats.org/drawingml/2006/main" noGrp="1"/>
          </p:cNvSpPr>
          <p:nvPr/>
        </p:nvSpPr>
        <p:spPr>
          <a:xfrm xmlns:a="http://schemas.openxmlformats.org/drawingml/2006/main">
            <a:off x="685800" y="4933950"/>
            <a:ext cx="87630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Use one piece of evidence. Name one remaining uncertainty.</a:t>
            </a:r>
          </a:p>
        </p:txBody>
      </p:sp>
      <p:sp>
        <p:nvSpPr>
          <p:cNvPr id="5" name="rule-72-666">
            <a:extLst xmlns:a="http://schemas.openxmlformats.org/drawingml/2006/main">
              <a:ext uri="{FF2B5EF4-FFF2-40B4-BE49-F238E27FC236}">
                <a16:creationId xmlns:a16="http://schemas.microsoft.com/office/drawing/2014/main" id="{7CBA7881-530F-42AD-A86F-71481A388AC8}"/>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CE8588F4-108C-4953-931C-D232F4BEF25D}"/>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2</a:t>
            </a:r>
          </a:p>
        </p:txBody>
      </p:sp>
      <p:sp>
        <p:nvSpPr>
          <p:cNvPr id="7" name="footer-number">
            <a:extLst xmlns:a="http://schemas.openxmlformats.org/drawingml/2006/main">
              <a:ext uri="{FF2B5EF4-FFF2-40B4-BE49-F238E27FC236}">
                <a16:creationId xmlns:a16="http://schemas.microsoft.com/office/drawing/2014/main" id="{C449840C-5D46-4E21-90F6-6DEE43DF53E6}"/>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9 / 17</a:t>
            </a:r>
          </a:p>
        </p:txBody>
      </p:sp>
    </p:spTree>
    <p:extLst>
      <p:ext uri="{BB962C8B-B14F-4D97-AF65-F5344CB8AC3E}">
        <p14:creationId xmlns:p14="http://schemas.microsoft.com/office/powerpoint/2010/main" val="1410298256"/>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2026-08-05T21:47:25.6270000Z</dcterms:created>
  <dcterms:modified xsi:type="dcterms:W3CDTF">2026-08-05T21:47:25.6270000Z</dcterms:modified>
</coreProperties>
</file>