
<file path=[Content_Types].xml><?xml version="1.0" encoding="utf-8"?>
<Types xmlns="http://schemas.openxmlformats.org/package/2006/content-types">
  <Default Extension="xml" ContentType="application/vnd.openxmlformats-package.core-properties+xml"/>
  <Default Extension="jpeg" ContentType="image/jpe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06689c5f498f46af" /><Relationship Type="http://schemas.openxmlformats.org/officeDocument/2006/relationships/extended-properties" Target="/docProps/app.xml" Id="R13d1878d7dbd4ce2" /><Relationship Type="http://schemas.openxmlformats.org/officeDocument/2006/relationships/officeDocument" Target="/ppt/presentation.xml" Id="R845b77514739474f" /></Relationships>
</file>

<file path=ppt/presentation.xml><?xml version="1.0" encoding="utf-8"?>
<p:presentation xmlns:p="http://schemas.openxmlformats.org/presentationml/2006/main">
  <p:sldMasterIdLst>
    <p:sldMasterId xmlns:r="http://schemas.openxmlformats.org/officeDocument/2006/relationships" id="2147483648" r:id="Rf37fa44d0aff478e"/>
  </p:sldMasterIdLst>
  <p:notesMasterIdLst>
    <p:notesMasterId xmlns:r="http://schemas.openxmlformats.org/officeDocument/2006/relationships" r:id="Rda4130ebd0c1454e"/>
  </p:notesMasterIdLst>
  <p:sldIdLst>
    <p:sldId xmlns:r="http://schemas.openxmlformats.org/officeDocument/2006/relationships" id="256" r:id="Raec48ee7259243a0"/>
    <p:sldId xmlns:r="http://schemas.openxmlformats.org/officeDocument/2006/relationships" id="257" r:id="R7f633dcc1d1446c7"/>
    <p:sldId xmlns:r="http://schemas.openxmlformats.org/officeDocument/2006/relationships" id="258" r:id="R2c9ba35a317447ba"/>
    <p:sldId xmlns:r="http://schemas.openxmlformats.org/officeDocument/2006/relationships" id="259" r:id="R106be9ad371f4d2e"/>
    <p:sldId xmlns:r="http://schemas.openxmlformats.org/officeDocument/2006/relationships" id="260" r:id="R4347ac60186949c2"/>
    <p:sldId xmlns:r="http://schemas.openxmlformats.org/officeDocument/2006/relationships" id="261" r:id="R6587328af660465d"/>
    <p:sldId xmlns:r="http://schemas.openxmlformats.org/officeDocument/2006/relationships" id="262" r:id="R169a0c88d9424820"/>
    <p:sldId xmlns:r="http://schemas.openxmlformats.org/officeDocument/2006/relationships" id="263" r:id="Rd4beb060a3e84d53"/>
    <p:sldId xmlns:r="http://schemas.openxmlformats.org/officeDocument/2006/relationships" id="264" r:id="Rba243ad23f584e9e"/>
    <p:sldId xmlns:r="http://schemas.openxmlformats.org/officeDocument/2006/relationships" id="265" r:id="Rcd9a2b5963c14191"/>
    <p:sldId xmlns:r="http://schemas.openxmlformats.org/officeDocument/2006/relationships" id="266" r:id="R2fddeba4b18048b7"/>
    <p:sldId xmlns:r="http://schemas.openxmlformats.org/officeDocument/2006/relationships" id="267" r:id="Rfe71516b1e294584"/>
    <p:sldId xmlns:r="http://schemas.openxmlformats.org/officeDocument/2006/relationships" id="268" r:id="Reffac01f462145d5"/>
    <p:sldId xmlns:r="http://schemas.openxmlformats.org/officeDocument/2006/relationships" id="269" r:id="Rbb77973115ca4891"/>
    <p:sldId xmlns:r="http://schemas.openxmlformats.org/officeDocument/2006/relationships" id="270" r:id="Rd0a89887c729488c"/>
    <p:sldId xmlns:r="http://schemas.openxmlformats.org/officeDocument/2006/relationships" id="271" r:id="R56f6e02533a84b20"/>
    <p:sldId xmlns:r="http://schemas.openxmlformats.org/officeDocument/2006/relationships" id="272" r:id="R416815a29c81424f"/>
  </p:sldIdLst>
  <p:sldSz cx="12192000" cy="6858000"/>
  <p:notesSz cx="6858000" cy="9144000"/>
  <p:defaultTextStyle>
    <a:defPPr xmlns:a="http://schemas.openxmlformats.org/drawingml/2006/main">
      <a:defRPr lang="en-US"/>
    </a:defPPr>
    <a:lvl1pPr xmlns:a="http://schemas.openxmlformats.org/drawingml/2006/main" marL="0" indent="0" algn="l" defTabSz="914400">
      <a:defRPr sz="1800" kern="1200">
        <a:solidFill>
          <a:schemeClr val="tx1"/>
        </a:solidFill>
        <a:latin typeface="+mn-lt"/>
        <a:ea typeface="+mn-ea"/>
        <a:cs typeface="+mn-cs"/>
      </a:defRPr>
    </a:lvl1pPr>
    <a:lvl2pPr xmlns:a="http://schemas.openxmlformats.org/drawingml/2006/main" marL="457200" indent="0" algn="l" defTabSz="914400">
      <a:defRPr sz="1800" kern="1200">
        <a:solidFill>
          <a:schemeClr val="tx1"/>
        </a:solidFill>
        <a:latin typeface="+mn-lt"/>
        <a:ea typeface="+mn-ea"/>
        <a:cs typeface="+mn-cs"/>
      </a:defRPr>
    </a:lvl2pPr>
    <a:lvl3pPr xmlns:a="http://schemas.openxmlformats.org/drawingml/2006/main" marL="914400" indent="0" algn="l" defTabSz="914400">
      <a:defRPr sz="1800" kern="1200">
        <a:solidFill>
          <a:schemeClr val="tx1"/>
        </a:solidFill>
        <a:latin typeface="+mn-lt"/>
        <a:ea typeface="+mn-ea"/>
        <a:cs typeface="+mn-cs"/>
      </a:defRPr>
    </a:lvl3pPr>
    <a:lvl4pPr xmlns:a="http://schemas.openxmlformats.org/drawingml/2006/main" marL="1371600" indent="0" algn="l" defTabSz="914400">
      <a:defRPr sz="1800" kern="1200">
        <a:solidFill>
          <a:schemeClr val="tx1"/>
        </a:solidFill>
        <a:latin typeface="+mn-lt"/>
        <a:ea typeface="+mn-ea"/>
        <a:cs typeface="+mn-cs"/>
      </a:defRPr>
    </a:lvl4pPr>
    <a:lvl5pPr xmlns:a="http://schemas.openxmlformats.org/drawingml/2006/main" marL="1828800" indent="0" algn="l" defTabSz="914400">
      <a:defRPr sz="1800" kern="1200">
        <a:solidFill>
          <a:schemeClr val="tx1"/>
        </a:solidFill>
        <a:latin typeface="+mn-lt"/>
        <a:ea typeface="+mn-ea"/>
        <a:cs typeface="+mn-cs"/>
      </a:defRPr>
    </a:lvl5pPr>
    <a:lvl6pPr xmlns:a="http://schemas.openxmlformats.org/drawingml/2006/main" marL="2286000" indent="0" algn="l" defTabSz="914400">
      <a:defRPr sz="1800" kern="1200">
        <a:solidFill>
          <a:schemeClr val="tx1"/>
        </a:solidFill>
        <a:latin typeface="+mn-lt"/>
        <a:ea typeface="+mn-ea"/>
        <a:cs typeface="+mn-cs"/>
      </a:defRPr>
    </a:lvl6pPr>
    <a:lvl7pPr xmlns:a="http://schemas.openxmlformats.org/drawingml/2006/main" marL="2743200" indent="0" algn="l" defTabSz="914400">
      <a:defRPr sz="1800" kern="1200">
        <a:solidFill>
          <a:schemeClr val="tx1"/>
        </a:solidFill>
        <a:latin typeface="+mn-lt"/>
        <a:ea typeface="+mn-ea"/>
        <a:cs typeface="+mn-cs"/>
      </a:defRPr>
    </a:lvl7pPr>
    <a:lvl8pPr xmlns:a="http://schemas.openxmlformats.org/drawingml/2006/main" marL="3200400" indent="0" algn="l" defTabSz="914400">
      <a:defRPr sz="1800" kern="1200">
        <a:solidFill>
          <a:schemeClr val="tx1"/>
        </a:solidFill>
        <a:latin typeface="+mn-lt"/>
        <a:ea typeface="+mn-ea"/>
        <a:cs typeface="+mn-cs"/>
      </a:defRPr>
    </a:lvl8pPr>
    <a:lvl9pPr xmlns:a="http://schemas.openxmlformats.org/drawingml/2006/main" marL="3657600" indent="0" algn="l" defTabSz="914400">
      <a:defRPr sz="1800" kern="1200">
        <a:solidFill>
          <a:schemeClr val="tx1"/>
        </a:solidFill>
        <a:latin typeface="+mn-lt"/>
        <a:ea typeface="+mn-ea"/>
        <a:cs typeface="+mn-cs"/>
      </a:defRPr>
    </a:lvl9pPr>
  </p:defaultTextStyle>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dceb9a48eb644dbd" /><Relationship Type="http://schemas.openxmlformats.org/officeDocument/2006/relationships/slideMaster" Target="/ppt/slideMasters/slideMaster1.xml" Id="Rf37fa44d0aff478e" /><Relationship Type="http://schemas.openxmlformats.org/officeDocument/2006/relationships/notesMaster" Target="/ppt/notesMasters/notesMaster1.xml" Id="Rda4130ebd0c1454e" /><Relationship Type="http://schemas.openxmlformats.org/officeDocument/2006/relationships/presProps" Target="/ppt/presProps.xml" Id="R2b774013d47c4e82" /><Relationship Type="http://schemas.openxmlformats.org/officeDocument/2006/relationships/tableStyles" Target="/ppt/tableStyles.xml" Id="Rfab72ec645f84183" /><Relationship Type="http://schemas.openxmlformats.org/officeDocument/2006/relationships/slide" Target="/ppt/slides/slide1.xml" Id="Raec48ee7259243a0" /><Relationship Type="http://schemas.openxmlformats.org/officeDocument/2006/relationships/slide" Target="/ppt/slides/slide2.xml" Id="R7f633dcc1d1446c7" /><Relationship Type="http://schemas.openxmlformats.org/officeDocument/2006/relationships/slide" Target="/ppt/slides/slide3.xml" Id="R2c9ba35a317447ba" /><Relationship Type="http://schemas.openxmlformats.org/officeDocument/2006/relationships/slide" Target="/ppt/slides/slide4.xml" Id="R106be9ad371f4d2e" /><Relationship Type="http://schemas.openxmlformats.org/officeDocument/2006/relationships/slide" Target="/ppt/slides/slide5.xml" Id="R4347ac60186949c2" /><Relationship Type="http://schemas.openxmlformats.org/officeDocument/2006/relationships/slide" Target="/ppt/slides/slide6.xml" Id="R6587328af660465d" /><Relationship Type="http://schemas.openxmlformats.org/officeDocument/2006/relationships/slide" Target="/ppt/slides/slide7.xml" Id="R169a0c88d9424820" /><Relationship Type="http://schemas.openxmlformats.org/officeDocument/2006/relationships/slide" Target="/ppt/slides/slide8.xml" Id="Rd4beb060a3e84d53" /><Relationship Type="http://schemas.openxmlformats.org/officeDocument/2006/relationships/slide" Target="/ppt/slides/slide9.xml" Id="Rba243ad23f584e9e" /><Relationship Type="http://schemas.openxmlformats.org/officeDocument/2006/relationships/slide" Target="/ppt/slides/slide10.xml" Id="Rcd9a2b5963c14191" /><Relationship Type="http://schemas.openxmlformats.org/officeDocument/2006/relationships/slide" Target="/ppt/slides/slide11.xml" Id="R2fddeba4b18048b7" /><Relationship Type="http://schemas.openxmlformats.org/officeDocument/2006/relationships/slide" Target="/ppt/slides/slide12.xml" Id="Rfe71516b1e294584" /><Relationship Type="http://schemas.openxmlformats.org/officeDocument/2006/relationships/slide" Target="/ppt/slides/slide13.xml" Id="Reffac01f462145d5" /><Relationship Type="http://schemas.openxmlformats.org/officeDocument/2006/relationships/slide" Target="/ppt/slides/slide14.xml" Id="Rbb77973115ca4891" /><Relationship Type="http://schemas.openxmlformats.org/officeDocument/2006/relationships/slide" Target="/ppt/slides/slide15.xml" Id="Rd0a89887c729488c" /><Relationship Type="http://schemas.openxmlformats.org/officeDocument/2006/relationships/slide" Target="/ppt/slides/slide16.xml" Id="R56f6e02533a84b20" /><Relationship Type="http://schemas.openxmlformats.org/officeDocument/2006/relationships/slide" Target="/ppt/slides/slide17.xml" Id="R416815a29c81424f"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47e2959e36c246e2"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57a6fa9cbb1b4bd7" /><Relationship Type="http://schemas.openxmlformats.org/officeDocument/2006/relationships/notesMaster" Target="/ppt/notesMasters/notesMaster1.xml" Id="Rbd0a3bda76f34e56"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974a5bc555a84938" /><Relationship Type="http://schemas.openxmlformats.org/officeDocument/2006/relationships/notesMaster" Target="/ppt/notesMasters/notesMaster1.xml" Id="Red77caba2559422f"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bb1bada914b84bfc" /><Relationship Type="http://schemas.openxmlformats.org/officeDocument/2006/relationships/notesMaster" Target="/ppt/notesMasters/notesMaster1.xml" Id="R60255dae4e0c4e02"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515a458d1c154a26" /><Relationship Type="http://schemas.openxmlformats.org/officeDocument/2006/relationships/notesMaster" Target="/ppt/notesMasters/notesMaster1.xml" Id="R3683103522f34d2b"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b5e817b6f0714509" /><Relationship Type="http://schemas.openxmlformats.org/officeDocument/2006/relationships/notesMaster" Target="/ppt/notesMasters/notesMaster1.xml" Id="R2410614516b04fb3"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6dae35a240054942" /><Relationship Type="http://schemas.openxmlformats.org/officeDocument/2006/relationships/notesMaster" Target="/ppt/notesMasters/notesMaster1.xml" Id="Re88e9960a1b94560"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cff01094e99d48fe" /><Relationship Type="http://schemas.openxmlformats.org/officeDocument/2006/relationships/notesMaster" Target="/ppt/notesMasters/notesMaster1.xml" Id="Re115105d49f24330"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dc283cf19db2462c" /><Relationship Type="http://schemas.openxmlformats.org/officeDocument/2006/relationships/notesMaster" Target="/ppt/notesMasters/notesMaster1.xml" Id="Rbc5fa1c10cf34b88"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f1c21214cba24610" /><Relationship Type="http://schemas.openxmlformats.org/officeDocument/2006/relationships/notesMaster" Target="/ppt/notesMasters/notesMaster1.xml" Id="R086c1422fd084311" /></Relationships>
</file>

<file path=ppt/notesSlides/_rels/notesSlide2.xml.rels>&#65279;<?xml version="1.0" encoding="utf-8"?><Relationships xmlns="http://schemas.openxmlformats.org/package/2006/relationships"><Relationship Type="http://schemas.openxmlformats.org/officeDocument/2006/relationships/slide" Target="/ppt/slides/slide2.xml" Id="Ra2e1065c38d141ae" /><Relationship Type="http://schemas.openxmlformats.org/officeDocument/2006/relationships/notesMaster" Target="/ppt/notesMasters/notesMaster1.xml" Id="R33addde3beb94cd1" /></Relationships>
</file>

<file path=ppt/notesSlides/_rels/notesSlide3.xml.rels>&#65279;<?xml version="1.0" encoding="utf-8"?><Relationships xmlns="http://schemas.openxmlformats.org/package/2006/relationships"><Relationship Type="http://schemas.openxmlformats.org/officeDocument/2006/relationships/slide" Target="/ppt/slides/slide3.xml" Id="Rb6e09f0581854047" /><Relationship Type="http://schemas.openxmlformats.org/officeDocument/2006/relationships/notesMaster" Target="/ppt/notesMasters/notesMaster1.xml" Id="R79cad004c1fe4867" /></Relationships>
</file>

<file path=ppt/notesSlides/_rels/notesSlide4.xml.rels>&#65279;<?xml version="1.0" encoding="utf-8"?><Relationships xmlns="http://schemas.openxmlformats.org/package/2006/relationships"><Relationship Type="http://schemas.openxmlformats.org/officeDocument/2006/relationships/slide" Target="/ppt/slides/slide4.xml" Id="Ra4319be3754d4130" /><Relationship Type="http://schemas.openxmlformats.org/officeDocument/2006/relationships/notesMaster" Target="/ppt/notesMasters/notesMaster1.xml" Id="Rc2049a83f3d348c4" /></Relationships>
</file>

<file path=ppt/notesSlides/_rels/notesSlide5.xml.rels>&#65279;<?xml version="1.0" encoding="utf-8"?><Relationships xmlns="http://schemas.openxmlformats.org/package/2006/relationships"><Relationship Type="http://schemas.openxmlformats.org/officeDocument/2006/relationships/slide" Target="/ppt/slides/slide5.xml" Id="Rd922566248184a37" /><Relationship Type="http://schemas.openxmlformats.org/officeDocument/2006/relationships/notesMaster" Target="/ppt/notesMasters/notesMaster1.xml" Id="R3d8ea94ef80a4d08" /></Relationships>
</file>

<file path=ppt/notesSlides/_rels/notesSlide6.xml.rels>&#65279;<?xml version="1.0" encoding="utf-8"?><Relationships xmlns="http://schemas.openxmlformats.org/package/2006/relationships"><Relationship Type="http://schemas.openxmlformats.org/officeDocument/2006/relationships/slide" Target="/ppt/slides/slide6.xml" Id="Ree71f44d1a9f40c2" /><Relationship Type="http://schemas.openxmlformats.org/officeDocument/2006/relationships/notesMaster" Target="/ppt/notesMasters/notesMaster1.xml" Id="R2335b37faad444e1" /></Relationships>
</file>

<file path=ppt/notesSlides/_rels/notesSlide7.xml.rels>&#65279;<?xml version="1.0" encoding="utf-8"?><Relationships xmlns="http://schemas.openxmlformats.org/package/2006/relationships"><Relationship Type="http://schemas.openxmlformats.org/officeDocument/2006/relationships/slide" Target="/ppt/slides/slide7.xml" Id="R33645b153b33481d" /><Relationship Type="http://schemas.openxmlformats.org/officeDocument/2006/relationships/notesMaster" Target="/ppt/notesMasters/notesMaster1.xml" Id="R56eeef8ed3264041" /></Relationships>
</file>

<file path=ppt/notesSlides/_rels/notesSlide8.xml.rels>&#65279;<?xml version="1.0" encoding="utf-8"?><Relationships xmlns="http://schemas.openxmlformats.org/package/2006/relationships"><Relationship Type="http://schemas.openxmlformats.org/officeDocument/2006/relationships/slide" Target="/ppt/slides/slide8.xml" Id="Raa8406070c8b43af" /><Relationship Type="http://schemas.openxmlformats.org/officeDocument/2006/relationships/notesMaster" Target="/ppt/notesMasters/notesMaster1.xml" Id="R6e33f40f1f414165" /></Relationships>
</file>

<file path=ppt/notesSlides/_rels/notesSlide9.xml.rels>&#65279;<?xml version="1.0" encoding="utf-8"?><Relationships xmlns="http://schemas.openxmlformats.org/package/2006/relationships"><Relationship Type="http://schemas.openxmlformats.org/officeDocument/2006/relationships/slide" Target="/ppt/slides/slide9.xml" Id="Rb996ba4fe4934784" /><Relationship Type="http://schemas.openxmlformats.org/officeDocument/2006/relationships/notesMaster" Target="/ppt/notesMasters/notesMaster1.xml" Id="R016c2dc915cb4300"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Frame the week's central inquiry and make the scholarship lens explicit.</a:t>
            </a:r>
          </a:p>
          <a:p xmlns:a="http://schemas.openxmlformats.org/drawingml/2006/main">
            <a:r>
              <a:t>Suggested timing: 2 minutes</a:t>
            </a:r>
          </a:p>
          <a:p xmlns:a="http://schemas.openxmlformats.org/drawingml/2006/main">
            <a:r>
              <a:t>Presenter guidance: Preview the 2 meeting sequence without summarizing the week's answer. Connect the inquiry to the course question about power, place, and memory.</a:t>
            </a:r>
          </a:p>
          <a:p xmlns:a="http://schemas.openxmlformats.org/drawingml/2006/main">
            <a:r>
              <a:t>Anticipated student thinking: Students should be able to name the week's historical problem and recognize that the reading supplies an interpretation to test.</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Orient students to the day's problem and its place in the weekly inquiry.</a:t>
            </a:r>
          </a:p>
          <a:p xmlns:a="http://schemas.openxmlformats.org/drawingml/2006/main">
            <a:r>
              <a:t>Suggested timing: 2 minutes</a:t>
            </a:r>
          </a:p>
          <a:p xmlns:a="http://schemas.openxmlformats.org/drawingml/2006/main">
            <a:r>
              <a:t>Presenter guidance: Name the meeting's problem, identify the evidence students will handle, and avoid resolving the inquiry before the opening prompt.</a:t>
            </a:r>
          </a:p>
          <a:p xmlns:a="http://schemas.openxmlformats.org/drawingml/2006/main">
            <a:r>
              <a:t>Anticipated student thinking: Students should connect the meeting topic to the weekly question and recall the previous meeting's unresolved issue.</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Elicit an initial interpretation that can be revised through evidence.</a:t>
            </a:r>
          </a:p>
          <a:p xmlns:a="http://schemas.openxmlformats.org/drawingml/2006/main">
            <a:r>
              <a:t>Suggested timing: 7 minutes</a:t>
            </a:r>
          </a:p>
          <a:p xmlns:a="http://schemas.openxmlformats.org/drawingml/2006/main">
            <a:r>
              <a:t>Presenter guidance: Give silent writing time before discussion. Ask two students to explain the reasoning behind different answers; record the contrast without declaring a winner.</a:t>
            </a:r>
          </a:p>
          <a:p xmlns:a="http://schemas.openxmlformats.org/drawingml/2006/main">
            <a:r>
              <a:t>Anticipated student thinking: Listen for unstated spatial, national, racial, environmental, or legal assumptions. Preserve contrasting answers for the exit comparison.</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Supply the minimum vocabulary and orientation needed for the lecture and source work.</a:t>
            </a:r>
          </a:p>
          <a:p xmlns:a="http://schemas.openxmlformats.org/drawingml/2006/main">
            <a:r>
              <a:t>Suggested timing: 7 minutes</a:t>
            </a:r>
          </a:p>
          <a:p xmlns:a="http://schemas.openxmlformats.org/drawingml/2006/main">
            <a:r>
              <a:t>Presenter guidance: Define terms through the day's case rather than as a glossary. Ask students which term names an actor, institution, process, or analytical category.</a:t>
            </a:r>
          </a:p>
          <a:p xmlns:a="http://schemas.openxmlformats.org/drawingml/2006/main">
            <a:r>
              <a:t>Anticipated student thinking: Students may treat analytical categories as neutral descriptions; return to how each term organizes evidence and power.</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State the lecture's interpretive argument in a form students can test against evidence.</a:t>
            </a:r>
          </a:p>
          <a:p xmlns:a="http://schemas.openxmlformats.org/drawingml/2006/main">
            <a:r>
              <a:t>Suggested timing: 8 minutes</a:t>
            </a:r>
          </a:p>
          <a:p xmlns:a="http://schemas.openxmlformats.org/drawingml/2006/main">
            <a:r>
              <a:t>Presenter guidance: Unpack the claim one clause at a time. Identify the causal language and contrast it with a simpler textbook narrative.</a:t>
            </a:r>
          </a:p>
          <a:p xmlns:a="http://schemas.openxmlformats.org/drawingml/2006/main">
            <a:r>
              <a:t>Anticipated student thinking: Students should be able to distinguish the claim from a topic statement and identify which evidence would strengthen or weaken it.</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Develop the working claim with three distinct bodies of evidence.</a:t>
            </a:r>
          </a:p>
          <a:p xmlns:a="http://schemas.openxmlformats.org/drawingml/2006/main">
            <a:r>
              <a:t>Suggested timing: 10 minutes</a:t>
            </a:r>
          </a:p>
          <a:p xmlns:a="http://schemas.openxmlformats.org/drawingml/2006/main">
            <a:r>
              <a:t>Presenter guidance: For each point, identify the actor, institution, or relationship that produced the evidence. Pause after the second point and ask which one most changes the opening answer.</a:t>
            </a:r>
          </a:p>
          <a:p xmlns:a="http://schemas.openxmlformats.org/drawingml/2006/main">
            <a:r>
              <a:t>Anticipated student thinking: Students should connect each evidence point to a specific clause in the working claim rather than treating the list as background information.</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Prepare students to source and corroborate the primary evidence displayed or distributed in class.</a:t>
            </a:r>
          </a:p>
          <a:p xmlns:a="http://schemas.openxmlformats.org/drawingml/2006/main">
            <a:r>
              <a:t>Suggested timing: 12 minutes</a:t>
            </a:r>
          </a:p>
          <a:p xmlns:a="http://schemas.openxmlformats.org/drawingml/2006/main">
            <a:r>
              <a:t>Presenter guidance: Display or distribute the item-level course source connected to the meeting. Require observation, source, context, purpose, and corroboration in that order.</a:t>
            </a:r>
          </a:p>
          <a:p xmlns:a="http://schemas.openxmlformats.org/drawingml/2006/main">
            <a:r>
              <a:t>Anticipated student thinking: Students may jump directly to content. Redirect them to provenance and audience before evaluating factual claims.</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Move students from receiving the lecture claim to constructing and qualifying an interpretation.</a:t>
            </a:r>
          </a:p>
          <a:p xmlns:a="http://schemas.openxmlformats.org/drawingml/2006/main">
            <a:r>
              <a:t>Suggested timing: 10 minutes</a:t>
            </a:r>
          </a:p>
          <a:p xmlns:a="http://schemas.openxmlformats.org/drawingml/2006/main">
            <a:r>
              <a:t>Presenter guidance: Use pairs or groups of three. Ask each group to produce one evidence-based claim and one explicit limitation. Invite contrasting claims before summarizing.</a:t>
            </a:r>
          </a:p>
          <a:p xmlns:a="http://schemas.openxmlformats.org/drawingml/2006/main">
            <a:r>
              <a:t>Anticipated student thinking: A strong response cites a specific source feature, explains its relevance, and names uncertainty without abandoning interpretation.</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Collect an independent, evidence-based revision of the opening interpretation.</a:t>
            </a:r>
          </a:p>
          <a:p xmlns:a="http://schemas.openxmlformats.org/drawingml/2006/main">
            <a:r>
              <a:t>Suggested timing: 4 minutes, with approximately 15 minutes of discussion, questions, and transition flexibility across the 75-minute meeting</a:t>
            </a:r>
          </a:p>
          <a:p xmlns:a="http://schemas.openxmlformats.org/drawingml/2006/main">
            <a:r>
              <a:t>Presenter guidance: Collect or photograph responses. Compare them with the opening prompt during the next meeting; do not supply a model response before students write.</a:t>
            </a:r>
          </a:p>
          <a:p xmlns:a="http://schemas.openxmlformats.org/drawingml/2006/main">
            <a:r>
              <a:t>Anticipated student thinking: A successful response makes a claim, cites evidence from the meeting, and names a remaining limit or question.</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Orient students to the day's problem and its place in the weekly inquiry.</a:t>
            </a:r>
          </a:p>
          <a:p xmlns:a="http://schemas.openxmlformats.org/drawingml/2006/main">
            <a:r>
              <a:t>Suggested timing: 2 minutes</a:t>
            </a:r>
          </a:p>
          <a:p xmlns:a="http://schemas.openxmlformats.org/drawingml/2006/main">
            <a:r>
              <a:t>Presenter guidance: Name the meeting's problem, identify the evidence students will handle, and avoid resolving the inquiry before the opening prompt.</a:t>
            </a:r>
          </a:p>
          <a:p xmlns:a="http://schemas.openxmlformats.org/drawingml/2006/main">
            <a:r>
              <a:t>Anticipated student thinking: Students should connect the meeting topic to the weekly question and recall the previous meeting's unresolved issue.</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Elicit an initial interpretation that can be revised through evidence.</a:t>
            </a:r>
          </a:p>
          <a:p xmlns:a="http://schemas.openxmlformats.org/drawingml/2006/main">
            <a:r>
              <a:t>Suggested timing: 7 minutes</a:t>
            </a:r>
          </a:p>
          <a:p xmlns:a="http://schemas.openxmlformats.org/drawingml/2006/main">
            <a:r>
              <a:t>Presenter guidance: Give silent writing time before discussion. Ask two students to explain the reasoning behind different answers; record the contrast without declaring a winner.</a:t>
            </a:r>
          </a:p>
          <a:p xmlns:a="http://schemas.openxmlformats.org/drawingml/2006/main">
            <a:r>
              <a:t>Anticipated student thinking: Listen for unstated spatial, national, racial, environmental, or legal assumptions. Preserve contrasting answers for the exit comparison.</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Supply the minimum vocabulary and orientation needed for the lecture and source work.</a:t>
            </a:r>
          </a:p>
          <a:p xmlns:a="http://schemas.openxmlformats.org/drawingml/2006/main">
            <a:r>
              <a:t>Suggested timing: 7 minutes</a:t>
            </a:r>
          </a:p>
          <a:p xmlns:a="http://schemas.openxmlformats.org/drawingml/2006/main">
            <a:r>
              <a:t>Presenter guidance: Define terms through the day's case rather than as a glossary. Ask students which term names an actor, institution, process, or analytical category.</a:t>
            </a:r>
          </a:p>
          <a:p xmlns:a="http://schemas.openxmlformats.org/drawingml/2006/main">
            <a:r>
              <a:t>Anticipated student thinking: Students may treat analytical categories as neutral descriptions; return to how each term organizes evidence and power.</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State the lecture's interpretive argument in a form students can test against evidence.</a:t>
            </a:r>
          </a:p>
          <a:p xmlns:a="http://schemas.openxmlformats.org/drawingml/2006/main">
            <a:r>
              <a:t>Suggested timing: 8 minutes</a:t>
            </a:r>
          </a:p>
          <a:p xmlns:a="http://schemas.openxmlformats.org/drawingml/2006/main">
            <a:r>
              <a:t>Presenter guidance: Unpack the claim one clause at a time. Identify the causal language and contrast it with a simpler textbook narrative.</a:t>
            </a:r>
          </a:p>
          <a:p xmlns:a="http://schemas.openxmlformats.org/drawingml/2006/main">
            <a:r>
              <a:t>Anticipated student thinking: Students should be able to distinguish the claim from a topic statement and identify which evidence would strengthen or weaken it.</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Develop the working claim with three distinct bodies of evidence.</a:t>
            </a:r>
          </a:p>
          <a:p xmlns:a="http://schemas.openxmlformats.org/drawingml/2006/main">
            <a:r>
              <a:t>Suggested timing: 10 minutes</a:t>
            </a:r>
          </a:p>
          <a:p xmlns:a="http://schemas.openxmlformats.org/drawingml/2006/main">
            <a:r>
              <a:t>Presenter guidance: For each point, identify the actor, institution, or relationship that produced the evidence. Pause after the second point and ask which one most changes the opening answer.</a:t>
            </a:r>
          </a:p>
          <a:p xmlns:a="http://schemas.openxmlformats.org/drawingml/2006/main">
            <a:r>
              <a:t>Anticipated student thinking: Students should connect each evidence point to a specific clause in the working claim rather than treating the list as background information.</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Model disciplined visual sourcing and prepare students to use the image as evidence.</a:t>
            </a:r>
          </a:p>
          <a:p xmlns:a="http://schemas.openxmlformats.org/drawingml/2006/main">
            <a:r>
              <a:t>Suggested timing: 12 minutes</a:t>
            </a:r>
          </a:p>
          <a:p xmlns:a="http://schemas.openxmlformats.org/drawingml/2006/main">
            <a:r>
              <a:t>Presenter guidance: Begin with two observations before interpretation. Then ask who made the image or map, for what audience, and what is outside its frame. Do not let the historical date erase the ethics of representation.</a:t>
            </a:r>
          </a:p>
          <a:p xmlns:a="http://schemas.openxmlformats.org/drawingml/2006/main">
            <a:r>
              <a:t>Anticipated student thinking: Students may treat the image as transparent documentation. Press for staging, captioning, selection, and the need for corroboration.</a:t>
            </a:r>
          </a:p>
          <a:p xmlns:a="http://schemas.openxmlformats.org/drawingml/2006/main">
            <a:r>
              <a:t>Image accessibility: Book cover for Manu Karuka's Empire's Tracks.</a:t>
            </a:r>
          </a:p>
          <a:p xmlns:a="http://schemas.openxmlformats.org/drawingml/2006/main">
            <a:r>
              <a:t>Image rights note: Publisher cover image used to identify and discuss the assigned scholarship.</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 Empire's Tracks book cover: https://www.ucpress.edu/books/empires-tracks/paper</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Move students from receiving the lecture claim to constructing and qualifying an interpretation.</a:t>
            </a:r>
          </a:p>
          <a:p xmlns:a="http://schemas.openxmlformats.org/drawingml/2006/main">
            <a:r>
              <a:t>Suggested timing: 10 minutes</a:t>
            </a:r>
          </a:p>
          <a:p xmlns:a="http://schemas.openxmlformats.org/drawingml/2006/main">
            <a:r>
              <a:t>Presenter guidance: Use pairs or groups of three. Ask each group to produce one evidence-based claim and one explicit limitation. Invite contrasting claims before summarizing.</a:t>
            </a:r>
          </a:p>
          <a:p xmlns:a="http://schemas.openxmlformats.org/drawingml/2006/main">
            <a:r>
              <a:t>Anticipated student thinking: A strong response cites a specific source feature, explains its relevance, and names uncertainty without abandoning interpretation.</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Collect an independent, evidence-based revision of the opening interpretation.</a:t>
            </a:r>
          </a:p>
          <a:p xmlns:a="http://schemas.openxmlformats.org/drawingml/2006/main">
            <a:r>
              <a:t>Suggested timing: 4 minutes, with approximately 15 minutes of discussion, questions, and transition flexibility across the 75-minute meeting</a:t>
            </a:r>
          </a:p>
          <a:p xmlns:a="http://schemas.openxmlformats.org/drawingml/2006/main">
            <a:r>
              <a:t>Presenter guidance: Collect or photograph responses. Compare them with the opening prompt during the next meeting; do not supply a model response before students write.</a:t>
            </a:r>
          </a:p>
          <a:p xmlns:a="http://schemas.openxmlformats.org/drawingml/2006/main">
            <a:r>
              <a:t>Anticipated student thinking: A successful response makes a claim, cites evidence from the meeting, and names a remaining limit or question.</a:t>
            </a:r>
          </a:p>
          <a:p xmlns:a="http://schemas.openxmlformats.org/drawingml/2006/main">
            <a:r>
              <a:t>[Sources]</a:t>
            </a:r>
          </a:p>
          <a:p xmlns:a="http://schemas.openxmlformats.org/drawingml/2006/main">
            <a:r>
              <a:t>- https://www.ucpress.edu/books/empires-tracks/paper</a:t>
            </a:r>
          </a:p>
          <a:p xmlns:a="http://schemas.openxmlformats.org/drawingml/2006/main">
            <a:r>
              <a:t>- https://www.loc.gov/pictures/collection/railroad/</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34d88a31c65540bf"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69a01ccc70974d3e" /><Relationship Type="http://schemas.openxmlformats.org/officeDocument/2006/relationships/slideLayout" Target="/ppt/slideLayouts/slideLayout1.xml" Id="R69f027fe77b244e5"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69f027fe77b244e5"/>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0edb6dd289364629" /><Relationship Type="http://schemas.openxmlformats.org/officeDocument/2006/relationships/notesSlide" Target="/ppt/notesSlides/notesSlide1.xml" Id="R2166a80234cb4113"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0608897ab39f4764" /><Relationship Type="http://schemas.openxmlformats.org/officeDocument/2006/relationships/notesSlide" Target="/ppt/notesSlides/notesSlide10.xml" Id="R07b19d75ff0445c8"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6e6469c063804a0f" /><Relationship Type="http://schemas.openxmlformats.org/officeDocument/2006/relationships/notesSlide" Target="/ppt/notesSlides/notesSlide11.xml" Id="R5648accf26f4432c"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f260148a0e2b46fd" /><Relationship Type="http://schemas.openxmlformats.org/officeDocument/2006/relationships/notesSlide" Target="/ppt/notesSlides/notesSlide12.xml" Id="R9fc9beea548a46b5"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09d0171db0cd4a4a" /><Relationship Type="http://schemas.openxmlformats.org/officeDocument/2006/relationships/notesSlide" Target="/ppt/notesSlides/notesSlide13.xml" Id="Rf7d0b5b548844aae"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8e6d401ea0884b71" /><Relationship Type="http://schemas.openxmlformats.org/officeDocument/2006/relationships/notesSlide" Target="/ppt/notesSlides/notesSlide14.xml" Id="R71743112b5034507"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572b407907d44302" /><Relationship Type="http://schemas.openxmlformats.org/officeDocument/2006/relationships/notesSlide" Target="/ppt/notesSlides/notesSlide15.xml" Id="R8ac0cb6f03d749e6"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a3819ded9a5843f2" /><Relationship Type="http://schemas.openxmlformats.org/officeDocument/2006/relationships/notesSlide" Target="/ppt/notesSlides/notesSlide16.xml" Id="Raf3cce9d33834850"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bd158ce9cf2543a0" /><Relationship Type="http://schemas.openxmlformats.org/officeDocument/2006/relationships/notesSlide" Target="/ppt/notesSlides/notesSlide17.xml" Id="Rf007a3362788425d"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d737961e15b944aa" /><Relationship Type="http://schemas.openxmlformats.org/officeDocument/2006/relationships/notesSlide" Target="/ppt/notesSlides/notesSlide2.xml" Id="Re6f38f5f42c44f4d"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acaab67e540c483d" /><Relationship Type="http://schemas.openxmlformats.org/officeDocument/2006/relationships/notesSlide" Target="/ppt/notesSlides/notesSlide3.xml" Id="R717797e9f10a4707"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81bd60f51a264daa" /><Relationship Type="http://schemas.openxmlformats.org/officeDocument/2006/relationships/notesSlide" Target="/ppt/notesSlides/notesSlide4.xml" Id="R822dc5ab4dd048e2"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93f3d7ef496f4d18" /><Relationship Type="http://schemas.openxmlformats.org/officeDocument/2006/relationships/notesSlide" Target="/ppt/notesSlides/notesSlide5.xml" Id="Rdbcdf3363cbc404a"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ddeb27c198964345" /><Relationship Type="http://schemas.openxmlformats.org/officeDocument/2006/relationships/notesSlide" Target="/ppt/notesSlides/notesSlide6.xml" Id="R098371397ce84a07"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2f393991777e44e5" /><Relationship Type="http://schemas.openxmlformats.org/officeDocument/2006/relationships/image" Target="/ppt/media/image.jpeg" Id="Ree56c8db779747eb" /><Relationship Type="http://schemas.openxmlformats.org/officeDocument/2006/relationships/notesSlide" Target="/ppt/notesSlides/notesSlide7.xml" Id="R2ff37b3c84994794"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ad810f190e0c44f9" /><Relationship Type="http://schemas.openxmlformats.org/officeDocument/2006/relationships/notesSlide" Target="/ppt/notesSlides/notesSlide8.xml" Id="R5c4fca4e38154c6f"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91ae83f0e42d4e36" /><Relationship Type="http://schemas.openxmlformats.org/officeDocument/2006/relationships/notesSlide" Target="/ppt/notesSlides/notesSlide9.xml" Id="R5aea913145d04004" /></Relationships>
</file>

<file path=ppt/slides/slide1.xml><?xml version="1.0" encoding="utf-8"?>
<p:sld xmlns:p="http://schemas.openxmlformats.org/presentationml/2006/main">
  <p:cSld>
    <p:bg>
      <p:bgPr>
        <a:solidFill xmlns:a="http://schemas.openxmlformats.org/drawingml/2006/main">
          <a:srgbClr val="24364B"/>
        </a:solidFill>
      </p:bgPr>
    </p:bg>
    <p:spTree>
      <p:nvGrpSpPr>
        <p:cNvPr id="1" name=""/>
        <p:cNvGrpSpPr/>
        <p:nvPr/>
      </p:nvGrpSpPr>
      <p:grpSpPr>
        <a:xfrm xmlns:a="http://schemas.openxmlformats.org/drawingml/2006/main"/>
      </p:grpSpPr>
      <p:sp>
        <p:nvSpPr>
          <p:cNvPr id="1" name="rust-band">
            <a:extLst xmlns:a="http://schemas.openxmlformats.org/drawingml/2006/main">
              <a:ext uri="{FF2B5EF4-FFF2-40B4-BE49-F238E27FC236}">
                <a16:creationId xmlns:a16="http://schemas.microsoft.com/office/drawing/2014/main" id="{4F2E8E77-555D-4C23-82EB-BC72C2BDA340}"/>
              </a:ext>
            </a:extLst>
          </p:cNvPr>
          <p:cNvSpPr>
            <a:spLocks xmlns:a="http://schemas.openxmlformats.org/drawingml/2006/main" noGrp="1"/>
          </p:cNvSpPr>
          <p:nvPr/>
        </p:nvSpPr>
        <p:spPr>
          <a:xfrm xmlns:a="http://schemas.openxmlformats.org/drawingml/2006/main">
            <a:off x="0" y="0"/>
            <a:ext cx="247650" cy="6858000"/>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2" name="week-eyebrow">
            <a:extLst xmlns:a="http://schemas.openxmlformats.org/drawingml/2006/main">
              <a:ext uri="{FF2B5EF4-FFF2-40B4-BE49-F238E27FC236}">
                <a16:creationId xmlns:a16="http://schemas.microsoft.com/office/drawing/2014/main" id="{FA323A4C-4E96-4B2C-B107-518FA0FE6B7D}"/>
              </a:ext>
            </a:extLst>
          </p:cNvPr>
          <p:cNvSpPr>
            <a:spLocks xmlns:a="http://schemas.openxmlformats.org/drawingml/2006/main" noGrp="1"/>
          </p:cNvSpPr>
          <p:nvPr/>
        </p:nvSpPr>
        <p:spPr>
          <a:xfrm xmlns:a="http://schemas.openxmlformats.org/drawingml/2006/main">
            <a:off x="781050" y="742950"/>
            <a:ext cx="981075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C4A45F"/>
                </a:solidFill>
              </a:defRPr>
            </a:pPr>
            <a:r>
              <a:rPr sz="1350" b="1" i="0">
                <a:solidFill>
                  <a:srgbClr val="C4A45F"/>
                </a:solidFill>
              </a:rPr>
              <a:t>WEEK 8  ·  OCTOBER 12–16, 2026</a:t>
            </a:r>
          </a:p>
        </p:txBody>
      </p:sp>
      <p:sp>
        <p:nvSpPr>
          <p:cNvPr id="3" name="week-title">
            <a:extLst xmlns:a="http://schemas.openxmlformats.org/drawingml/2006/main">
              <a:ext uri="{FF2B5EF4-FFF2-40B4-BE49-F238E27FC236}">
                <a16:creationId xmlns:a16="http://schemas.microsoft.com/office/drawing/2014/main" id="{C2F13968-E9FD-40A0-8B04-E8A91404B9C2}"/>
              </a:ext>
            </a:extLst>
          </p:cNvPr>
          <p:cNvSpPr>
            <a:spLocks xmlns:a="http://schemas.openxmlformats.org/drawingml/2006/main" noGrp="1"/>
          </p:cNvSpPr>
          <p:nvPr/>
        </p:nvSpPr>
        <p:spPr>
          <a:xfrm xmlns:a="http://schemas.openxmlformats.org/drawingml/2006/main">
            <a:off x="781050" y="1409700"/>
            <a:ext cx="10287000" cy="1428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4050" b="1" i="0">
                <a:solidFill>
                  <a:srgbClr val="FFFFFF"/>
                </a:solidFill>
              </a:defRPr>
            </a:pPr>
            <a:r>
              <a:rPr sz="4050" b="1" i="0">
                <a:solidFill>
                  <a:srgbClr val="FFFFFF"/>
                </a:solidFill>
              </a:rPr>
              <a:t>Railroads, Corporate Empire, and Dispossession</a:t>
            </a:r>
          </a:p>
        </p:txBody>
      </p:sp>
      <p:sp>
        <p:nvSpPr>
          <p:cNvPr id="4" name="rule-82-330">
            <a:extLst xmlns:a="http://schemas.openxmlformats.org/drawingml/2006/main">
              <a:ext uri="{FF2B5EF4-FFF2-40B4-BE49-F238E27FC236}">
                <a16:creationId xmlns:a16="http://schemas.microsoft.com/office/drawing/2014/main" id="{D7D610FC-E640-4803-98EA-A14F5A72E110}"/>
              </a:ext>
            </a:extLst>
          </p:cNvPr>
          <p:cNvSpPr>
            <a:spLocks xmlns:a="http://schemas.openxmlformats.org/drawingml/2006/main" noGrp="1"/>
          </p:cNvSpPr>
          <p:nvPr/>
        </p:nvSpPr>
        <p:spPr>
          <a:xfrm xmlns:a="http://schemas.openxmlformats.org/drawingml/2006/main">
            <a:off x="781050" y="3143250"/>
            <a:ext cx="1562100" cy="66675"/>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5" name="week-inquiry">
            <a:extLst xmlns:a="http://schemas.openxmlformats.org/drawingml/2006/main">
              <a:ext uri="{FF2B5EF4-FFF2-40B4-BE49-F238E27FC236}">
                <a16:creationId xmlns:a16="http://schemas.microsoft.com/office/drawing/2014/main" id="{BCDAAC32-AF92-4F0B-8787-AF1D260EDA4B}"/>
              </a:ext>
            </a:extLst>
          </p:cNvPr>
          <p:cNvSpPr>
            <a:spLocks xmlns:a="http://schemas.openxmlformats.org/drawingml/2006/main" noGrp="1"/>
          </p:cNvSpPr>
          <p:nvPr/>
        </p:nvSpPr>
        <p:spPr>
          <a:xfrm xmlns:a="http://schemas.openxmlformats.org/drawingml/2006/main">
            <a:off x="781050" y="3562350"/>
            <a:ext cx="9620250" cy="1104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75" b="0" i="0">
                <a:solidFill>
                  <a:srgbClr val="EDF0F3"/>
                </a:solidFill>
              </a:defRPr>
            </a:pPr>
            <a:r>
              <a:rPr sz="2175" b="0" i="0">
                <a:solidFill>
                  <a:srgbClr val="EDF0F3"/>
                </a:solidFill>
              </a:rPr>
              <a:t>What did railroads connect, and what relations of land, labor, and violence did they conceal?</a:t>
            </a:r>
          </a:p>
        </p:txBody>
      </p:sp>
      <p:sp>
        <p:nvSpPr>
          <p:cNvPr id="6" name="week-scholarship">
            <a:extLst xmlns:a="http://schemas.openxmlformats.org/drawingml/2006/main">
              <a:ext uri="{FF2B5EF4-FFF2-40B4-BE49-F238E27FC236}">
                <a16:creationId xmlns:a16="http://schemas.microsoft.com/office/drawing/2014/main" id="{33602156-497E-4226-A3BE-5920348C4652}"/>
              </a:ext>
            </a:extLst>
          </p:cNvPr>
          <p:cNvSpPr>
            <a:spLocks xmlns:a="http://schemas.openxmlformats.org/drawingml/2006/main" noGrp="1"/>
          </p:cNvSpPr>
          <p:nvPr/>
        </p:nvSpPr>
        <p:spPr>
          <a:xfrm xmlns:a="http://schemas.openxmlformats.org/drawingml/2006/main">
            <a:off x="781050" y="5334000"/>
            <a:ext cx="100965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CBD3DC"/>
                </a:solidFill>
              </a:defRPr>
            </a:pPr>
            <a:r>
              <a:rPr sz="1350" b="0" i="0">
                <a:solidFill>
                  <a:srgbClr val="CBD3DC"/>
                </a:solidFill>
              </a:rPr>
              <a:t>Scholarship lens: Manu Karuka, Empire’s Tracks (2019), selected excerpt.</a:t>
            </a:r>
          </a:p>
        </p:txBody>
      </p:sp>
      <p:sp>
        <p:nvSpPr>
          <p:cNvPr id="7" name="rule-72-666">
            <a:extLst xmlns:a="http://schemas.openxmlformats.org/drawingml/2006/main">
              <a:ext uri="{FF2B5EF4-FFF2-40B4-BE49-F238E27FC236}">
                <a16:creationId xmlns:a16="http://schemas.microsoft.com/office/drawing/2014/main" id="{AD884DA1-5890-4D46-9F8C-78D6EC898F44}"/>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8" name="footer-course">
            <a:extLst xmlns:a="http://schemas.openxmlformats.org/drawingml/2006/main">
              <a:ext uri="{FF2B5EF4-FFF2-40B4-BE49-F238E27FC236}">
                <a16:creationId xmlns:a16="http://schemas.microsoft.com/office/drawing/2014/main" id="{6247236A-9BE3-43EC-BB75-557B3EAB6000}"/>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8</a:t>
            </a:r>
          </a:p>
        </p:txBody>
      </p:sp>
      <p:sp>
        <p:nvSpPr>
          <p:cNvPr id="9" name="footer-number">
            <a:extLst xmlns:a="http://schemas.openxmlformats.org/drawingml/2006/main">
              <a:ext uri="{FF2B5EF4-FFF2-40B4-BE49-F238E27FC236}">
                <a16:creationId xmlns:a16="http://schemas.microsoft.com/office/drawing/2014/main" id="{468510A4-0346-4ECE-9D32-11F7D85FAEC2}"/>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1 / 17</a:t>
            </a:r>
          </a:p>
        </p:txBody>
      </p:sp>
    </p:spTree>
    <p:extLst>
      <p:ext uri="{BB962C8B-B14F-4D97-AF65-F5344CB8AC3E}">
        <p14:creationId xmlns:p14="http://schemas.microsoft.com/office/powerpoint/2010/main" val="277921651"/>
      </p:ext>
    </p:extLst>
  </p:cSld>
</p:sld>
</file>

<file path=ppt/slides/slide10.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meeting-date">
            <a:extLst xmlns:a="http://schemas.openxmlformats.org/drawingml/2006/main">
              <a:ext uri="{FF2B5EF4-FFF2-40B4-BE49-F238E27FC236}">
                <a16:creationId xmlns:a16="http://schemas.microsoft.com/office/drawing/2014/main" id="{B5B1BBF9-440A-4EA7-B33F-50CBE4EBBCF5}"/>
              </a:ext>
            </a:extLst>
          </p:cNvPr>
          <p:cNvSpPr>
            <a:spLocks xmlns:a="http://schemas.openxmlformats.org/drawingml/2006/main" noGrp="1"/>
          </p:cNvSpPr>
          <p:nvPr/>
        </p:nvSpPr>
        <p:spPr>
          <a:xfrm xmlns:a="http://schemas.openxmlformats.org/drawingml/2006/main">
            <a:off x="685800" y="704850"/>
            <a:ext cx="10287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THURSDAY  ·  OCTOBER 15, 2026</a:t>
            </a:r>
          </a:p>
        </p:txBody>
      </p:sp>
      <p:sp>
        <p:nvSpPr>
          <p:cNvPr id="2" name="meeting-plan">
            <a:extLst xmlns:a="http://schemas.openxmlformats.org/drawingml/2006/main">
              <a:ext uri="{FF2B5EF4-FFF2-40B4-BE49-F238E27FC236}">
                <a16:creationId xmlns:a16="http://schemas.microsoft.com/office/drawing/2014/main" id="{B6CAC9C0-96AB-4103-AC8B-C666517C7440}"/>
              </a:ext>
            </a:extLst>
          </p:cNvPr>
          <p:cNvSpPr>
            <a:spLocks xmlns:a="http://schemas.openxmlformats.org/drawingml/2006/main" noGrp="1"/>
          </p:cNvSpPr>
          <p:nvPr/>
        </p:nvSpPr>
        <p:spPr>
          <a:xfrm xmlns:a="http://schemas.openxmlformats.org/drawingml/2006/main">
            <a:off x="685800" y="1466850"/>
            <a:ext cx="10287000" cy="1638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225" b="1" i="0">
                <a:solidFill>
                  <a:srgbClr val="24364B"/>
                </a:solidFill>
              </a:defRPr>
            </a:pPr>
            <a:r>
              <a:rPr sz="3225" b="1" i="0">
                <a:solidFill>
                  <a:srgbClr val="24364B"/>
                </a:solidFill>
              </a:rPr>
              <a:t>Railroads, military logistics, dispossession, and the in-class historiographical synthesis.</a:t>
            </a:r>
          </a:p>
        </p:txBody>
      </p:sp>
      <p:sp>
        <p:nvSpPr>
          <p:cNvPr id="3" name="rule-72-358">
            <a:extLst xmlns:a="http://schemas.openxmlformats.org/drawingml/2006/main">
              <a:ext uri="{FF2B5EF4-FFF2-40B4-BE49-F238E27FC236}">
                <a16:creationId xmlns:a16="http://schemas.microsoft.com/office/drawing/2014/main" id="{1023CA34-9B40-4C1C-B6A3-49A08F69D500}"/>
              </a:ext>
            </a:extLst>
          </p:cNvPr>
          <p:cNvSpPr>
            <a:spLocks xmlns:a="http://schemas.openxmlformats.org/drawingml/2006/main" noGrp="1"/>
          </p:cNvSpPr>
          <p:nvPr/>
        </p:nvSpPr>
        <p:spPr>
          <a:xfrm xmlns:a="http://schemas.openxmlformats.org/drawingml/2006/main">
            <a:off x="685800" y="3409950"/>
            <a:ext cx="1409700" cy="57150"/>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4" name="meeting-inquiry">
            <a:extLst xmlns:a="http://schemas.openxmlformats.org/drawingml/2006/main">
              <a:ext uri="{FF2B5EF4-FFF2-40B4-BE49-F238E27FC236}">
                <a16:creationId xmlns:a16="http://schemas.microsoft.com/office/drawing/2014/main" id="{59C7D22C-F8C0-4B21-A424-63744CA3465F}"/>
              </a:ext>
            </a:extLst>
          </p:cNvPr>
          <p:cNvSpPr>
            <a:spLocks xmlns:a="http://schemas.openxmlformats.org/drawingml/2006/main" noGrp="1"/>
          </p:cNvSpPr>
          <p:nvPr/>
        </p:nvSpPr>
        <p:spPr>
          <a:xfrm xmlns:a="http://schemas.openxmlformats.org/drawingml/2006/main">
            <a:off x="685800" y="3829050"/>
            <a:ext cx="9810750" cy="1047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What did railroads connect, and what relations of land, labor, and violence did they conceal?</a:t>
            </a:r>
          </a:p>
        </p:txBody>
      </p:sp>
      <p:sp>
        <p:nvSpPr>
          <p:cNvPr id="5" name="rule-72-666">
            <a:extLst xmlns:a="http://schemas.openxmlformats.org/drawingml/2006/main">
              <a:ext uri="{FF2B5EF4-FFF2-40B4-BE49-F238E27FC236}">
                <a16:creationId xmlns:a16="http://schemas.microsoft.com/office/drawing/2014/main" id="{664930F4-9640-491F-8536-3D5AB7A4BE1A}"/>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footer-course">
            <a:extLst xmlns:a="http://schemas.openxmlformats.org/drawingml/2006/main">
              <a:ext uri="{FF2B5EF4-FFF2-40B4-BE49-F238E27FC236}">
                <a16:creationId xmlns:a16="http://schemas.microsoft.com/office/drawing/2014/main" id="{F6DC1054-6D36-456F-A1E6-40345915F88D}"/>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8</a:t>
            </a:r>
          </a:p>
        </p:txBody>
      </p:sp>
      <p:sp>
        <p:nvSpPr>
          <p:cNvPr id="7" name="footer-number">
            <a:extLst xmlns:a="http://schemas.openxmlformats.org/drawingml/2006/main">
              <a:ext uri="{FF2B5EF4-FFF2-40B4-BE49-F238E27FC236}">
                <a16:creationId xmlns:a16="http://schemas.microsoft.com/office/drawing/2014/main" id="{5B44A417-6095-41DE-837F-C467642598D0}"/>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10 / 17</a:t>
            </a:r>
          </a:p>
        </p:txBody>
      </p:sp>
    </p:spTree>
    <p:extLst>
      <p:ext uri="{BB962C8B-B14F-4D97-AF65-F5344CB8AC3E}">
        <p14:creationId xmlns:p14="http://schemas.microsoft.com/office/powerpoint/2010/main" val="281667597"/>
      </p:ext>
    </p:extLst>
  </p:cSld>
</p:sld>
</file>

<file path=ppt/slides/slide11.xml><?xml version="1.0" encoding="utf-8"?>
<p:sld xmlns:p="http://schemas.openxmlformats.org/presentationml/2006/main">
  <p:cSld>
    <p:bg>
      <p:bgPr>
        <a:solidFill xmlns:a="http://schemas.openxmlformats.org/drawingml/2006/main">
          <a:srgbClr val="A04E32"/>
        </a:solidFill>
      </p:bgPr>
    </p:bg>
    <p:spTree>
      <p:nvGrpSpPr>
        <p:cNvPr id="1" name=""/>
        <p:cNvGrpSpPr/>
        <p:nvPr/>
      </p:nvGrpSpPr>
      <p:grpSpPr>
        <a:xfrm xmlns:a="http://schemas.openxmlformats.org/drawingml/2006/main"/>
      </p:grpSpPr>
      <p:sp>
        <p:nvSpPr>
          <p:cNvPr id="1" name="prompt-eyebrow">
            <a:extLst xmlns:a="http://schemas.openxmlformats.org/drawingml/2006/main">
              <a:ext uri="{FF2B5EF4-FFF2-40B4-BE49-F238E27FC236}">
                <a16:creationId xmlns:a16="http://schemas.microsoft.com/office/drawing/2014/main" id="{C80FA5AF-9B96-430F-BA49-774C931E1E76}"/>
              </a:ext>
            </a:extLst>
          </p:cNvPr>
          <p:cNvSpPr>
            <a:spLocks xmlns:a="http://schemas.openxmlformats.org/drawingml/2006/main" noGrp="1"/>
          </p:cNvSpPr>
          <p:nvPr/>
        </p:nvSpPr>
        <p:spPr>
          <a:xfrm xmlns:a="http://schemas.openxmlformats.org/drawingml/2006/main">
            <a:off x="685800" y="685800"/>
            <a:ext cx="99060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F6D9C9"/>
                </a:solidFill>
              </a:defRPr>
            </a:pPr>
            <a:r>
              <a:rPr sz="1350" b="1" i="0">
                <a:solidFill>
                  <a:srgbClr val="F6D9C9"/>
                </a:solidFill>
              </a:rPr>
              <a:t>BEGIN WITH A CLAIM</a:t>
            </a:r>
          </a:p>
        </p:txBody>
      </p:sp>
      <p:sp>
        <p:nvSpPr>
          <p:cNvPr id="2" name="prompt">
            <a:extLst xmlns:a="http://schemas.openxmlformats.org/drawingml/2006/main">
              <a:ext uri="{FF2B5EF4-FFF2-40B4-BE49-F238E27FC236}">
                <a16:creationId xmlns:a16="http://schemas.microsoft.com/office/drawing/2014/main" id="{CAAF0B2C-9E63-4B03-9750-7C196788221D}"/>
              </a:ext>
            </a:extLst>
          </p:cNvPr>
          <p:cNvSpPr>
            <a:spLocks xmlns:a="http://schemas.openxmlformats.org/drawingml/2006/main" noGrp="1"/>
          </p:cNvSpPr>
          <p:nvPr/>
        </p:nvSpPr>
        <p:spPr>
          <a:xfrm xmlns:a="http://schemas.openxmlformats.org/drawingml/2006/main">
            <a:off x="685800" y="1390650"/>
            <a:ext cx="10287000" cy="2952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225" b="1" i="0">
                <a:solidFill>
                  <a:srgbClr val="FFFFFF"/>
                </a:solidFill>
              </a:defRPr>
            </a:pPr>
            <a:r>
              <a:rPr sz="3225" b="1" i="0">
                <a:solidFill>
                  <a:srgbClr val="FFFFFF"/>
                </a:solidFill>
              </a:rPr>
              <a:t>Why do completed tracks remain visible while the labor relations that built them disappear?</a:t>
            </a:r>
          </a:p>
        </p:txBody>
      </p:sp>
      <p:sp>
        <p:nvSpPr>
          <p:cNvPr id="3" name="prompt-direction">
            <a:extLst xmlns:a="http://schemas.openxmlformats.org/drawingml/2006/main">
              <a:ext uri="{FF2B5EF4-FFF2-40B4-BE49-F238E27FC236}">
                <a16:creationId xmlns:a16="http://schemas.microsoft.com/office/drawing/2014/main" id="{75E339A2-BCC8-44FC-A487-7C971E74383B}"/>
              </a:ext>
            </a:extLst>
          </p:cNvPr>
          <p:cNvSpPr>
            <a:spLocks xmlns:a="http://schemas.openxmlformats.org/drawingml/2006/main" noGrp="1"/>
          </p:cNvSpPr>
          <p:nvPr/>
        </p:nvSpPr>
        <p:spPr>
          <a:xfrm xmlns:a="http://schemas.openxmlformats.org/drawingml/2006/main">
            <a:off x="685800" y="5143500"/>
            <a:ext cx="981075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650" b="0" i="0">
                <a:solidFill>
                  <a:srgbClr val="FBEDE6"/>
                </a:solidFill>
              </a:defRPr>
            </a:pPr>
            <a:r>
              <a:rPr sz="1650" b="0" i="0">
                <a:solidFill>
                  <a:srgbClr val="FBEDE6"/>
                </a:solidFill>
              </a:rPr>
              <a:t>Write for one minute. Then compare the rule, assumption, or evidence behind your answer.</a:t>
            </a:r>
          </a:p>
        </p:txBody>
      </p:sp>
      <p:sp>
        <p:nvSpPr>
          <p:cNvPr id="4" name="rule-72-666">
            <a:extLst xmlns:a="http://schemas.openxmlformats.org/drawingml/2006/main">
              <a:ext uri="{FF2B5EF4-FFF2-40B4-BE49-F238E27FC236}">
                <a16:creationId xmlns:a16="http://schemas.microsoft.com/office/drawing/2014/main" id="{CE396066-E6D7-45E6-8578-4D757B2D0161}"/>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5" name="footer-course">
            <a:extLst xmlns:a="http://schemas.openxmlformats.org/drawingml/2006/main">
              <a:ext uri="{FF2B5EF4-FFF2-40B4-BE49-F238E27FC236}">
                <a16:creationId xmlns:a16="http://schemas.microsoft.com/office/drawing/2014/main" id="{58A39B0D-45BD-4230-9D01-ECA474C6A715}"/>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8</a:t>
            </a:r>
          </a:p>
        </p:txBody>
      </p:sp>
      <p:sp>
        <p:nvSpPr>
          <p:cNvPr id="6" name="footer-number">
            <a:extLst xmlns:a="http://schemas.openxmlformats.org/drawingml/2006/main">
              <a:ext uri="{FF2B5EF4-FFF2-40B4-BE49-F238E27FC236}">
                <a16:creationId xmlns:a16="http://schemas.microsoft.com/office/drawing/2014/main" id="{2C3F9E22-0F2B-435B-BA95-105BF8678193}"/>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11 / 17</a:t>
            </a:r>
          </a:p>
        </p:txBody>
      </p:sp>
    </p:spTree>
    <p:extLst>
      <p:ext uri="{BB962C8B-B14F-4D97-AF65-F5344CB8AC3E}">
        <p14:creationId xmlns:p14="http://schemas.microsoft.com/office/powerpoint/2010/main" val="1541898396"/>
      </p:ext>
    </p:extLst>
  </p:cSld>
</p:sld>
</file>

<file path=ppt/slides/slide12.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 name="coordinates-title">
            <a:extLst xmlns:a="http://schemas.openxmlformats.org/drawingml/2006/main">
              <a:ext uri="{FF2B5EF4-FFF2-40B4-BE49-F238E27FC236}">
                <a16:creationId xmlns:a16="http://schemas.microsoft.com/office/drawing/2014/main" id="{8D246D1C-9A53-49AC-AFE3-5F669D71B86E}"/>
              </a:ext>
            </a:extLst>
          </p:cNvPr>
          <p:cNvSpPr>
            <a:spLocks xmlns:a="http://schemas.openxmlformats.org/drawingml/2006/main" noGrp="1"/>
          </p:cNvSpPr>
          <p:nvPr/>
        </p:nvSpPr>
        <p:spPr>
          <a:xfrm xmlns:a="http://schemas.openxmlformats.org/drawingml/2006/main">
            <a:off x="685800" y="590550"/>
            <a:ext cx="895350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Coordinates for today</a:t>
            </a:r>
          </a:p>
        </p:txBody>
      </p:sp>
      <p:sp>
        <p:nvSpPr>
          <p:cNvPr id="2" name="rule-72-128">
            <a:extLst xmlns:a="http://schemas.openxmlformats.org/drawingml/2006/main">
              <a:ext uri="{FF2B5EF4-FFF2-40B4-BE49-F238E27FC236}">
                <a16:creationId xmlns:a16="http://schemas.microsoft.com/office/drawing/2014/main" id="{8468DC27-34FE-41CB-98B6-A6C0528EC398}"/>
              </a:ext>
            </a:extLst>
          </p:cNvPr>
          <p:cNvSpPr>
            <a:spLocks xmlns:a="http://schemas.openxmlformats.org/drawingml/2006/main" noGrp="1"/>
          </p:cNvSpPr>
          <p:nvPr/>
        </p:nvSpPr>
        <p:spPr>
          <a:xfrm xmlns:a="http://schemas.openxmlformats.org/drawingml/2006/main">
            <a:off x="685800" y="1219200"/>
            <a:ext cx="1028700" cy="47625"/>
          </a:xfrm>
          <a:prstGeom xmlns:a="http://schemas.openxmlformats.org/drawingml/2006/main" prst="rect">
            <a:avLst/>
          </a:prstGeom>
          <a:solidFill xmlns:a="http://schemas.openxmlformats.org/drawingml/2006/main">
            <a:srgbClr val="C4A45F"/>
          </a:solidFill>
          <a:ln xmlns:a="http://schemas.openxmlformats.org/drawingml/2006/main" w="0">
            <a:noFill/>
            <a:prstDash val="solid"/>
          </a:ln>
        </p:spPr>
      </p:sp>
      <p:sp>
        <p:nvSpPr>
          <p:cNvPr id="3" name="coordinate-number-0">
            <a:extLst xmlns:a="http://schemas.openxmlformats.org/drawingml/2006/main">
              <a:ext uri="{FF2B5EF4-FFF2-40B4-BE49-F238E27FC236}">
                <a16:creationId xmlns:a16="http://schemas.microsoft.com/office/drawing/2014/main" id="{E8F7435E-24C1-4A82-A98D-51B140D3150D}"/>
              </a:ext>
            </a:extLst>
          </p:cNvPr>
          <p:cNvSpPr>
            <a:spLocks xmlns:a="http://schemas.openxmlformats.org/drawingml/2006/main" noGrp="1"/>
          </p:cNvSpPr>
          <p:nvPr/>
        </p:nvSpPr>
        <p:spPr>
          <a:xfrm xmlns:a="http://schemas.openxmlformats.org/drawingml/2006/main">
            <a:off x="685800" y="16192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01</a:t>
            </a:r>
          </a:p>
        </p:txBody>
      </p:sp>
      <p:sp>
        <p:nvSpPr>
          <p:cNvPr id="4" name="coordinate-0">
            <a:extLst xmlns:a="http://schemas.openxmlformats.org/drawingml/2006/main">
              <a:ext uri="{FF2B5EF4-FFF2-40B4-BE49-F238E27FC236}">
                <a16:creationId xmlns:a16="http://schemas.microsoft.com/office/drawing/2014/main" id="{77D6AC6F-F216-45E6-AF85-82C293745A89}"/>
              </a:ext>
            </a:extLst>
          </p:cNvPr>
          <p:cNvSpPr>
            <a:spLocks xmlns:a="http://schemas.openxmlformats.org/drawingml/2006/main" noGrp="1"/>
          </p:cNvSpPr>
          <p:nvPr/>
        </p:nvSpPr>
        <p:spPr>
          <a:xfrm xmlns:a="http://schemas.openxmlformats.org/drawingml/2006/main">
            <a:off x="1428750" y="15811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1" i="0">
                <a:solidFill>
                  <a:srgbClr val="252A2E"/>
                </a:solidFill>
              </a:defRPr>
            </a:pPr>
            <a:r>
              <a:rPr sz="2325" b="1" i="0">
                <a:solidFill>
                  <a:srgbClr val="252A2E"/>
                </a:solidFill>
              </a:rPr>
              <a:t>Chinese</a:t>
            </a:r>
          </a:p>
        </p:txBody>
      </p:sp>
      <p:sp>
        <p:nvSpPr>
          <p:cNvPr id="5" name="rule-150-229">
            <a:extLst xmlns:a="http://schemas.openxmlformats.org/drawingml/2006/main">
              <a:ext uri="{FF2B5EF4-FFF2-40B4-BE49-F238E27FC236}">
                <a16:creationId xmlns:a16="http://schemas.microsoft.com/office/drawing/2014/main" id="{AE617C6F-AF8F-4708-894F-14EE30BBDD2A}"/>
              </a:ext>
            </a:extLst>
          </p:cNvPr>
          <p:cNvSpPr>
            <a:spLocks xmlns:a="http://schemas.openxmlformats.org/drawingml/2006/main" noGrp="1"/>
          </p:cNvSpPr>
          <p:nvPr/>
        </p:nvSpPr>
        <p:spPr>
          <a:xfrm xmlns:a="http://schemas.openxmlformats.org/drawingml/2006/main">
            <a:off x="1428750" y="218122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coordinate-number-1">
            <a:extLst xmlns:a="http://schemas.openxmlformats.org/drawingml/2006/main">
              <a:ext uri="{FF2B5EF4-FFF2-40B4-BE49-F238E27FC236}">
                <a16:creationId xmlns:a16="http://schemas.microsoft.com/office/drawing/2014/main" id="{66428755-860D-42CB-BA53-0AF7A3533F50}"/>
              </a:ext>
            </a:extLst>
          </p:cNvPr>
          <p:cNvSpPr>
            <a:spLocks xmlns:a="http://schemas.openxmlformats.org/drawingml/2006/main" noGrp="1"/>
          </p:cNvSpPr>
          <p:nvPr/>
        </p:nvSpPr>
        <p:spPr>
          <a:xfrm xmlns:a="http://schemas.openxmlformats.org/drawingml/2006/main">
            <a:off x="685800" y="247650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02</a:t>
            </a:r>
          </a:p>
        </p:txBody>
      </p:sp>
      <p:sp>
        <p:nvSpPr>
          <p:cNvPr id="7" name="coordinate-1">
            <a:extLst xmlns:a="http://schemas.openxmlformats.org/drawingml/2006/main">
              <a:ext uri="{FF2B5EF4-FFF2-40B4-BE49-F238E27FC236}">
                <a16:creationId xmlns:a16="http://schemas.microsoft.com/office/drawing/2014/main" id="{E1D8602B-F6AE-4276-8002-BD79D73855AD}"/>
              </a:ext>
            </a:extLst>
          </p:cNvPr>
          <p:cNvSpPr>
            <a:spLocks xmlns:a="http://schemas.openxmlformats.org/drawingml/2006/main" noGrp="1"/>
          </p:cNvSpPr>
          <p:nvPr/>
        </p:nvSpPr>
        <p:spPr>
          <a:xfrm xmlns:a="http://schemas.openxmlformats.org/drawingml/2006/main">
            <a:off x="1428750" y="243840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Indigenous</a:t>
            </a:r>
          </a:p>
        </p:txBody>
      </p:sp>
      <p:sp>
        <p:nvSpPr>
          <p:cNvPr id="8" name="rule-150-319">
            <a:extLst xmlns:a="http://schemas.openxmlformats.org/drawingml/2006/main">
              <a:ext uri="{FF2B5EF4-FFF2-40B4-BE49-F238E27FC236}">
                <a16:creationId xmlns:a16="http://schemas.microsoft.com/office/drawing/2014/main" id="{6F6EEF40-93CB-4510-837F-CF750B1B2AB4}"/>
              </a:ext>
            </a:extLst>
          </p:cNvPr>
          <p:cNvSpPr>
            <a:spLocks xmlns:a="http://schemas.openxmlformats.org/drawingml/2006/main" noGrp="1"/>
          </p:cNvSpPr>
          <p:nvPr/>
        </p:nvSpPr>
        <p:spPr>
          <a:xfrm xmlns:a="http://schemas.openxmlformats.org/drawingml/2006/main">
            <a:off x="1428750" y="303847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9" name="coordinate-number-2">
            <a:extLst xmlns:a="http://schemas.openxmlformats.org/drawingml/2006/main">
              <a:ext uri="{FF2B5EF4-FFF2-40B4-BE49-F238E27FC236}">
                <a16:creationId xmlns:a16="http://schemas.microsoft.com/office/drawing/2014/main" id="{E689745A-79AC-4082-8000-97AEDD883863}"/>
              </a:ext>
            </a:extLst>
          </p:cNvPr>
          <p:cNvSpPr>
            <a:spLocks xmlns:a="http://schemas.openxmlformats.org/drawingml/2006/main" noGrp="1"/>
          </p:cNvSpPr>
          <p:nvPr/>
        </p:nvSpPr>
        <p:spPr>
          <a:xfrm xmlns:a="http://schemas.openxmlformats.org/drawingml/2006/main">
            <a:off x="685800" y="33337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03</a:t>
            </a:r>
          </a:p>
        </p:txBody>
      </p:sp>
      <p:sp>
        <p:nvSpPr>
          <p:cNvPr id="10" name="coordinate-2">
            <a:extLst xmlns:a="http://schemas.openxmlformats.org/drawingml/2006/main">
              <a:ext uri="{FF2B5EF4-FFF2-40B4-BE49-F238E27FC236}">
                <a16:creationId xmlns:a16="http://schemas.microsoft.com/office/drawing/2014/main" id="{34260E8A-F299-487A-8E8B-A8D6B59CECF0}"/>
              </a:ext>
            </a:extLst>
          </p:cNvPr>
          <p:cNvSpPr>
            <a:spLocks xmlns:a="http://schemas.openxmlformats.org/drawingml/2006/main" noGrp="1"/>
          </p:cNvSpPr>
          <p:nvPr/>
        </p:nvSpPr>
        <p:spPr>
          <a:xfrm xmlns:a="http://schemas.openxmlformats.org/drawingml/2006/main">
            <a:off x="1428750" y="32956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Black</a:t>
            </a:r>
          </a:p>
        </p:txBody>
      </p:sp>
      <p:sp>
        <p:nvSpPr>
          <p:cNvPr id="11" name="rule-150-409">
            <a:extLst xmlns:a="http://schemas.openxmlformats.org/drawingml/2006/main">
              <a:ext uri="{FF2B5EF4-FFF2-40B4-BE49-F238E27FC236}">
                <a16:creationId xmlns:a16="http://schemas.microsoft.com/office/drawing/2014/main" id="{E6F345A8-02BE-462F-943E-FA8B4C620DAD}"/>
              </a:ext>
            </a:extLst>
          </p:cNvPr>
          <p:cNvSpPr>
            <a:spLocks xmlns:a="http://schemas.openxmlformats.org/drawingml/2006/main" noGrp="1"/>
          </p:cNvSpPr>
          <p:nvPr/>
        </p:nvSpPr>
        <p:spPr>
          <a:xfrm xmlns:a="http://schemas.openxmlformats.org/drawingml/2006/main">
            <a:off x="1428750" y="389572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coordinate-number-3">
            <a:extLst xmlns:a="http://schemas.openxmlformats.org/drawingml/2006/main">
              <a:ext uri="{FF2B5EF4-FFF2-40B4-BE49-F238E27FC236}">
                <a16:creationId xmlns:a16="http://schemas.microsoft.com/office/drawing/2014/main" id="{5B23201D-9D48-4783-BB9D-20E5DA188E28}"/>
              </a:ext>
            </a:extLst>
          </p:cNvPr>
          <p:cNvSpPr>
            <a:spLocks xmlns:a="http://schemas.openxmlformats.org/drawingml/2006/main" noGrp="1"/>
          </p:cNvSpPr>
          <p:nvPr/>
        </p:nvSpPr>
        <p:spPr>
          <a:xfrm xmlns:a="http://schemas.openxmlformats.org/drawingml/2006/main">
            <a:off x="685800" y="419100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04</a:t>
            </a:r>
          </a:p>
        </p:txBody>
      </p:sp>
      <p:sp>
        <p:nvSpPr>
          <p:cNvPr id="13" name="coordinate-3">
            <a:extLst xmlns:a="http://schemas.openxmlformats.org/drawingml/2006/main">
              <a:ext uri="{FF2B5EF4-FFF2-40B4-BE49-F238E27FC236}">
                <a16:creationId xmlns:a16="http://schemas.microsoft.com/office/drawing/2014/main" id="{FBD013F3-F2F5-4DB3-B067-0168CE71B722}"/>
              </a:ext>
            </a:extLst>
          </p:cNvPr>
          <p:cNvSpPr>
            <a:spLocks xmlns:a="http://schemas.openxmlformats.org/drawingml/2006/main" noGrp="1"/>
          </p:cNvSpPr>
          <p:nvPr/>
        </p:nvSpPr>
        <p:spPr>
          <a:xfrm xmlns:a="http://schemas.openxmlformats.org/drawingml/2006/main">
            <a:off x="1428750" y="415290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Mexican</a:t>
            </a:r>
          </a:p>
        </p:txBody>
      </p:sp>
      <p:sp>
        <p:nvSpPr>
          <p:cNvPr id="14" name="rule-150-499">
            <a:extLst xmlns:a="http://schemas.openxmlformats.org/drawingml/2006/main">
              <a:ext uri="{FF2B5EF4-FFF2-40B4-BE49-F238E27FC236}">
                <a16:creationId xmlns:a16="http://schemas.microsoft.com/office/drawing/2014/main" id="{CE31464A-850A-448C-8D88-EC6106127A6B}"/>
              </a:ext>
            </a:extLst>
          </p:cNvPr>
          <p:cNvSpPr>
            <a:spLocks xmlns:a="http://schemas.openxmlformats.org/drawingml/2006/main" noGrp="1"/>
          </p:cNvSpPr>
          <p:nvPr/>
        </p:nvSpPr>
        <p:spPr>
          <a:xfrm xmlns:a="http://schemas.openxmlformats.org/drawingml/2006/main">
            <a:off x="1428750" y="475297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5" name="coordinate-number-4">
            <a:extLst xmlns:a="http://schemas.openxmlformats.org/drawingml/2006/main">
              <a:ext uri="{FF2B5EF4-FFF2-40B4-BE49-F238E27FC236}">
                <a16:creationId xmlns:a16="http://schemas.microsoft.com/office/drawing/2014/main" id="{7A7E7BA9-A4C5-4206-9A94-31313560B2C0}"/>
              </a:ext>
            </a:extLst>
          </p:cNvPr>
          <p:cNvSpPr>
            <a:spLocks xmlns:a="http://schemas.openxmlformats.org/drawingml/2006/main" noGrp="1"/>
          </p:cNvSpPr>
          <p:nvPr/>
        </p:nvSpPr>
        <p:spPr>
          <a:xfrm xmlns:a="http://schemas.openxmlformats.org/drawingml/2006/main">
            <a:off x="685800" y="50482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05</a:t>
            </a:r>
          </a:p>
        </p:txBody>
      </p:sp>
      <p:sp>
        <p:nvSpPr>
          <p:cNvPr id="16" name="coordinate-4">
            <a:extLst xmlns:a="http://schemas.openxmlformats.org/drawingml/2006/main">
              <a:ext uri="{FF2B5EF4-FFF2-40B4-BE49-F238E27FC236}">
                <a16:creationId xmlns:a16="http://schemas.microsoft.com/office/drawing/2014/main" id="{B41B9A7B-6486-4B4E-95B2-9D6B5B10DB03}"/>
              </a:ext>
            </a:extLst>
          </p:cNvPr>
          <p:cNvSpPr>
            <a:spLocks xmlns:a="http://schemas.openxmlformats.org/drawingml/2006/main" noGrp="1"/>
          </p:cNvSpPr>
          <p:nvPr/>
        </p:nvSpPr>
        <p:spPr>
          <a:xfrm xmlns:a="http://schemas.openxmlformats.org/drawingml/2006/main">
            <a:off x="1428750" y="50101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white labor evidence stations</a:t>
            </a:r>
          </a:p>
        </p:txBody>
      </p:sp>
      <p:sp>
        <p:nvSpPr>
          <p:cNvPr id="17" name="rule-72-666">
            <a:extLst xmlns:a="http://schemas.openxmlformats.org/drawingml/2006/main">
              <a:ext uri="{FF2B5EF4-FFF2-40B4-BE49-F238E27FC236}">
                <a16:creationId xmlns:a16="http://schemas.microsoft.com/office/drawing/2014/main" id="{3418E74B-2518-4779-BCA6-D04BA0AC102F}"/>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8" name="footer-course">
            <a:extLst xmlns:a="http://schemas.openxmlformats.org/drawingml/2006/main">
              <a:ext uri="{FF2B5EF4-FFF2-40B4-BE49-F238E27FC236}">
                <a16:creationId xmlns:a16="http://schemas.microsoft.com/office/drawing/2014/main" id="{A383DAC2-5A1B-478D-9D00-41D14761C42F}"/>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8</a:t>
            </a:r>
          </a:p>
        </p:txBody>
      </p:sp>
      <p:sp>
        <p:nvSpPr>
          <p:cNvPr id="19" name="footer-number">
            <a:extLst xmlns:a="http://schemas.openxmlformats.org/drawingml/2006/main">
              <a:ext uri="{FF2B5EF4-FFF2-40B4-BE49-F238E27FC236}">
                <a16:creationId xmlns:a16="http://schemas.microsoft.com/office/drawing/2014/main" id="{5051BE1D-4EF6-4AAF-9ABB-F970840D35F5}"/>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12 / 17</a:t>
            </a:r>
          </a:p>
        </p:txBody>
      </p:sp>
    </p:spTree>
    <p:extLst>
      <p:ext uri="{BB962C8B-B14F-4D97-AF65-F5344CB8AC3E}">
        <p14:creationId xmlns:p14="http://schemas.microsoft.com/office/powerpoint/2010/main" val="2055911266"/>
      </p:ext>
    </p:extLst>
  </p:cSld>
</p:sld>
</file>

<file path=ppt/slides/slide13.xml><?xml version="1.0" encoding="utf-8"?>
<p:sld xmlns:p="http://schemas.openxmlformats.org/presentationml/2006/main">
  <p:cSld>
    <p:bg>
      <p:bgPr>
        <a:solidFill xmlns:a="http://schemas.openxmlformats.org/drawingml/2006/main">
          <a:srgbClr val="172536"/>
        </a:solidFill>
      </p:bgPr>
    </p:bg>
    <p:spTree>
      <p:nvGrpSpPr>
        <p:cNvPr id="1" name=""/>
        <p:cNvGrpSpPr/>
        <p:nvPr/>
      </p:nvGrpSpPr>
      <p:grpSpPr>
        <a:xfrm xmlns:a="http://schemas.openxmlformats.org/drawingml/2006/main"/>
      </p:grpSpPr>
      <p:sp>
        <p:nvSpPr>
          <p:cNvPr id="1" name="claim-eyebrow">
            <a:extLst xmlns:a="http://schemas.openxmlformats.org/drawingml/2006/main">
              <a:ext uri="{FF2B5EF4-FFF2-40B4-BE49-F238E27FC236}">
                <a16:creationId xmlns:a16="http://schemas.microsoft.com/office/drawing/2014/main" id="{C141EC8C-812C-495A-92EA-7B6A505B7774}"/>
              </a:ext>
            </a:extLst>
          </p:cNvPr>
          <p:cNvSpPr>
            <a:spLocks xmlns:a="http://schemas.openxmlformats.org/drawingml/2006/main" noGrp="1"/>
          </p:cNvSpPr>
          <p:nvPr/>
        </p:nvSpPr>
        <p:spPr>
          <a:xfrm xmlns:a="http://schemas.openxmlformats.org/drawingml/2006/main">
            <a:off x="685800" y="666750"/>
            <a:ext cx="99060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C4A45F"/>
                </a:solidFill>
              </a:defRPr>
            </a:pPr>
            <a:r>
              <a:rPr sz="1350" b="1" i="0">
                <a:solidFill>
                  <a:srgbClr val="C4A45F"/>
                </a:solidFill>
              </a:rPr>
              <a:t>WORKING CLAIM</a:t>
            </a:r>
          </a:p>
        </p:txBody>
      </p:sp>
      <p:sp>
        <p:nvSpPr>
          <p:cNvPr id="2" name="claim">
            <a:extLst xmlns:a="http://schemas.openxmlformats.org/drawingml/2006/main">
              <a:ext uri="{FF2B5EF4-FFF2-40B4-BE49-F238E27FC236}">
                <a16:creationId xmlns:a16="http://schemas.microsoft.com/office/drawing/2014/main" id="{AA56726D-12A8-49D6-AC71-492FA3589428}"/>
              </a:ext>
            </a:extLst>
          </p:cNvPr>
          <p:cNvSpPr>
            <a:spLocks xmlns:a="http://schemas.openxmlformats.org/drawingml/2006/main" noGrp="1"/>
          </p:cNvSpPr>
          <p:nvPr/>
        </p:nvSpPr>
        <p:spPr>
          <a:xfrm xmlns:a="http://schemas.openxmlformats.org/drawingml/2006/main">
            <a:off x="685800" y="1428750"/>
            <a:ext cx="10572750" cy="3124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150" b="1" i="0">
                <a:solidFill>
                  <a:srgbClr val="FFFFFF"/>
                </a:solidFill>
              </a:defRPr>
            </a:pPr>
            <a:r>
              <a:rPr sz="3150" b="1" i="0">
                <a:solidFill>
                  <a:srgbClr val="FFFFFF"/>
                </a:solidFill>
              </a:rPr>
              <a:t>Railroad construction depended on a racially segmented labor force whose workers faced unequal wages, mobility, violence, and historical visibility.</a:t>
            </a:r>
          </a:p>
        </p:txBody>
      </p:sp>
      <p:sp>
        <p:nvSpPr>
          <p:cNvPr id="3" name="claim-direction">
            <a:extLst xmlns:a="http://schemas.openxmlformats.org/drawingml/2006/main">
              <a:ext uri="{FF2B5EF4-FFF2-40B4-BE49-F238E27FC236}">
                <a16:creationId xmlns:a16="http://schemas.microsoft.com/office/drawing/2014/main" id="{3A87F9D9-3BC2-4511-9309-004397D4C3A6}"/>
              </a:ext>
            </a:extLst>
          </p:cNvPr>
          <p:cNvSpPr>
            <a:spLocks xmlns:a="http://schemas.openxmlformats.org/drawingml/2006/main" noGrp="1"/>
          </p:cNvSpPr>
          <p:nvPr/>
        </p:nvSpPr>
        <p:spPr>
          <a:xfrm xmlns:a="http://schemas.openxmlformats.org/drawingml/2006/main">
            <a:off x="685800" y="5238750"/>
            <a:ext cx="9334500" cy="476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650" b="0" i="0">
                <a:solidFill>
                  <a:srgbClr val="C7D0DA"/>
                </a:solidFill>
              </a:defRPr>
            </a:pPr>
            <a:r>
              <a:rPr sz="1650" b="0" i="0">
                <a:solidFill>
                  <a:srgbClr val="C7D0DA"/>
                </a:solidFill>
              </a:rPr>
              <a:t>Treat this as an interpretation to test—not a conclusion to memorize.</a:t>
            </a:r>
          </a:p>
        </p:txBody>
      </p:sp>
      <p:sp>
        <p:nvSpPr>
          <p:cNvPr id="4" name="rule-72-666">
            <a:extLst xmlns:a="http://schemas.openxmlformats.org/drawingml/2006/main">
              <a:ext uri="{FF2B5EF4-FFF2-40B4-BE49-F238E27FC236}">
                <a16:creationId xmlns:a16="http://schemas.microsoft.com/office/drawing/2014/main" id="{5869D388-F63F-4C5B-BD98-470AA3517B08}"/>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5" name="footer-course">
            <a:extLst xmlns:a="http://schemas.openxmlformats.org/drawingml/2006/main">
              <a:ext uri="{FF2B5EF4-FFF2-40B4-BE49-F238E27FC236}">
                <a16:creationId xmlns:a16="http://schemas.microsoft.com/office/drawing/2014/main" id="{88090929-722C-444A-938A-2E3D3B87A4C9}"/>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8</a:t>
            </a:r>
          </a:p>
        </p:txBody>
      </p:sp>
      <p:sp>
        <p:nvSpPr>
          <p:cNvPr id="6" name="footer-number">
            <a:extLst xmlns:a="http://schemas.openxmlformats.org/drawingml/2006/main">
              <a:ext uri="{FF2B5EF4-FFF2-40B4-BE49-F238E27FC236}">
                <a16:creationId xmlns:a16="http://schemas.microsoft.com/office/drawing/2014/main" id="{45EAFC0D-2333-458A-BAE2-FFD2DC59B19D}"/>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13 / 17</a:t>
            </a:r>
          </a:p>
        </p:txBody>
      </p:sp>
    </p:spTree>
    <p:extLst>
      <p:ext uri="{BB962C8B-B14F-4D97-AF65-F5344CB8AC3E}">
        <p14:creationId xmlns:p14="http://schemas.microsoft.com/office/powerpoint/2010/main" val="772323614"/>
      </p:ext>
    </p:extLst>
  </p:cSld>
</p:sld>
</file>

<file path=ppt/slides/slide14.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evidence-title">
            <a:extLst xmlns:a="http://schemas.openxmlformats.org/drawingml/2006/main">
              <a:ext uri="{FF2B5EF4-FFF2-40B4-BE49-F238E27FC236}">
                <a16:creationId xmlns:a16="http://schemas.microsoft.com/office/drawing/2014/main" id="{45CAD00F-1B13-4607-B1D8-46522B73708F}"/>
              </a:ext>
            </a:extLst>
          </p:cNvPr>
          <p:cNvSpPr>
            <a:spLocks xmlns:a="http://schemas.openxmlformats.org/drawingml/2006/main" noGrp="1"/>
          </p:cNvSpPr>
          <p:nvPr/>
        </p:nvSpPr>
        <p:spPr>
          <a:xfrm xmlns:a="http://schemas.openxmlformats.org/drawingml/2006/main">
            <a:off x="685800" y="552450"/>
            <a:ext cx="9810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Evidence that tests the claim</a:t>
            </a:r>
          </a:p>
        </p:txBody>
      </p:sp>
      <p:sp>
        <p:nvSpPr>
          <p:cNvPr id="2" name="rule-72-126">
            <a:extLst xmlns:a="http://schemas.openxmlformats.org/drawingml/2006/main">
              <a:ext uri="{FF2B5EF4-FFF2-40B4-BE49-F238E27FC236}">
                <a16:creationId xmlns:a16="http://schemas.microsoft.com/office/drawing/2014/main" id="{AFC8FE98-FCF5-4A1B-8D93-7ECABE73B104}"/>
              </a:ext>
            </a:extLst>
          </p:cNvPr>
          <p:cNvSpPr>
            <a:spLocks xmlns:a="http://schemas.openxmlformats.org/drawingml/2006/main" noGrp="1"/>
          </p:cNvSpPr>
          <p:nvPr/>
        </p:nvSpPr>
        <p:spPr>
          <a:xfrm xmlns:a="http://schemas.openxmlformats.org/drawingml/2006/main">
            <a:off x="685800" y="1200150"/>
            <a:ext cx="1143000" cy="47625"/>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3" name="evidence-number-0">
            <a:extLst xmlns:a="http://schemas.openxmlformats.org/drawingml/2006/main">
              <a:ext uri="{FF2B5EF4-FFF2-40B4-BE49-F238E27FC236}">
                <a16:creationId xmlns:a16="http://schemas.microsoft.com/office/drawing/2014/main" id="{6DE3A72D-7833-4878-A5B0-BD960EA2F87C}"/>
              </a:ext>
            </a:extLst>
          </p:cNvPr>
          <p:cNvSpPr>
            <a:spLocks xmlns:a="http://schemas.openxmlformats.org/drawingml/2006/main" noGrp="1"/>
          </p:cNvSpPr>
          <p:nvPr/>
        </p:nvSpPr>
        <p:spPr>
          <a:xfrm xmlns:a="http://schemas.openxmlformats.org/drawingml/2006/main">
            <a:off x="685800" y="165735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1</a:t>
            </a:r>
          </a:p>
        </p:txBody>
      </p:sp>
      <p:sp>
        <p:nvSpPr>
          <p:cNvPr id="4" name="evidence-0">
            <a:extLst xmlns:a="http://schemas.openxmlformats.org/drawingml/2006/main">
              <a:ext uri="{FF2B5EF4-FFF2-40B4-BE49-F238E27FC236}">
                <a16:creationId xmlns:a16="http://schemas.microsoft.com/office/drawing/2014/main" id="{CBD92F5B-A9AA-4551-AF54-9DB148244C9C}"/>
              </a:ext>
            </a:extLst>
          </p:cNvPr>
          <p:cNvSpPr>
            <a:spLocks xmlns:a="http://schemas.openxmlformats.org/drawingml/2006/main" noGrp="1"/>
          </p:cNvSpPr>
          <p:nvPr/>
        </p:nvSpPr>
        <p:spPr>
          <a:xfrm xmlns:a="http://schemas.openxmlformats.org/drawingml/2006/main">
            <a:off x="1504950" y="163830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Chinese workers performed dangerous mountain labor.</a:t>
            </a:r>
          </a:p>
        </p:txBody>
      </p:sp>
      <p:sp>
        <p:nvSpPr>
          <p:cNvPr id="5" name="rule-158-280">
            <a:extLst xmlns:a="http://schemas.openxmlformats.org/drawingml/2006/main">
              <a:ext uri="{FF2B5EF4-FFF2-40B4-BE49-F238E27FC236}">
                <a16:creationId xmlns:a16="http://schemas.microsoft.com/office/drawing/2014/main" id="{DDC9EAC6-39A9-4794-BB72-0E089738279A}"/>
              </a:ext>
            </a:extLst>
          </p:cNvPr>
          <p:cNvSpPr>
            <a:spLocks xmlns:a="http://schemas.openxmlformats.org/drawingml/2006/main" noGrp="1"/>
          </p:cNvSpPr>
          <p:nvPr/>
        </p:nvSpPr>
        <p:spPr>
          <a:xfrm xmlns:a="http://schemas.openxmlformats.org/drawingml/2006/main">
            <a:off x="1504950" y="2667000"/>
            <a:ext cx="809625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evidence-number-1">
            <a:extLst xmlns:a="http://schemas.openxmlformats.org/drawingml/2006/main">
              <a:ext uri="{FF2B5EF4-FFF2-40B4-BE49-F238E27FC236}">
                <a16:creationId xmlns:a16="http://schemas.microsoft.com/office/drawing/2014/main" id="{88485474-B9D0-440D-80BF-D78F941E46B7}"/>
              </a:ext>
            </a:extLst>
          </p:cNvPr>
          <p:cNvSpPr>
            <a:spLocks xmlns:a="http://schemas.openxmlformats.org/drawingml/2006/main" noGrp="1"/>
          </p:cNvSpPr>
          <p:nvPr/>
        </p:nvSpPr>
        <p:spPr>
          <a:xfrm xmlns:a="http://schemas.openxmlformats.org/drawingml/2006/main">
            <a:off x="685800" y="300990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2</a:t>
            </a:r>
          </a:p>
        </p:txBody>
      </p:sp>
      <p:sp>
        <p:nvSpPr>
          <p:cNvPr id="7" name="evidence-1">
            <a:extLst xmlns:a="http://schemas.openxmlformats.org/drawingml/2006/main">
              <a:ext uri="{FF2B5EF4-FFF2-40B4-BE49-F238E27FC236}">
                <a16:creationId xmlns:a16="http://schemas.microsoft.com/office/drawing/2014/main" id="{480BCE80-E8DA-47A1-8B85-75FC9CC1F05A}"/>
              </a:ext>
            </a:extLst>
          </p:cNvPr>
          <p:cNvSpPr>
            <a:spLocks xmlns:a="http://schemas.openxmlformats.org/drawingml/2006/main" noGrp="1"/>
          </p:cNvSpPr>
          <p:nvPr/>
        </p:nvSpPr>
        <p:spPr>
          <a:xfrm xmlns:a="http://schemas.openxmlformats.org/drawingml/2006/main">
            <a:off x="1504950" y="299085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Black and Mexican workers occupied distinct regional labor markets.</a:t>
            </a:r>
          </a:p>
        </p:txBody>
      </p:sp>
      <p:sp>
        <p:nvSpPr>
          <p:cNvPr id="8" name="rule-158-422">
            <a:extLst xmlns:a="http://schemas.openxmlformats.org/drawingml/2006/main">
              <a:ext uri="{FF2B5EF4-FFF2-40B4-BE49-F238E27FC236}">
                <a16:creationId xmlns:a16="http://schemas.microsoft.com/office/drawing/2014/main" id="{DC66484D-8B28-4365-927E-59812C0BE796}"/>
              </a:ext>
            </a:extLst>
          </p:cNvPr>
          <p:cNvSpPr>
            <a:spLocks xmlns:a="http://schemas.openxmlformats.org/drawingml/2006/main" noGrp="1"/>
          </p:cNvSpPr>
          <p:nvPr/>
        </p:nvSpPr>
        <p:spPr>
          <a:xfrm xmlns:a="http://schemas.openxmlformats.org/drawingml/2006/main">
            <a:off x="1504950" y="4019550"/>
            <a:ext cx="809625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9" name="evidence-number-2">
            <a:extLst xmlns:a="http://schemas.openxmlformats.org/drawingml/2006/main">
              <a:ext uri="{FF2B5EF4-FFF2-40B4-BE49-F238E27FC236}">
                <a16:creationId xmlns:a16="http://schemas.microsoft.com/office/drawing/2014/main" id="{3B0549BF-0735-461A-AD62-33BA6B2EE2DF}"/>
              </a:ext>
            </a:extLst>
          </p:cNvPr>
          <p:cNvSpPr>
            <a:spLocks xmlns:a="http://schemas.openxmlformats.org/drawingml/2006/main" noGrp="1"/>
          </p:cNvSpPr>
          <p:nvPr/>
        </p:nvSpPr>
        <p:spPr>
          <a:xfrm xmlns:a="http://schemas.openxmlformats.org/drawingml/2006/main">
            <a:off x="685800" y="436245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3</a:t>
            </a:r>
          </a:p>
        </p:txBody>
      </p:sp>
      <p:sp>
        <p:nvSpPr>
          <p:cNvPr id="10" name="evidence-2">
            <a:extLst xmlns:a="http://schemas.openxmlformats.org/drawingml/2006/main">
              <a:ext uri="{FF2B5EF4-FFF2-40B4-BE49-F238E27FC236}">
                <a16:creationId xmlns:a16="http://schemas.microsoft.com/office/drawing/2014/main" id="{44E836B5-3313-41F7-9968-3739CBC9FA41}"/>
              </a:ext>
            </a:extLst>
          </p:cNvPr>
          <p:cNvSpPr>
            <a:spLocks xmlns:a="http://schemas.openxmlformats.org/drawingml/2006/main" noGrp="1"/>
          </p:cNvSpPr>
          <p:nvPr/>
        </p:nvSpPr>
        <p:spPr>
          <a:xfrm xmlns:a="http://schemas.openxmlformats.org/drawingml/2006/main">
            <a:off x="1504950" y="434340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Tracks accelerated troop and supply movement.</a:t>
            </a:r>
          </a:p>
        </p:txBody>
      </p:sp>
      <p:sp>
        <p:nvSpPr>
          <p:cNvPr id="11" name="rule-72-666">
            <a:extLst xmlns:a="http://schemas.openxmlformats.org/drawingml/2006/main">
              <a:ext uri="{FF2B5EF4-FFF2-40B4-BE49-F238E27FC236}">
                <a16:creationId xmlns:a16="http://schemas.microsoft.com/office/drawing/2014/main" id="{9B42833A-CD2D-4573-98C2-15AA78E790C5}"/>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footer-course">
            <a:extLst xmlns:a="http://schemas.openxmlformats.org/drawingml/2006/main">
              <a:ext uri="{FF2B5EF4-FFF2-40B4-BE49-F238E27FC236}">
                <a16:creationId xmlns:a16="http://schemas.microsoft.com/office/drawing/2014/main" id="{5B812738-907E-45EC-A473-54C91C58033E}"/>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8</a:t>
            </a:r>
          </a:p>
        </p:txBody>
      </p:sp>
      <p:sp>
        <p:nvSpPr>
          <p:cNvPr id="13" name="footer-number">
            <a:extLst xmlns:a="http://schemas.openxmlformats.org/drawingml/2006/main">
              <a:ext uri="{FF2B5EF4-FFF2-40B4-BE49-F238E27FC236}">
                <a16:creationId xmlns:a16="http://schemas.microsoft.com/office/drawing/2014/main" id="{58B6527E-6FF4-48BB-9ACD-30106A3E481B}"/>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14 / 17</a:t>
            </a:r>
          </a:p>
        </p:txBody>
      </p:sp>
    </p:spTree>
    <p:extLst>
      <p:ext uri="{BB962C8B-B14F-4D97-AF65-F5344CB8AC3E}">
        <p14:creationId xmlns:p14="http://schemas.microsoft.com/office/powerpoint/2010/main" val="565615338"/>
      </p:ext>
    </p:extLst>
  </p:cSld>
</p:sld>
</file>

<file path=ppt/slides/slide15.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 name="source-title">
            <a:extLst xmlns:a="http://schemas.openxmlformats.org/drawingml/2006/main">
              <a:ext uri="{FF2B5EF4-FFF2-40B4-BE49-F238E27FC236}">
                <a16:creationId xmlns:a16="http://schemas.microsoft.com/office/drawing/2014/main" id="{05E7AA46-5AFD-4A59-9B1F-EF9D61E54DA9}"/>
              </a:ext>
            </a:extLst>
          </p:cNvPr>
          <p:cNvSpPr>
            <a:spLocks xmlns:a="http://schemas.openxmlformats.org/drawingml/2006/main" noGrp="1"/>
          </p:cNvSpPr>
          <p:nvPr/>
        </p:nvSpPr>
        <p:spPr>
          <a:xfrm xmlns:a="http://schemas.openxmlformats.org/drawingml/2006/main">
            <a:off x="685800" y="609600"/>
            <a:ext cx="9525000" cy="5905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24364B"/>
                </a:solidFill>
              </a:defRPr>
            </a:pPr>
            <a:r>
              <a:rPr sz="3000" b="1" i="0">
                <a:solidFill>
                  <a:srgbClr val="24364B"/>
                </a:solidFill>
              </a:rPr>
              <a:t>A source is not a window</a:t>
            </a:r>
          </a:p>
        </p:txBody>
      </p:sp>
      <p:sp>
        <p:nvSpPr>
          <p:cNvPr id="2" name="source-question">
            <a:extLst xmlns:a="http://schemas.openxmlformats.org/drawingml/2006/main">
              <a:ext uri="{FF2B5EF4-FFF2-40B4-BE49-F238E27FC236}">
                <a16:creationId xmlns:a16="http://schemas.microsoft.com/office/drawing/2014/main" id="{5E6AC3B6-88BF-4D7C-A1C9-941A12BC39EC}"/>
              </a:ext>
            </a:extLst>
          </p:cNvPr>
          <p:cNvSpPr>
            <a:spLocks xmlns:a="http://schemas.openxmlformats.org/drawingml/2006/main" noGrp="1"/>
          </p:cNvSpPr>
          <p:nvPr/>
        </p:nvSpPr>
        <p:spPr>
          <a:xfrm xmlns:a="http://schemas.openxmlformats.org/drawingml/2006/main">
            <a:off x="685800" y="1524000"/>
            <a:ext cx="10001250" cy="12001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1" i="0">
                <a:solidFill>
                  <a:srgbClr val="252A2E"/>
                </a:solidFill>
              </a:defRPr>
            </a:pPr>
            <a:r>
              <a:rPr sz="2325" b="1" i="0">
                <a:solidFill>
                  <a:srgbClr val="252A2E"/>
                </a:solidFill>
              </a:rPr>
              <a:t>What can this source show about chinese—and what must be corroborated elsewhere?</a:t>
            </a:r>
          </a:p>
        </p:txBody>
      </p:sp>
      <p:sp>
        <p:nvSpPr>
          <p:cNvPr id="3" name="source-label-0">
            <a:extLst xmlns:a="http://schemas.openxmlformats.org/drawingml/2006/main">
              <a:ext uri="{FF2B5EF4-FFF2-40B4-BE49-F238E27FC236}">
                <a16:creationId xmlns:a16="http://schemas.microsoft.com/office/drawing/2014/main" id="{76C873AE-7420-40AC-80D9-3D3A975CC40E}"/>
              </a:ext>
            </a:extLst>
          </p:cNvPr>
          <p:cNvSpPr>
            <a:spLocks xmlns:a="http://schemas.openxmlformats.org/drawingml/2006/main" noGrp="1"/>
          </p:cNvSpPr>
          <p:nvPr/>
        </p:nvSpPr>
        <p:spPr>
          <a:xfrm xmlns:a="http://schemas.openxmlformats.org/drawingml/2006/main">
            <a:off x="685800" y="3181350"/>
            <a:ext cx="1809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SOURCE</a:t>
            </a:r>
          </a:p>
        </p:txBody>
      </p:sp>
      <p:sp>
        <p:nvSpPr>
          <p:cNvPr id="4" name="source-move-0">
            <a:extLst xmlns:a="http://schemas.openxmlformats.org/drawingml/2006/main">
              <a:ext uri="{FF2B5EF4-FFF2-40B4-BE49-F238E27FC236}">
                <a16:creationId xmlns:a16="http://schemas.microsoft.com/office/drawing/2014/main" id="{AB257D01-DC51-45E4-868B-F23C2DE52BB9}"/>
              </a:ext>
            </a:extLst>
          </p:cNvPr>
          <p:cNvSpPr>
            <a:spLocks xmlns:a="http://schemas.openxmlformats.org/drawingml/2006/main" noGrp="1"/>
          </p:cNvSpPr>
          <p:nvPr/>
        </p:nvSpPr>
        <p:spPr>
          <a:xfrm xmlns:a="http://schemas.openxmlformats.org/drawingml/2006/main">
            <a:off x="2667000" y="3143250"/>
            <a:ext cx="771525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Who created it—and whose authority made it legible?</a:t>
            </a:r>
          </a:p>
        </p:txBody>
      </p:sp>
      <p:sp>
        <p:nvSpPr>
          <p:cNvPr id="5" name="source-label-1">
            <a:extLst xmlns:a="http://schemas.openxmlformats.org/drawingml/2006/main">
              <a:ext uri="{FF2B5EF4-FFF2-40B4-BE49-F238E27FC236}">
                <a16:creationId xmlns:a16="http://schemas.microsoft.com/office/drawing/2014/main" id="{EED286DD-CC00-4DF8-A14F-F21F94E6A4AB}"/>
              </a:ext>
            </a:extLst>
          </p:cNvPr>
          <p:cNvSpPr>
            <a:spLocks xmlns:a="http://schemas.openxmlformats.org/drawingml/2006/main" noGrp="1"/>
          </p:cNvSpPr>
          <p:nvPr/>
        </p:nvSpPr>
        <p:spPr>
          <a:xfrm xmlns:a="http://schemas.openxmlformats.org/drawingml/2006/main">
            <a:off x="685800" y="3867150"/>
            <a:ext cx="1809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CONTEXT</a:t>
            </a:r>
          </a:p>
        </p:txBody>
      </p:sp>
      <p:sp>
        <p:nvSpPr>
          <p:cNvPr id="6" name="source-move-1">
            <a:extLst xmlns:a="http://schemas.openxmlformats.org/drawingml/2006/main">
              <a:ext uri="{FF2B5EF4-FFF2-40B4-BE49-F238E27FC236}">
                <a16:creationId xmlns:a16="http://schemas.microsoft.com/office/drawing/2014/main" id="{27A26B30-0B09-42BA-A561-48AC24742DF9}"/>
              </a:ext>
            </a:extLst>
          </p:cNvPr>
          <p:cNvSpPr>
            <a:spLocks xmlns:a="http://schemas.openxmlformats.org/drawingml/2006/main" noGrp="1"/>
          </p:cNvSpPr>
          <p:nvPr/>
        </p:nvSpPr>
        <p:spPr>
          <a:xfrm xmlns:a="http://schemas.openxmlformats.org/drawingml/2006/main">
            <a:off x="2667000" y="3829050"/>
            <a:ext cx="771525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What conditions shaped what could be recorded?</a:t>
            </a:r>
          </a:p>
        </p:txBody>
      </p:sp>
      <p:sp>
        <p:nvSpPr>
          <p:cNvPr id="7" name="source-label-2">
            <a:extLst xmlns:a="http://schemas.openxmlformats.org/drawingml/2006/main">
              <a:ext uri="{FF2B5EF4-FFF2-40B4-BE49-F238E27FC236}">
                <a16:creationId xmlns:a16="http://schemas.microsoft.com/office/drawing/2014/main" id="{A018784B-C3ED-44C0-AB0F-107D98E2C8E2}"/>
              </a:ext>
            </a:extLst>
          </p:cNvPr>
          <p:cNvSpPr>
            <a:spLocks xmlns:a="http://schemas.openxmlformats.org/drawingml/2006/main" noGrp="1"/>
          </p:cNvSpPr>
          <p:nvPr/>
        </p:nvSpPr>
        <p:spPr>
          <a:xfrm xmlns:a="http://schemas.openxmlformats.org/drawingml/2006/main">
            <a:off x="685800" y="4552950"/>
            <a:ext cx="1809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PURPOSE</a:t>
            </a:r>
          </a:p>
        </p:txBody>
      </p:sp>
      <p:sp>
        <p:nvSpPr>
          <p:cNvPr id="8" name="source-move-2">
            <a:extLst xmlns:a="http://schemas.openxmlformats.org/drawingml/2006/main">
              <a:ext uri="{FF2B5EF4-FFF2-40B4-BE49-F238E27FC236}">
                <a16:creationId xmlns:a16="http://schemas.microsoft.com/office/drawing/2014/main" id="{F79F0016-191A-4614-8420-FE1DB9E70AC5}"/>
              </a:ext>
            </a:extLst>
          </p:cNvPr>
          <p:cNvSpPr>
            <a:spLocks xmlns:a="http://schemas.openxmlformats.org/drawingml/2006/main" noGrp="1"/>
          </p:cNvSpPr>
          <p:nvPr/>
        </p:nvSpPr>
        <p:spPr>
          <a:xfrm xmlns:a="http://schemas.openxmlformats.org/drawingml/2006/main">
            <a:off x="2667000" y="4514850"/>
            <a:ext cx="771525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What action or belief did the source seek to produce?</a:t>
            </a:r>
          </a:p>
        </p:txBody>
      </p:sp>
      <p:sp>
        <p:nvSpPr>
          <p:cNvPr id="9" name="source-label-3">
            <a:extLst xmlns:a="http://schemas.openxmlformats.org/drawingml/2006/main">
              <a:ext uri="{FF2B5EF4-FFF2-40B4-BE49-F238E27FC236}">
                <a16:creationId xmlns:a16="http://schemas.microsoft.com/office/drawing/2014/main" id="{A94B43CA-3945-4697-88DD-D61A9C70645C}"/>
              </a:ext>
            </a:extLst>
          </p:cNvPr>
          <p:cNvSpPr>
            <a:spLocks xmlns:a="http://schemas.openxmlformats.org/drawingml/2006/main" noGrp="1"/>
          </p:cNvSpPr>
          <p:nvPr/>
        </p:nvSpPr>
        <p:spPr>
          <a:xfrm xmlns:a="http://schemas.openxmlformats.org/drawingml/2006/main">
            <a:off x="685800" y="5238750"/>
            <a:ext cx="1809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CORROBORATE</a:t>
            </a:r>
          </a:p>
        </p:txBody>
      </p:sp>
      <p:sp>
        <p:nvSpPr>
          <p:cNvPr id="10" name="source-move-3">
            <a:extLst xmlns:a="http://schemas.openxmlformats.org/drawingml/2006/main">
              <a:ext uri="{FF2B5EF4-FFF2-40B4-BE49-F238E27FC236}">
                <a16:creationId xmlns:a16="http://schemas.microsoft.com/office/drawing/2014/main" id="{EB4A0AAA-2166-4634-91D3-D22BE49911DC}"/>
              </a:ext>
            </a:extLst>
          </p:cNvPr>
          <p:cNvSpPr>
            <a:spLocks xmlns:a="http://schemas.openxmlformats.org/drawingml/2006/main" noGrp="1"/>
          </p:cNvSpPr>
          <p:nvPr/>
        </p:nvSpPr>
        <p:spPr>
          <a:xfrm xmlns:a="http://schemas.openxmlformats.org/drawingml/2006/main">
            <a:off x="2667000" y="5200650"/>
            <a:ext cx="771525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What different source would test its limits?</a:t>
            </a:r>
          </a:p>
        </p:txBody>
      </p:sp>
      <p:sp>
        <p:nvSpPr>
          <p:cNvPr id="11" name="rule-72-666">
            <a:extLst xmlns:a="http://schemas.openxmlformats.org/drawingml/2006/main">
              <a:ext uri="{FF2B5EF4-FFF2-40B4-BE49-F238E27FC236}">
                <a16:creationId xmlns:a16="http://schemas.microsoft.com/office/drawing/2014/main" id="{092696E4-D335-4E3F-B62B-51BAB084D8C6}"/>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footer-course">
            <a:extLst xmlns:a="http://schemas.openxmlformats.org/drawingml/2006/main">
              <a:ext uri="{FF2B5EF4-FFF2-40B4-BE49-F238E27FC236}">
                <a16:creationId xmlns:a16="http://schemas.microsoft.com/office/drawing/2014/main" id="{33221B59-6EA4-4EB9-B28C-FFAB8313FDDE}"/>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8</a:t>
            </a:r>
          </a:p>
        </p:txBody>
      </p:sp>
      <p:sp>
        <p:nvSpPr>
          <p:cNvPr id="13" name="footer-number">
            <a:extLst xmlns:a="http://schemas.openxmlformats.org/drawingml/2006/main">
              <a:ext uri="{FF2B5EF4-FFF2-40B4-BE49-F238E27FC236}">
                <a16:creationId xmlns:a16="http://schemas.microsoft.com/office/drawing/2014/main" id="{04FEE0E7-F40C-44BD-B603-A8D2C90DC5ED}"/>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15 / 17</a:t>
            </a:r>
          </a:p>
        </p:txBody>
      </p:sp>
    </p:spTree>
    <p:extLst>
      <p:ext uri="{BB962C8B-B14F-4D97-AF65-F5344CB8AC3E}">
        <p14:creationId xmlns:p14="http://schemas.microsoft.com/office/powerpoint/2010/main" val="22650653"/>
      </p:ext>
    </p:extLst>
  </p:cSld>
</p:sld>
</file>

<file path=ppt/slides/slide16.xml><?xml version="1.0" encoding="utf-8"?>
<p:sld xmlns:p="http://schemas.openxmlformats.org/presentationml/2006/main">
  <p:cSld>
    <p:bg>
      <p:bgPr>
        <a:solidFill xmlns:a="http://schemas.openxmlformats.org/drawingml/2006/main">
          <a:srgbClr val="53604F"/>
        </a:solidFill>
      </p:bgPr>
    </p:bg>
    <p:spTree>
      <p:nvGrpSpPr>
        <p:cNvPr id="1" name=""/>
        <p:cNvGrpSpPr/>
        <p:nvPr/>
      </p:nvGrpSpPr>
      <p:grpSpPr>
        <a:xfrm xmlns:a="http://schemas.openxmlformats.org/drawingml/2006/main"/>
      </p:grpSpPr>
      <p:sp>
        <p:nvSpPr>
          <p:cNvPr id="1" name="activity-eyebrow">
            <a:extLst xmlns:a="http://schemas.openxmlformats.org/drawingml/2006/main">
              <a:ext uri="{FF2B5EF4-FFF2-40B4-BE49-F238E27FC236}">
                <a16:creationId xmlns:a16="http://schemas.microsoft.com/office/drawing/2014/main" id="{EDFEF105-0B6A-4B5C-A958-4BC44B2F8F06}"/>
              </a:ext>
            </a:extLst>
          </p:cNvPr>
          <p:cNvSpPr>
            <a:spLocks xmlns:a="http://schemas.openxmlformats.org/drawingml/2006/main" noGrp="1"/>
          </p:cNvSpPr>
          <p:nvPr/>
        </p:nvSpPr>
        <p:spPr>
          <a:xfrm xmlns:a="http://schemas.openxmlformats.org/drawingml/2006/main">
            <a:off x="685800" y="628650"/>
            <a:ext cx="9525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E1D4AE"/>
                </a:solidFill>
              </a:defRPr>
            </a:pPr>
            <a:r>
              <a:rPr sz="1350" b="1" i="0">
                <a:solidFill>
                  <a:srgbClr val="E1D4AE"/>
                </a:solidFill>
              </a:rPr>
              <a:t>MAKE THE INTERPRETATION</a:t>
            </a:r>
          </a:p>
        </p:txBody>
      </p:sp>
      <p:sp>
        <p:nvSpPr>
          <p:cNvPr id="2" name="activity-prompt">
            <a:extLst xmlns:a="http://schemas.openxmlformats.org/drawingml/2006/main">
              <a:ext uri="{FF2B5EF4-FFF2-40B4-BE49-F238E27FC236}">
                <a16:creationId xmlns:a16="http://schemas.microsoft.com/office/drawing/2014/main" id="{63F6782E-9D38-48FF-B580-721D6393E02D}"/>
              </a:ext>
            </a:extLst>
          </p:cNvPr>
          <p:cNvSpPr>
            <a:spLocks xmlns:a="http://schemas.openxmlformats.org/drawingml/2006/main" noGrp="1"/>
          </p:cNvSpPr>
          <p:nvPr/>
        </p:nvSpPr>
        <p:spPr>
          <a:xfrm xmlns:a="http://schemas.openxmlformats.org/drawingml/2006/main">
            <a:off x="685800" y="1276350"/>
            <a:ext cx="10287000" cy="1809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700" b="1" i="0">
                <a:solidFill>
                  <a:srgbClr val="FFFFFF"/>
                </a:solidFill>
              </a:defRPr>
            </a:pPr>
            <a:r>
              <a:rPr sz="2700" b="1" i="0">
                <a:solidFill>
                  <a:srgbClr val="FFFFFF"/>
                </a:solidFill>
              </a:rPr>
              <a:t>Build a causal model linking rail infrastructure to one ecological and one political consequence.</a:t>
            </a:r>
          </a:p>
        </p:txBody>
      </p:sp>
      <p:sp>
        <p:nvSpPr>
          <p:cNvPr id="3" name="activity-step-1">
            <a:extLst xmlns:a="http://schemas.openxmlformats.org/drawingml/2006/main">
              <a:ext uri="{FF2B5EF4-FFF2-40B4-BE49-F238E27FC236}">
                <a16:creationId xmlns:a16="http://schemas.microsoft.com/office/drawing/2014/main" id="{D072F325-05EE-4FC8-9080-DAD31EEC4F34}"/>
              </a:ext>
            </a:extLst>
          </p:cNvPr>
          <p:cNvSpPr>
            <a:spLocks xmlns:a="http://schemas.openxmlformats.org/drawingml/2006/main" noGrp="1"/>
          </p:cNvSpPr>
          <p:nvPr/>
        </p:nvSpPr>
        <p:spPr>
          <a:xfrm xmlns:a="http://schemas.openxmlformats.org/drawingml/2006/main">
            <a:off x="685800" y="3848100"/>
            <a:ext cx="28575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1  OBSERVE</a:t>
            </a:r>
          </a:p>
        </p:txBody>
      </p:sp>
      <p:sp>
        <p:nvSpPr>
          <p:cNvPr id="4" name="activity-step-2">
            <a:extLst xmlns:a="http://schemas.openxmlformats.org/drawingml/2006/main">
              <a:ext uri="{FF2B5EF4-FFF2-40B4-BE49-F238E27FC236}">
                <a16:creationId xmlns:a16="http://schemas.microsoft.com/office/drawing/2014/main" id="{88527BEF-F12B-4320-98D5-B97BD6D2BE0D}"/>
              </a:ext>
            </a:extLst>
          </p:cNvPr>
          <p:cNvSpPr>
            <a:spLocks xmlns:a="http://schemas.openxmlformats.org/drawingml/2006/main" noGrp="1"/>
          </p:cNvSpPr>
          <p:nvPr/>
        </p:nvSpPr>
        <p:spPr>
          <a:xfrm xmlns:a="http://schemas.openxmlformats.org/drawingml/2006/main">
            <a:off x="4095750" y="3848100"/>
            <a:ext cx="3143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2  TEST A CLAIM</a:t>
            </a:r>
          </a:p>
        </p:txBody>
      </p:sp>
      <p:sp>
        <p:nvSpPr>
          <p:cNvPr id="5" name="activity-step-3">
            <a:extLst xmlns:a="http://schemas.openxmlformats.org/drawingml/2006/main">
              <a:ext uri="{FF2B5EF4-FFF2-40B4-BE49-F238E27FC236}">
                <a16:creationId xmlns:a16="http://schemas.microsoft.com/office/drawing/2014/main" id="{20B88437-AACC-4581-8668-885BB87E527F}"/>
              </a:ext>
            </a:extLst>
          </p:cNvPr>
          <p:cNvSpPr>
            <a:spLocks xmlns:a="http://schemas.openxmlformats.org/drawingml/2006/main" noGrp="1"/>
          </p:cNvSpPr>
          <p:nvPr/>
        </p:nvSpPr>
        <p:spPr>
          <a:xfrm xmlns:a="http://schemas.openxmlformats.org/drawingml/2006/main">
            <a:off x="8039100" y="3848100"/>
            <a:ext cx="3143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3  RECORD A LIMIT</a:t>
            </a:r>
          </a:p>
        </p:txBody>
      </p:sp>
      <p:sp>
        <p:nvSpPr>
          <p:cNvPr id="6" name="activity-detail-1">
            <a:extLst xmlns:a="http://schemas.openxmlformats.org/drawingml/2006/main">
              <a:ext uri="{FF2B5EF4-FFF2-40B4-BE49-F238E27FC236}">
                <a16:creationId xmlns:a16="http://schemas.microsoft.com/office/drawing/2014/main" id="{581750A3-4DE8-48C5-A867-FFAE0B1E81F1}"/>
              </a:ext>
            </a:extLst>
          </p:cNvPr>
          <p:cNvSpPr>
            <a:spLocks xmlns:a="http://schemas.openxmlformats.org/drawingml/2006/main" noGrp="1"/>
          </p:cNvSpPr>
          <p:nvPr/>
        </p:nvSpPr>
        <p:spPr>
          <a:xfrm xmlns:a="http://schemas.openxmlformats.org/drawingml/2006/main">
            <a:off x="685800" y="4362450"/>
            <a:ext cx="285750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Observe before interpreting.</a:t>
            </a:r>
          </a:p>
        </p:txBody>
      </p:sp>
      <p:sp>
        <p:nvSpPr>
          <p:cNvPr id="7" name="activity-detail-2">
            <a:extLst xmlns:a="http://schemas.openxmlformats.org/drawingml/2006/main">
              <a:ext uri="{FF2B5EF4-FFF2-40B4-BE49-F238E27FC236}">
                <a16:creationId xmlns:a16="http://schemas.microsoft.com/office/drawing/2014/main" id="{9FDCFA88-503E-4FBC-A13E-9A0AD9F479DF}"/>
              </a:ext>
            </a:extLst>
          </p:cNvPr>
          <p:cNvSpPr>
            <a:spLocks xmlns:a="http://schemas.openxmlformats.org/drawingml/2006/main" noGrp="1"/>
          </p:cNvSpPr>
          <p:nvPr/>
        </p:nvSpPr>
        <p:spPr>
          <a:xfrm xmlns:a="http://schemas.openxmlformats.org/drawingml/2006/main">
            <a:off x="4095750" y="4362450"/>
            <a:ext cx="314325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Use specific evidence to support or revise the working claim.</a:t>
            </a:r>
          </a:p>
        </p:txBody>
      </p:sp>
      <p:sp>
        <p:nvSpPr>
          <p:cNvPr id="8" name="activity-detail-3">
            <a:extLst xmlns:a="http://schemas.openxmlformats.org/drawingml/2006/main">
              <a:ext uri="{FF2B5EF4-FFF2-40B4-BE49-F238E27FC236}">
                <a16:creationId xmlns:a16="http://schemas.microsoft.com/office/drawing/2014/main" id="{7597F75F-0536-4C43-ABF4-710B05EB16CC}"/>
              </a:ext>
            </a:extLst>
          </p:cNvPr>
          <p:cNvSpPr>
            <a:spLocks xmlns:a="http://schemas.openxmlformats.org/drawingml/2006/main" noGrp="1"/>
          </p:cNvSpPr>
          <p:nvPr/>
        </p:nvSpPr>
        <p:spPr>
          <a:xfrm xmlns:a="http://schemas.openxmlformats.org/drawingml/2006/main">
            <a:off x="8039100" y="4362450"/>
            <a:ext cx="314325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Identify uncertainty, missing voices, or a source constraint.</a:t>
            </a:r>
          </a:p>
        </p:txBody>
      </p:sp>
      <p:sp>
        <p:nvSpPr>
          <p:cNvPr id="9" name="rule-72-666">
            <a:extLst xmlns:a="http://schemas.openxmlformats.org/drawingml/2006/main">
              <a:ext uri="{FF2B5EF4-FFF2-40B4-BE49-F238E27FC236}">
                <a16:creationId xmlns:a16="http://schemas.microsoft.com/office/drawing/2014/main" id="{7C056E5B-F10D-43C4-A539-FE57C87FD0E3}"/>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0" name="footer-course">
            <a:extLst xmlns:a="http://schemas.openxmlformats.org/drawingml/2006/main">
              <a:ext uri="{FF2B5EF4-FFF2-40B4-BE49-F238E27FC236}">
                <a16:creationId xmlns:a16="http://schemas.microsoft.com/office/drawing/2014/main" id="{04C37B2D-63EB-4F83-9767-269914C588DB}"/>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8</a:t>
            </a:r>
          </a:p>
        </p:txBody>
      </p:sp>
      <p:sp>
        <p:nvSpPr>
          <p:cNvPr id="11" name="footer-number">
            <a:extLst xmlns:a="http://schemas.openxmlformats.org/drawingml/2006/main">
              <a:ext uri="{FF2B5EF4-FFF2-40B4-BE49-F238E27FC236}">
                <a16:creationId xmlns:a16="http://schemas.microsoft.com/office/drawing/2014/main" id="{8447AEDF-7CE6-4A4D-B1D9-C2FB88534732}"/>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16 / 17</a:t>
            </a:r>
          </a:p>
        </p:txBody>
      </p:sp>
    </p:spTree>
    <p:extLst>
      <p:ext uri="{BB962C8B-B14F-4D97-AF65-F5344CB8AC3E}">
        <p14:creationId xmlns:p14="http://schemas.microsoft.com/office/powerpoint/2010/main" val="1877975965"/>
      </p:ext>
    </p:extLst>
  </p:cSld>
</p:sld>
</file>

<file path=ppt/slides/slide17.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exit-eyebrow">
            <a:extLst xmlns:a="http://schemas.openxmlformats.org/drawingml/2006/main">
              <a:ext uri="{FF2B5EF4-FFF2-40B4-BE49-F238E27FC236}">
                <a16:creationId xmlns:a16="http://schemas.microsoft.com/office/drawing/2014/main" id="{EECB9B90-36C6-4FEB-BFC1-68634D4AE1FD}"/>
              </a:ext>
            </a:extLst>
          </p:cNvPr>
          <p:cNvSpPr>
            <a:spLocks xmlns:a="http://schemas.openxmlformats.org/drawingml/2006/main" noGrp="1"/>
          </p:cNvSpPr>
          <p:nvPr/>
        </p:nvSpPr>
        <p:spPr>
          <a:xfrm xmlns:a="http://schemas.openxmlformats.org/drawingml/2006/main">
            <a:off x="685800" y="704850"/>
            <a:ext cx="93345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EXIT: REVISE THE OPENING</a:t>
            </a:r>
          </a:p>
        </p:txBody>
      </p:sp>
      <p:sp>
        <p:nvSpPr>
          <p:cNvPr id="2" name="exit-question">
            <a:extLst xmlns:a="http://schemas.openxmlformats.org/drawingml/2006/main">
              <a:ext uri="{FF2B5EF4-FFF2-40B4-BE49-F238E27FC236}">
                <a16:creationId xmlns:a16="http://schemas.microsoft.com/office/drawing/2014/main" id="{EBDB9DE0-106C-49F9-8DC8-AF454FAF7DC3}"/>
              </a:ext>
            </a:extLst>
          </p:cNvPr>
          <p:cNvSpPr>
            <a:spLocks xmlns:a="http://schemas.openxmlformats.org/drawingml/2006/main" noGrp="1"/>
          </p:cNvSpPr>
          <p:nvPr/>
        </p:nvSpPr>
        <p:spPr>
          <a:xfrm xmlns:a="http://schemas.openxmlformats.org/drawingml/2006/main">
            <a:off x="685800" y="1466850"/>
            <a:ext cx="10287000" cy="2457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150" b="1" i="0">
                <a:solidFill>
                  <a:srgbClr val="24364B"/>
                </a:solidFill>
              </a:defRPr>
            </a:pPr>
            <a:r>
              <a:rPr sz="3150" b="1" i="0">
                <a:solidFill>
                  <a:srgbClr val="24364B"/>
                </a:solidFill>
              </a:rPr>
              <a:t>Which link in your model requires the strongest corroboration?</a:t>
            </a:r>
          </a:p>
        </p:txBody>
      </p:sp>
      <p:sp>
        <p:nvSpPr>
          <p:cNvPr id="3" name="rule-72-474">
            <a:extLst xmlns:a="http://schemas.openxmlformats.org/drawingml/2006/main">
              <a:ext uri="{FF2B5EF4-FFF2-40B4-BE49-F238E27FC236}">
                <a16:creationId xmlns:a16="http://schemas.microsoft.com/office/drawing/2014/main" id="{BE353B8B-B297-4AF9-B1C9-CF413B500ED9}"/>
              </a:ext>
            </a:extLst>
          </p:cNvPr>
          <p:cNvSpPr>
            <a:spLocks xmlns:a="http://schemas.openxmlformats.org/drawingml/2006/main" noGrp="1"/>
          </p:cNvSpPr>
          <p:nvPr/>
        </p:nvSpPr>
        <p:spPr>
          <a:xfrm xmlns:a="http://schemas.openxmlformats.org/drawingml/2006/main">
            <a:off x="685800" y="4514850"/>
            <a:ext cx="1428750" cy="57150"/>
          </a:xfrm>
          <a:prstGeom xmlns:a="http://schemas.openxmlformats.org/drawingml/2006/main" prst="rect">
            <a:avLst/>
          </a:prstGeom>
          <a:solidFill xmlns:a="http://schemas.openxmlformats.org/drawingml/2006/main">
            <a:srgbClr val="C4A45F"/>
          </a:solidFill>
          <a:ln xmlns:a="http://schemas.openxmlformats.org/drawingml/2006/main" w="0">
            <a:noFill/>
            <a:prstDash val="solid"/>
          </a:ln>
        </p:spPr>
      </p:sp>
      <p:sp>
        <p:nvSpPr>
          <p:cNvPr id="4" name="exit-direction">
            <a:extLst xmlns:a="http://schemas.openxmlformats.org/drawingml/2006/main">
              <a:ext uri="{FF2B5EF4-FFF2-40B4-BE49-F238E27FC236}">
                <a16:creationId xmlns:a16="http://schemas.microsoft.com/office/drawing/2014/main" id="{E0B3F894-7C04-4B53-957A-D9AC7EC17620}"/>
              </a:ext>
            </a:extLst>
          </p:cNvPr>
          <p:cNvSpPr>
            <a:spLocks xmlns:a="http://schemas.openxmlformats.org/drawingml/2006/main" noGrp="1"/>
          </p:cNvSpPr>
          <p:nvPr/>
        </p:nvSpPr>
        <p:spPr>
          <a:xfrm xmlns:a="http://schemas.openxmlformats.org/drawingml/2006/main">
            <a:off x="685800" y="4933950"/>
            <a:ext cx="87630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Use one piece of evidence. Name one remaining uncertainty.</a:t>
            </a:r>
          </a:p>
        </p:txBody>
      </p:sp>
      <p:sp>
        <p:nvSpPr>
          <p:cNvPr id="5" name="rule-72-666">
            <a:extLst xmlns:a="http://schemas.openxmlformats.org/drawingml/2006/main">
              <a:ext uri="{FF2B5EF4-FFF2-40B4-BE49-F238E27FC236}">
                <a16:creationId xmlns:a16="http://schemas.microsoft.com/office/drawing/2014/main" id="{25D0D229-D096-4194-892C-5D8DE2CE8F71}"/>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6" name="footer-course">
            <a:extLst xmlns:a="http://schemas.openxmlformats.org/drawingml/2006/main">
              <a:ext uri="{FF2B5EF4-FFF2-40B4-BE49-F238E27FC236}">
                <a16:creationId xmlns:a16="http://schemas.microsoft.com/office/drawing/2014/main" id="{ED2142B8-2636-4ED5-AEB3-FF750FF535A1}"/>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8</a:t>
            </a:r>
          </a:p>
        </p:txBody>
      </p:sp>
      <p:sp>
        <p:nvSpPr>
          <p:cNvPr id="7" name="footer-number">
            <a:extLst xmlns:a="http://schemas.openxmlformats.org/drawingml/2006/main">
              <a:ext uri="{FF2B5EF4-FFF2-40B4-BE49-F238E27FC236}">
                <a16:creationId xmlns:a16="http://schemas.microsoft.com/office/drawing/2014/main" id="{460B50AD-23F7-4579-9D38-88333C4D27BF}"/>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17 / 17</a:t>
            </a:r>
          </a:p>
        </p:txBody>
      </p:sp>
    </p:spTree>
    <p:extLst>
      <p:ext uri="{BB962C8B-B14F-4D97-AF65-F5344CB8AC3E}">
        <p14:creationId xmlns:p14="http://schemas.microsoft.com/office/powerpoint/2010/main" val="1090044508"/>
      </p:ext>
    </p:extLst>
  </p:cSld>
</p:sld>
</file>

<file path=ppt/slides/slide2.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meeting-date">
            <a:extLst xmlns:a="http://schemas.openxmlformats.org/drawingml/2006/main">
              <a:ext uri="{FF2B5EF4-FFF2-40B4-BE49-F238E27FC236}">
                <a16:creationId xmlns:a16="http://schemas.microsoft.com/office/drawing/2014/main" id="{36BEA0A4-A158-4CD6-92AF-292E8E3F62F2}"/>
              </a:ext>
            </a:extLst>
          </p:cNvPr>
          <p:cNvSpPr>
            <a:spLocks xmlns:a="http://schemas.openxmlformats.org/drawingml/2006/main" noGrp="1"/>
          </p:cNvSpPr>
          <p:nvPr/>
        </p:nvSpPr>
        <p:spPr>
          <a:xfrm xmlns:a="http://schemas.openxmlformats.org/drawingml/2006/main">
            <a:off x="685800" y="704850"/>
            <a:ext cx="10287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TUESDAY  ·  OCTOBER 13, 2026</a:t>
            </a:r>
          </a:p>
        </p:txBody>
      </p:sp>
      <p:sp>
        <p:nvSpPr>
          <p:cNvPr id="2" name="meeting-plan">
            <a:extLst xmlns:a="http://schemas.openxmlformats.org/drawingml/2006/main">
              <a:ext uri="{FF2B5EF4-FFF2-40B4-BE49-F238E27FC236}">
                <a16:creationId xmlns:a16="http://schemas.microsoft.com/office/drawing/2014/main" id="{AD5785DA-6703-4B8E-B14A-132DD6B6141C}"/>
              </a:ext>
            </a:extLst>
          </p:cNvPr>
          <p:cNvSpPr>
            <a:spLocks xmlns:a="http://schemas.openxmlformats.org/drawingml/2006/main" noGrp="1"/>
          </p:cNvSpPr>
          <p:nvPr/>
        </p:nvSpPr>
        <p:spPr>
          <a:xfrm xmlns:a="http://schemas.openxmlformats.org/drawingml/2006/main">
            <a:off x="685800" y="1466850"/>
            <a:ext cx="10287000" cy="1638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225" b="1" i="0">
                <a:solidFill>
                  <a:srgbClr val="24364B"/>
                </a:solidFill>
              </a:defRPr>
            </a:pPr>
            <a:r>
              <a:rPr sz="3225" b="1" i="0">
                <a:solidFill>
                  <a:srgbClr val="24364B"/>
                </a:solidFill>
              </a:rPr>
              <a:t>Railroad promotion, federal subsidy, land policy, corporate sovereignty, and labor.</a:t>
            </a:r>
          </a:p>
        </p:txBody>
      </p:sp>
      <p:sp>
        <p:nvSpPr>
          <p:cNvPr id="3" name="rule-72-358">
            <a:extLst xmlns:a="http://schemas.openxmlformats.org/drawingml/2006/main">
              <a:ext uri="{FF2B5EF4-FFF2-40B4-BE49-F238E27FC236}">
                <a16:creationId xmlns:a16="http://schemas.microsoft.com/office/drawing/2014/main" id="{154B31F9-C4AE-498D-9C10-C2DECDF8C99B}"/>
              </a:ext>
            </a:extLst>
          </p:cNvPr>
          <p:cNvSpPr>
            <a:spLocks xmlns:a="http://schemas.openxmlformats.org/drawingml/2006/main" noGrp="1"/>
          </p:cNvSpPr>
          <p:nvPr/>
        </p:nvSpPr>
        <p:spPr>
          <a:xfrm xmlns:a="http://schemas.openxmlformats.org/drawingml/2006/main">
            <a:off x="685800" y="3409950"/>
            <a:ext cx="1409700" cy="57150"/>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4" name="meeting-inquiry">
            <a:extLst xmlns:a="http://schemas.openxmlformats.org/drawingml/2006/main">
              <a:ext uri="{FF2B5EF4-FFF2-40B4-BE49-F238E27FC236}">
                <a16:creationId xmlns:a16="http://schemas.microsoft.com/office/drawing/2014/main" id="{C944D70E-DC19-4A63-8C14-8FB88FAB8E0C}"/>
              </a:ext>
            </a:extLst>
          </p:cNvPr>
          <p:cNvSpPr>
            <a:spLocks xmlns:a="http://schemas.openxmlformats.org/drawingml/2006/main" noGrp="1"/>
          </p:cNvSpPr>
          <p:nvPr/>
        </p:nvSpPr>
        <p:spPr>
          <a:xfrm xmlns:a="http://schemas.openxmlformats.org/drawingml/2006/main">
            <a:off x="685800" y="3829050"/>
            <a:ext cx="9810750" cy="1047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What did railroads connect, and what relations of land, labor, and violence did they conceal?</a:t>
            </a:r>
          </a:p>
        </p:txBody>
      </p:sp>
      <p:sp>
        <p:nvSpPr>
          <p:cNvPr id="5" name="rule-72-666">
            <a:extLst xmlns:a="http://schemas.openxmlformats.org/drawingml/2006/main">
              <a:ext uri="{FF2B5EF4-FFF2-40B4-BE49-F238E27FC236}">
                <a16:creationId xmlns:a16="http://schemas.microsoft.com/office/drawing/2014/main" id="{2675C242-D011-40A4-AC6A-C5F2F5F49470}"/>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footer-course">
            <a:extLst xmlns:a="http://schemas.openxmlformats.org/drawingml/2006/main">
              <a:ext uri="{FF2B5EF4-FFF2-40B4-BE49-F238E27FC236}">
                <a16:creationId xmlns:a16="http://schemas.microsoft.com/office/drawing/2014/main" id="{2B01BEF7-E68E-4959-8988-3211EDFDD749}"/>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8</a:t>
            </a:r>
          </a:p>
        </p:txBody>
      </p:sp>
      <p:sp>
        <p:nvSpPr>
          <p:cNvPr id="7" name="footer-number">
            <a:extLst xmlns:a="http://schemas.openxmlformats.org/drawingml/2006/main">
              <a:ext uri="{FF2B5EF4-FFF2-40B4-BE49-F238E27FC236}">
                <a16:creationId xmlns:a16="http://schemas.microsoft.com/office/drawing/2014/main" id="{2525CF40-5CFC-497C-8400-8C72B63051D1}"/>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2 / 17</a:t>
            </a:r>
          </a:p>
        </p:txBody>
      </p:sp>
    </p:spTree>
    <p:extLst>
      <p:ext uri="{BB962C8B-B14F-4D97-AF65-F5344CB8AC3E}">
        <p14:creationId xmlns:p14="http://schemas.microsoft.com/office/powerpoint/2010/main" val="201523754"/>
      </p:ext>
    </p:extLst>
  </p:cSld>
</p:sld>
</file>

<file path=ppt/slides/slide3.xml><?xml version="1.0" encoding="utf-8"?>
<p:sld xmlns:p="http://schemas.openxmlformats.org/presentationml/2006/main">
  <p:cSld>
    <p:bg>
      <p:bgPr>
        <a:solidFill xmlns:a="http://schemas.openxmlformats.org/drawingml/2006/main">
          <a:srgbClr val="A04E32"/>
        </a:solidFill>
      </p:bgPr>
    </p:bg>
    <p:spTree>
      <p:nvGrpSpPr>
        <p:cNvPr id="1" name=""/>
        <p:cNvGrpSpPr/>
        <p:nvPr/>
      </p:nvGrpSpPr>
      <p:grpSpPr>
        <a:xfrm xmlns:a="http://schemas.openxmlformats.org/drawingml/2006/main"/>
      </p:grpSpPr>
      <p:sp>
        <p:nvSpPr>
          <p:cNvPr id="1" name="prompt-eyebrow">
            <a:extLst xmlns:a="http://schemas.openxmlformats.org/drawingml/2006/main">
              <a:ext uri="{FF2B5EF4-FFF2-40B4-BE49-F238E27FC236}">
                <a16:creationId xmlns:a16="http://schemas.microsoft.com/office/drawing/2014/main" id="{6D3B0AAE-C113-4B83-BEA6-73042BF36933}"/>
              </a:ext>
            </a:extLst>
          </p:cNvPr>
          <p:cNvSpPr>
            <a:spLocks xmlns:a="http://schemas.openxmlformats.org/drawingml/2006/main" noGrp="1"/>
          </p:cNvSpPr>
          <p:nvPr/>
        </p:nvSpPr>
        <p:spPr>
          <a:xfrm xmlns:a="http://schemas.openxmlformats.org/drawingml/2006/main">
            <a:off x="685800" y="685800"/>
            <a:ext cx="99060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F6D9C9"/>
                </a:solidFill>
              </a:defRPr>
            </a:pPr>
            <a:r>
              <a:rPr sz="1350" b="1" i="0">
                <a:solidFill>
                  <a:srgbClr val="F6D9C9"/>
                </a:solidFill>
              </a:rPr>
              <a:t>BEGIN WITH A CLAIM</a:t>
            </a:r>
          </a:p>
        </p:txBody>
      </p:sp>
      <p:sp>
        <p:nvSpPr>
          <p:cNvPr id="2" name="prompt">
            <a:extLst xmlns:a="http://schemas.openxmlformats.org/drawingml/2006/main">
              <a:ext uri="{FF2B5EF4-FFF2-40B4-BE49-F238E27FC236}">
                <a16:creationId xmlns:a16="http://schemas.microsoft.com/office/drawing/2014/main" id="{74E0134C-C602-4EAD-93BA-064867ABE888}"/>
              </a:ext>
            </a:extLst>
          </p:cNvPr>
          <p:cNvSpPr>
            <a:spLocks xmlns:a="http://schemas.openxmlformats.org/drawingml/2006/main" noGrp="1"/>
          </p:cNvSpPr>
          <p:nvPr/>
        </p:nvSpPr>
        <p:spPr>
          <a:xfrm xmlns:a="http://schemas.openxmlformats.org/drawingml/2006/main">
            <a:off x="685800" y="1390650"/>
            <a:ext cx="10287000" cy="2952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225" b="1" i="0">
                <a:solidFill>
                  <a:srgbClr val="FFFFFF"/>
                </a:solidFill>
              </a:defRPr>
            </a:pPr>
            <a:r>
              <a:rPr sz="3225" b="1" i="0">
                <a:solidFill>
                  <a:srgbClr val="FFFFFF"/>
                </a:solidFill>
              </a:rPr>
              <a:t>What does calling a railroad a private business conceal?</a:t>
            </a:r>
          </a:p>
        </p:txBody>
      </p:sp>
      <p:sp>
        <p:nvSpPr>
          <p:cNvPr id="3" name="prompt-direction">
            <a:extLst xmlns:a="http://schemas.openxmlformats.org/drawingml/2006/main">
              <a:ext uri="{FF2B5EF4-FFF2-40B4-BE49-F238E27FC236}">
                <a16:creationId xmlns:a16="http://schemas.microsoft.com/office/drawing/2014/main" id="{11464C35-0317-42DE-ADB9-98598A00BAC5}"/>
              </a:ext>
            </a:extLst>
          </p:cNvPr>
          <p:cNvSpPr>
            <a:spLocks xmlns:a="http://schemas.openxmlformats.org/drawingml/2006/main" noGrp="1"/>
          </p:cNvSpPr>
          <p:nvPr/>
        </p:nvSpPr>
        <p:spPr>
          <a:xfrm xmlns:a="http://schemas.openxmlformats.org/drawingml/2006/main">
            <a:off x="685800" y="5143500"/>
            <a:ext cx="981075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650" b="0" i="0">
                <a:solidFill>
                  <a:srgbClr val="FBEDE6"/>
                </a:solidFill>
              </a:defRPr>
            </a:pPr>
            <a:r>
              <a:rPr sz="1650" b="0" i="0">
                <a:solidFill>
                  <a:srgbClr val="FBEDE6"/>
                </a:solidFill>
              </a:rPr>
              <a:t>Write for one minute. Then compare the rule, assumption, or evidence behind your answer.</a:t>
            </a:r>
          </a:p>
        </p:txBody>
      </p:sp>
      <p:sp>
        <p:nvSpPr>
          <p:cNvPr id="4" name="rule-72-666">
            <a:extLst xmlns:a="http://schemas.openxmlformats.org/drawingml/2006/main">
              <a:ext uri="{FF2B5EF4-FFF2-40B4-BE49-F238E27FC236}">
                <a16:creationId xmlns:a16="http://schemas.microsoft.com/office/drawing/2014/main" id="{86AC69C6-DF4C-49C6-9477-59DA5B5FB24C}"/>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5" name="footer-course">
            <a:extLst xmlns:a="http://schemas.openxmlformats.org/drawingml/2006/main">
              <a:ext uri="{FF2B5EF4-FFF2-40B4-BE49-F238E27FC236}">
                <a16:creationId xmlns:a16="http://schemas.microsoft.com/office/drawing/2014/main" id="{024AB640-DBF3-468C-BC29-8C02977AD9CC}"/>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8</a:t>
            </a:r>
          </a:p>
        </p:txBody>
      </p:sp>
      <p:sp>
        <p:nvSpPr>
          <p:cNvPr id="6" name="footer-number">
            <a:extLst xmlns:a="http://schemas.openxmlformats.org/drawingml/2006/main">
              <a:ext uri="{FF2B5EF4-FFF2-40B4-BE49-F238E27FC236}">
                <a16:creationId xmlns:a16="http://schemas.microsoft.com/office/drawing/2014/main" id="{BEDC0091-926F-4439-814D-B93C3E96C15C}"/>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3 / 17</a:t>
            </a:r>
          </a:p>
        </p:txBody>
      </p:sp>
    </p:spTree>
    <p:extLst>
      <p:ext uri="{BB962C8B-B14F-4D97-AF65-F5344CB8AC3E}">
        <p14:creationId xmlns:p14="http://schemas.microsoft.com/office/powerpoint/2010/main" val="1842630113"/>
      </p:ext>
    </p:extLst>
  </p:cSld>
</p:sld>
</file>

<file path=ppt/slides/slide4.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 name="coordinates-title">
            <a:extLst xmlns:a="http://schemas.openxmlformats.org/drawingml/2006/main">
              <a:ext uri="{FF2B5EF4-FFF2-40B4-BE49-F238E27FC236}">
                <a16:creationId xmlns:a16="http://schemas.microsoft.com/office/drawing/2014/main" id="{827754A0-F5E2-40F8-9FD5-9F173D0F6586}"/>
              </a:ext>
            </a:extLst>
          </p:cNvPr>
          <p:cNvSpPr>
            <a:spLocks xmlns:a="http://schemas.openxmlformats.org/drawingml/2006/main" noGrp="1"/>
          </p:cNvSpPr>
          <p:nvPr/>
        </p:nvSpPr>
        <p:spPr>
          <a:xfrm xmlns:a="http://schemas.openxmlformats.org/drawingml/2006/main">
            <a:off x="685800" y="590550"/>
            <a:ext cx="895350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Coordinates for today</a:t>
            </a:r>
          </a:p>
        </p:txBody>
      </p:sp>
      <p:sp>
        <p:nvSpPr>
          <p:cNvPr id="2" name="rule-72-128">
            <a:extLst xmlns:a="http://schemas.openxmlformats.org/drawingml/2006/main">
              <a:ext uri="{FF2B5EF4-FFF2-40B4-BE49-F238E27FC236}">
                <a16:creationId xmlns:a16="http://schemas.microsoft.com/office/drawing/2014/main" id="{BCC4792C-B6A9-46F6-B44F-AA589D21C3D5}"/>
              </a:ext>
            </a:extLst>
          </p:cNvPr>
          <p:cNvSpPr>
            <a:spLocks xmlns:a="http://schemas.openxmlformats.org/drawingml/2006/main" noGrp="1"/>
          </p:cNvSpPr>
          <p:nvPr/>
        </p:nvSpPr>
        <p:spPr>
          <a:xfrm xmlns:a="http://schemas.openxmlformats.org/drawingml/2006/main">
            <a:off x="685800" y="1219200"/>
            <a:ext cx="1028700" cy="47625"/>
          </a:xfrm>
          <a:prstGeom xmlns:a="http://schemas.openxmlformats.org/drawingml/2006/main" prst="rect">
            <a:avLst/>
          </a:prstGeom>
          <a:solidFill xmlns:a="http://schemas.openxmlformats.org/drawingml/2006/main">
            <a:srgbClr val="C4A45F"/>
          </a:solidFill>
          <a:ln xmlns:a="http://schemas.openxmlformats.org/drawingml/2006/main" w="0">
            <a:noFill/>
            <a:prstDash val="solid"/>
          </a:ln>
        </p:spPr>
      </p:sp>
      <p:sp>
        <p:nvSpPr>
          <p:cNvPr id="3" name="coordinate-number-0">
            <a:extLst xmlns:a="http://schemas.openxmlformats.org/drawingml/2006/main">
              <a:ext uri="{FF2B5EF4-FFF2-40B4-BE49-F238E27FC236}">
                <a16:creationId xmlns:a16="http://schemas.microsoft.com/office/drawing/2014/main" id="{A66A7CD0-2650-4B12-A4AD-DDA8B589BCBB}"/>
              </a:ext>
            </a:extLst>
          </p:cNvPr>
          <p:cNvSpPr>
            <a:spLocks xmlns:a="http://schemas.openxmlformats.org/drawingml/2006/main" noGrp="1"/>
          </p:cNvSpPr>
          <p:nvPr/>
        </p:nvSpPr>
        <p:spPr>
          <a:xfrm xmlns:a="http://schemas.openxmlformats.org/drawingml/2006/main">
            <a:off x="685800" y="16192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01</a:t>
            </a:r>
          </a:p>
        </p:txBody>
      </p:sp>
      <p:sp>
        <p:nvSpPr>
          <p:cNvPr id="4" name="coordinate-0">
            <a:extLst xmlns:a="http://schemas.openxmlformats.org/drawingml/2006/main">
              <a:ext uri="{FF2B5EF4-FFF2-40B4-BE49-F238E27FC236}">
                <a16:creationId xmlns:a16="http://schemas.microsoft.com/office/drawing/2014/main" id="{E20EC0BB-1FE6-4538-A6BC-D3D16D97DC4A}"/>
              </a:ext>
            </a:extLst>
          </p:cNvPr>
          <p:cNvSpPr>
            <a:spLocks xmlns:a="http://schemas.openxmlformats.org/drawingml/2006/main" noGrp="1"/>
          </p:cNvSpPr>
          <p:nvPr/>
        </p:nvSpPr>
        <p:spPr>
          <a:xfrm xmlns:a="http://schemas.openxmlformats.org/drawingml/2006/main">
            <a:off x="1428750" y="15811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1" i="0">
                <a:solidFill>
                  <a:srgbClr val="252A2E"/>
                </a:solidFill>
              </a:defRPr>
            </a:pPr>
            <a:r>
              <a:rPr sz="2325" b="1" i="0">
                <a:solidFill>
                  <a:srgbClr val="252A2E"/>
                </a:solidFill>
              </a:rPr>
              <a:t>Railroad promotion</a:t>
            </a:r>
          </a:p>
        </p:txBody>
      </p:sp>
      <p:sp>
        <p:nvSpPr>
          <p:cNvPr id="5" name="rule-150-229">
            <a:extLst xmlns:a="http://schemas.openxmlformats.org/drawingml/2006/main">
              <a:ext uri="{FF2B5EF4-FFF2-40B4-BE49-F238E27FC236}">
                <a16:creationId xmlns:a16="http://schemas.microsoft.com/office/drawing/2014/main" id="{FB2F3CD0-F855-4253-8724-CD0211B6E690}"/>
              </a:ext>
            </a:extLst>
          </p:cNvPr>
          <p:cNvSpPr>
            <a:spLocks xmlns:a="http://schemas.openxmlformats.org/drawingml/2006/main" noGrp="1"/>
          </p:cNvSpPr>
          <p:nvPr/>
        </p:nvSpPr>
        <p:spPr>
          <a:xfrm xmlns:a="http://schemas.openxmlformats.org/drawingml/2006/main">
            <a:off x="1428750" y="218122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coordinate-number-1">
            <a:extLst xmlns:a="http://schemas.openxmlformats.org/drawingml/2006/main">
              <a:ext uri="{FF2B5EF4-FFF2-40B4-BE49-F238E27FC236}">
                <a16:creationId xmlns:a16="http://schemas.microsoft.com/office/drawing/2014/main" id="{2B05EF67-23BA-4DC1-BDD1-ECD7879BD1D2}"/>
              </a:ext>
            </a:extLst>
          </p:cNvPr>
          <p:cNvSpPr>
            <a:spLocks xmlns:a="http://schemas.openxmlformats.org/drawingml/2006/main" noGrp="1"/>
          </p:cNvSpPr>
          <p:nvPr/>
        </p:nvSpPr>
        <p:spPr>
          <a:xfrm xmlns:a="http://schemas.openxmlformats.org/drawingml/2006/main">
            <a:off x="685800" y="247650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02</a:t>
            </a:r>
          </a:p>
        </p:txBody>
      </p:sp>
      <p:sp>
        <p:nvSpPr>
          <p:cNvPr id="7" name="coordinate-1">
            <a:extLst xmlns:a="http://schemas.openxmlformats.org/drawingml/2006/main">
              <a:ext uri="{FF2B5EF4-FFF2-40B4-BE49-F238E27FC236}">
                <a16:creationId xmlns:a16="http://schemas.microsoft.com/office/drawing/2014/main" id="{B512F4B6-2BCE-4C7E-93CA-62F08776A4F3}"/>
              </a:ext>
            </a:extLst>
          </p:cNvPr>
          <p:cNvSpPr>
            <a:spLocks xmlns:a="http://schemas.openxmlformats.org/drawingml/2006/main" noGrp="1"/>
          </p:cNvSpPr>
          <p:nvPr/>
        </p:nvSpPr>
        <p:spPr>
          <a:xfrm xmlns:a="http://schemas.openxmlformats.org/drawingml/2006/main">
            <a:off x="1428750" y="243840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federal subsidy</a:t>
            </a:r>
          </a:p>
        </p:txBody>
      </p:sp>
      <p:sp>
        <p:nvSpPr>
          <p:cNvPr id="8" name="rule-150-319">
            <a:extLst xmlns:a="http://schemas.openxmlformats.org/drawingml/2006/main">
              <a:ext uri="{FF2B5EF4-FFF2-40B4-BE49-F238E27FC236}">
                <a16:creationId xmlns:a16="http://schemas.microsoft.com/office/drawing/2014/main" id="{4387C8E5-4352-4419-8878-487B955E3E57}"/>
              </a:ext>
            </a:extLst>
          </p:cNvPr>
          <p:cNvSpPr>
            <a:spLocks xmlns:a="http://schemas.openxmlformats.org/drawingml/2006/main" noGrp="1"/>
          </p:cNvSpPr>
          <p:nvPr/>
        </p:nvSpPr>
        <p:spPr>
          <a:xfrm xmlns:a="http://schemas.openxmlformats.org/drawingml/2006/main">
            <a:off x="1428750" y="303847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9" name="coordinate-number-2">
            <a:extLst xmlns:a="http://schemas.openxmlformats.org/drawingml/2006/main">
              <a:ext uri="{FF2B5EF4-FFF2-40B4-BE49-F238E27FC236}">
                <a16:creationId xmlns:a16="http://schemas.microsoft.com/office/drawing/2014/main" id="{84840A26-B28F-43BB-B71F-B4495831E60A}"/>
              </a:ext>
            </a:extLst>
          </p:cNvPr>
          <p:cNvSpPr>
            <a:spLocks xmlns:a="http://schemas.openxmlformats.org/drawingml/2006/main" noGrp="1"/>
          </p:cNvSpPr>
          <p:nvPr/>
        </p:nvSpPr>
        <p:spPr>
          <a:xfrm xmlns:a="http://schemas.openxmlformats.org/drawingml/2006/main">
            <a:off x="685800" y="33337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03</a:t>
            </a:r>
          </a:p>
        </p:txBody>
      </p:sp>
      <p:sp>
        <p:nvSpPr>
          <p:cNvPr id="10" name="coordinate-2">
            <a:extLst xmlns:a="http://schemas.openxmlformats.org/drawingml/2006/main">
              <a:ext uri="{FF2B5EF4-FFF2-40B4-BE49-F238E27FC236}">
                <a16:creationId xmlns:a16="http://schemas.microsoft.com/office/drawing/2014/main" id="{42DB6066-4DAC-435C-8301-B320F04E715D}"/>
              </a:ext>
            </a:extLst>
          </p:cNvPr>
          <p:cNvSpPr>
            <a:spLocks xmlns:a="http://schemas.openxmlformats.org/drawingml/2006/main" noGrp="1"/>
          </p:cNvSpPr>
          <p:nvPr/>
        </p:nvSpPr>
        <p:spPr>
          <a:xfrm xmlns:a="http://schemas.openxmlformats.org/drawingml/2006/main">
            <a:off x="1428750" y="32956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land policy</a:t>
            </a:r>
          </a:p>
        </p:txBody>
      </p:sp>
      <p:sp>
        <p:nvSpPr>
          <p:cNvPr id="11" name="rule-150-409">
            <a:extLst xmlns:a="http://schemas.openxmlformats.org/drawingml/2006/main">
              <a:ext uri="{FF2B5EF4-FFF2-40B4-BE49-F238E27FC236}">
                <a16:creationId xmlns:a16="http://schemas.microsoft.com/office/drawing/2014/main" id="{1C48A876-4330-4843-A3FF-BF52AED11B2D}"/>
              </a:ext>
            </a:extLst>
          </p:cNvPr>
          <p:cNvSpPr>
            <a:spLocks xmlns:a="http://schemas.openxmlformats.org/drawingml/2006/main" noGrp="1"/>
          </p:cNvSpPr>
          <p:nvPr/>
        </p:nvSpPr>
        <p:spPr>
          <a:xfrm xmlns:a="http://schemas.openxmlformats.org/drawingml/2006/main">
            <a:off x="1428750" y="389572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coordinate-number-3">
            <a:extLst xmlns:a="http://schemas.openxmlformats.org/drawingml/2006/main">
              <a:ext uri="{FF2B5EF4-FFF2-40B4-BE49-F238E27FC236}">
                <a16:creationId xmlns:a16="http://schemas.microsoft.com/office/drawing/2014/main" id="{2E690AAF-6B55-4558-A94A-B14B7A412456}"/>
              </a:ext>
            </a:extLst>
          </p:cNvPr>
          <p:cNvSpPr>
            <a:spLocks xmlns:a="http://schemas.openxmlformats.org/drawingml/2006/main" noGrp="1"/>
          </p:cNvSpPr>
          <p:nvPr/>
        </p:nvSpPr>
        <p:spPr>
          <a:xfrm xmlns:a="http://schemas.openxmlformats.org/drawingml/2006/main">
            <a:off x="685800" y="419100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04</a:t>
            </a:r>
          </a:p>
        </p:txBody>
      </p:sp>
      <p:sp>
        <p:nvSpPr>
          <p:cNvPr id="13" name="coordinate-3">
            <a:extLst xmlns:a="http://schemas.openxmlformats.org/drawingml/2006/main">
              <a:ext uri="{FF2B5EF4-FFF2-40B4-BE49-F238E27FC236}">
                <a16:creationId xmlns:a16="http://schemas.microsoft.com/office/drawing/2014/main" id="{095C152A-0072-405A-ABE3-D78794DBFD82}"/>
              </a:ext>
            </a:extLst>
          </p:cNvPr>
          <p:cNvSpPr>
            <a:spLocks xmlns:a="http://schemas.openxmlformats.org/drawingml/2006/main" noGrp="1"/>
          </p:cNvSpPr>
          <p:nvPr/>
        </p:nvSpPr>
        <p:spPr>
          <a:xfrm xmlns:a="http://schemas.openxmlformats.org/drawingml/2006/main">
            <a:off x="1428750" y="415290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corporate sovereignty</a:t>
            </a:r>
          </a:p>
        </p:txBody>
      </p:sp>
      <p:sp>
        <p:nvSpPr>
          <p:cNvPr id="14" name="rule-72-666">
            <a:extLst xmlns:a="http://schemas.openxmlformats.org/drawingml/2006/main">
              <a:ext uri="{FF2B5EF4-FFF2-40B4-BE49-F238E27FC236}">
                <a16:creationId xmlns:a16="http://schemas.microsoft.com/office/drawing/2014/main" id="{96E9F7F0-83C2-4DC5-A185-8BCD6ECF58F8}"/>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5" name="footer-course">
            <a:extLst xmlns:a="http://schemas.openxmlformats.org/drawingml/2006/main">
              <a:ext uri="{FF2B5EF4-FFF2-40B4-BE49-F238E27FC236}">
                <a16:creationId xmlns:a16="http://schemas.microsoft.com/office/drawing/2014/main" id="{2B8E734F-F9C6-499B-A69E-6B40ED9C1BA8}"/>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8</a:t>
            </a:r>
          </a:p>
        </p:txBody>
      </p:sp>
      <p:sp>
        <p:nvSpPr>
          <p:cNvPr id="16" name="footer-number">
            <a:extLst xmlns:a="http://schemas.openxmlformats.org/drawingml/2006/main">
              <a:ext uri="{FF2B5EF4-FFF2-40B4-BE49-F238E27FC236}">
                <a16:creationId xmlns:a16="http://schemas.microsoft.com/office/drawing/2014/main" id="{F5BE6CD7-9028-4A43-BC96-28C46E84C0B6}"/>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4 / 17</a:t>
            </a:r>
          </a:p>
        </p:txBody>
      </p:sp>
    </p:spTree>
    <p:extLst>
      <p:ext uri="{BB962C8B-B14F-4D97-AF65-F5344CB8AC3E}">
        <p14:creationId xmlns:p14="http://schemas.microsoft.com/office/powerpoint/2010/main" val="1553607545"/>
      </p:ext>
    </p:extLst>
  </p:cSld>
</p:sld>
</file>

<file path=ppt/slides/slide5.xml><?xml version="1.0" encoding="utf-8"?>
<p:sld xmlns:p="http://schemas.openxmlformats.org/presentationml/2006/main">
  <p:cSld>
    <p:bg>
      <p:bgPr>
        <a:solidFill xmlns:a="http://schemas.openxmlformats.org/drawingml/2006/main">
          <a:srgbClr val="172536"/>
        </a:solidFill>
      </p:bgPr>
    </p:bg>
    <p:spTree>
      <p:nvGrpSpPr>
        <p:cNvPr id="1" name=""/>
        <p:cNvGrpSpPr/>
        <p:nvPr/>
      </p:nvGrpSpPr>
      <p:grpSpPr>
        <a:xfrm xmlns:a="http://schemas.openxmlformats.org/drawingml/2006/main"/>
      </p:grpSpPr>
      <p:sp>
        <p:nvSpPr>
          <p:cNvPr id="1" name="claim-eyebrow">
            <a:extLst xmlns:a="http://schemas.openxmlformats.org/drawingml/2006/main">
              <a:ext uri="{FF2B5EF4-FFF2-40B4-BE49-F238E27FC236}">
                <a16:creationId xmlns:a16="http://schemas.microsoft.com/office/drawing/2014/main" id="{41AC8696-5F43-4BE6-A176-70ECA9D4527E}"/>
              </a:ext>
            </a:extLst>
          </p:cNvPr>
          <p:cNvSpPr>
            <a:spLocks xmlns:a="http://schemas.openxmlformats.org/drawingml/2006/main" noGrp="1"/>
          </p:cNvSpPr>
          <p:nvPr/>
        </p:nvSpPr>
        <p:spPr>
          <a:xfrm xmlns:a="http://schemas.openxmlformats.org/drawingml/2006/main">
            <a:off x="685800" y="666750"/>
            <a:ext cx="99060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C4A45F"/>
                </a:solidFill>
              </a:defRPr>
            </a:pPr>
            <a:r>
              <a:rPr sz="1350" b="1" i="0">
                <a:solidFill>
                  <a:srgbClr val="C4A45F"/>
                </a:solidFill>
              </a:rPr>
              <a:t>WORKING CLAIM</a:t>
            </a:r>
          </a:p>
        </p:txBody>
      </p:sp>
      <p:sp>
        <p:nvSpPr>
          <p:cNvPr id="2" name="claim">
            <a:extLst xmlns:a="http://schemas.openxmlformats.org/drawingml/2006/main">
              <a:ext uri="{FF2B5EF4-FFF2-40B4-BE49-F238E27FC236}">
                <a16:creationId xmlns:a16="http://schemas.microsoft.com/office/drawing/2014/main" id="{E21210CB-F515-463E-9109-BAAFCA04E898}"/>
              </a:ext>
            </a:extLst>
          </p:cNvPr>
          <p:cNvSpPr>
            <a:spLocks xmlns:a="http://schemas.openxmlformats.org/drawingml/2006/main" noGrp="1"/>
          </p:cNvSpPr>
          <p:nvPr/>
        </p:nvSpPr>
        <p:spPr>
          <a:xfrm xmlns:a="http://schemas.openxmlformats.org/drawingml/2006/main">
            <a:off x="685800" y="1428750"/>
            <a:ext cx="10572750" cy="3124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150" b="1" i="0">
                <a:solidFill>
                  <a:srgbClr val="FFFFFF"/>
                </a:solidFill>
              </a:defRPr>
            </a:pPr>
            <a:r>
              <a:rPr sz="3150" b="1" i="0">
                <a:solidFill>
                  <a:srgbClr val="FFFFFF"/>
                </a:solidFill>
              </a:rPr>
              <a:t>Railroads were political institutions: federal subsidies and corporate power converted land into infrastructure while creating new dependencies.</a:t>
            </a:r>
          </a:p>
        </p:txBody>
      </p:sp>
      <p:sp>
        <p:nvSpPr>
          <p:cNvPr id="3" name="claim-direction">
            <a:extLst xmlns:a="http://schemas.openxmlformats.org/drawingml/2006/main">
              <a:ext uri="{FF2B5EF4-FFF2-40B4-BE49-F238E27FC236}">
                <a16:creationId xmlns:a16="http://schemas.microsoft.com/office/drawing/2014/main" id="{AE0E6137-88CC-4788-8788-E0130ED2F307}"/>
              </a:ext>
            </a:extLst>
          </p:cNvPr>
          <p:cNvSpPr>
            <a:spLocks xmlns:a="http://schemas.openxmlformats.org/drawingml/2006/main" noGrp="1"/>
          </p:cNvSpPr>
          <p:nvPr/>
        </p:nvSpPr>
        <p:spPr>
          <a:xfrm xmlns:a="http://schemas.openxmlformats.org/drawingml/2006/main">
            <a:off x="685800" y="5238750"/>
            <a:ext cx="9334500" cy="476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650" b="0" i="0">
                <a:solidFill>
                  <a:srgbClr val="C7D0DA"/>
                </a:solidFill>
              </a:defRPr>
            </a:pPr>
            <a:r>
              <a:rPr sz="1650" b="0" i="0">
                <a:solidFill>
                  <a:srgbClr val="C7D0DA"/>
                </a:solidFill>
              </a:rPr>
              <a:t>Treat this as an interpretation to test—not a conclusion to memorize.</a:t>
            </a:r>
          </a:p>
        </p:txBody>
      </p:sp>
      <p:sp>
        <p:nvSpPr>
          <p:cNvPr id="4" name="rule-72-666">
            <a:extLst xmlns:a="http://schemas.openxmlformats.org/drawingml/2006/main">
              <a:ext uri="{FF2B5EF4-FFF2-40B4-BE49-F238E27FC236}">
                <a16:creationId xmlns:a16="http://schemas.microsoft.com/office/drawing/2014/main" id="{9C6C4054-4305-4763-B8C9-A6B4FBC98F7C}"/>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5" name="footer-course">
            <a:extLst xmlns:a="http://schemas.openxmlformats.org/drawingml/2006/main">
              <a:ext uri="{FF2B5EF4-FFF2-40B4-BE49-F238E27FC236}">
                <a16:creationId xmlns:a16="http://schemas.microsoft.com/office/drawing/2014/main" id="{E125A2A3-987D-4642-A770-EF4C99D6CC79}"/>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8</a:t>
            </a:r>
          </a:p>
        </p:txBody>
      </p:sp>
      <p:sp>
        <p:nvSpPr>
          <p:cNvPr id="6" name="footer-number">
            <a:extLst xmlns:a="http://schemas.openxmlformats.org/drawingml/2006/main">
              <a:ext uri="{FF2B5EF4-FFF2-40B4-BE49-F238E27FC236}">
                <a16:creationId xmlns:a16="http://schemas.microsoft.com/office/drawing/2014/main" id="{2C71A37C-BADB-4C7C-A578-E1F9301AFC37}"/>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5 / 17</a:t>
            </a:r>
          </a:p>
        </p:txBody>
      </p:sp>
    </p:spTree>
    <p:extLst>
      <p:ext uri="{BB962C8B-B14F-4D97-AF65-F5344CB8AC3E}">
        <p14:creationId xmlns:p14="http://schemas.microsoft.com/office/powerpoint/2010/main" val="1252293623"/>
      </p:ext>
    </p:extLst>
  </p:cSld>
</p:sld>
</file>

<file path=ppt/slides/slide6.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evidence-title">
            <a:extLst xmlns:a="http://schemas.openxmlformats.org/drawingml/2006/main">
              <a:ext uri="{FF2B5EF4-FFF2-40B4-BE49-F238E27FC236}">
                <a16:creationId xmlns:a16="http://schemas.microsoft.com/office/drawing/2014/main" id="{44DEA4F6-D1D8-41B9-B767-492EA8A318D4}"/>
              </a:ext>
            </a:extLst>
          </p:cNvPr>
          <p:cNvSpPr>
            <a:spLocks xmlns:a="http://schemas.openxmlformats.org/drawingml/2006/main" noGrp="1"/>
          </p:cNvSpPr>
          <p:nvPr/>
        </p:nvSpPr>
        <p:spPr>
          <a:xfrm xmlns:a="http://schemas.openxmlformats.org/drawingml/2006/main">
            <a:off x="685800" y="552450"/>
            <a:ext cx="9810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Evidence that tests the claim</a:t>
            </a:r>
          </a:p>
        </p:txBody>
      </p:sp>
      <p:sp>
        <p:nvSpPr>
          <p:cNvPr id="2" name="rule-72-126">
            <a:extLst xmlns:a="http://schemas.openxmlformats.org/drawingml/2006/main">
              <a:ext uri="{FF2B5EF4-FFF2-40B4-BE49-F238E27FC236}">
                <a16:creationId xmlns:a16="http://schemas.microsoft.com/office/drawing/2014/main" id="{BA92FC12-2628-4C3F-9B32-F05D9A9453A7}"/>
              </a:ext>
            </a:extLst>
          </p:cNvPr>
          <p:cNvSpPr>
            <a:spLocks xmlns:a="http://schemas.openxmlformats.org/drawingml/2006/main" noGrp="1"/>
          </p:cNvSpPr>
          <p:nvPr/>
        </p:nvSpPr>
        <p:spPr>
          <a:xfrm xmlns:a="http://schemas.openxmlformats.org/drawingml/2006/main">
            <a:off x="685800" y="1200150"/>
            <a:ext cx="1143000" cy="47625"/>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3" name="evidence-number-0">
            <a:extLst xmlns:a="http://schemas.openxmlformats.org/drawingml/2006/main">
              <a:ext uri="{FF2B5EF4-FFF2-40B4-BE49-F238E27FC236}">
                <a16:creationId xmlns:a16="http://schemas.microsoft.com/office/drawing/2014/main" id="{8CFB16CA-C893-4B08-81C3-EBBB1962C406}"/>
              </a:ext>
            </a:extLst>
          </p:cNvPr>
          <p:cNvSpPr>
            <a:spLocks xmlns:a="http://schemas.openxmlformats.org/drawingml/2006/main" noGrp="1"/>
          </p:cNvSpPr>
          <p:nvPr/>
        </p:nvSpPr>
        <p:spPr>
          <a:xfrm xmlns:a="http://schemas.openxmlformats.org/drawingml/2006/main">
            <a:off x="685800" y="165735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1</a:t>
            </a:r>
          </a:p>
        </p:txBody>
      </p:sp>
      <p:sp>
        <p:nvSpPr>
          <p:cNvPr id="4" name="evidence-0">
            <a:extLst xmlns:a="http://schemas.openxmlformats.org/drawingml/2006/main">
              <a:ext uri="{FF2B5EF4-FFF2-40B4-BE49-F238E27FC236}">
                <a16:creationId xmlns:a16="http://schemas.microsoft.com/office/drawing/2014/main" id="{BA95198A-B2F4-43FE-BAD9-E7B1E82FDCDB}"/>
              </a:ext>
            </a:extLst>
          </p:cNvPr>
          <p:cNvSpPr>
            <a:spLocks xmlns:a="http://schemas.openxmlformats.org/drawingml/2006/main" noGrp="1"/>
          </p:cNvSpPr>
          <p:nvPr/>
        </p:nvSpPr>
        <p:spPr>
          <a:xfrm xmlns:a="http://schemas.openxmlformats.org/drawingml/2006/main">
            <a:off x="1504950" y="163830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Land grants linked public policy to private finance.</a:t>
            </a:r>
          </a:p>
        </p:txBody>
      </p:sp>
      <p:sp>
        <p:nvSpPr>
          <p:cNvPr id="5" name="rule-158-280">
            <a:extLst xmlns:a="http://schemas.openxmlformats.org/drawingml/2006/main">
              <a:ext uri="{FF2B5EF4-FFF2-40B4-BE49-F238E27FC236}">
                <a16:creationId xmlns:a16="http://schemas.microsoft.com/office/drawing/2014/main" id="{ED013B32-ACEB-4FE7-BAD5-14DB21ADEAF7}"/>
              </a:ext>
            </a:extLst>
          </p:cNvPr>
          <p:cNvSpPr>
            <a:spLocks xmlns:a="http://schemas.openxmlformats.org/drawingml/2006/main" noGrp="1"/>
          </p:cNvSpPr>
          <p:nvPr/>
        </p:nvSpPr>
        <p:spPr>
          <a:xfrm xmlns:a="http://schemas.openxmlformats.org/drawingml/2006/main">
            <a:off x="1504950" y="2667000"/>
            <a:ext cx="809625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evidence-number-1">
            <a:extLst xmlns:a="http://schemas.openxmlformats.org/drawingml/2006/main">
              <a:ext uri="{FF2B5EF4-FFF2-40B4-BE49-F238E27FC236}">
                <a16:creationId xmlns:a16="http://schemas.microsoft.com/office/drawing/2014/main" id="{DBE3AAD9-0A18-4B2A-A97F-442F3EF4B166}"/>
              </a:ext>
            </a:extLst>
          </p:cNvPr>
          <p:cNvSpPr>
            <a:spLocks xmlns:a="http://schemas.openxmlformats.org/drawingml/2006/main" noGrp="1"/>
          </p:cNvSpPr>
          <p:nvPr/>
        </p:nvSpPr>
        <p:spPr>
          <a:xfrm xmlns:a="http://schemas.openxmlformats.org/drawingml/2006/main">
            <a:off x="685800" y="300990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2</a:t>
            </a:r>
          </a:p>
        </p:txBody>
      </p:sp>
      <p:sp>
        <p:nvSpPr>
          <p:cNvPr id="7" name="evidence-1">
            <a:extLst xmlns:a="http://schemas.openxmlformats.org/drawingml/2006/main">
              <a:ext uri="{FF2B5EF4-FFF2-40B4-BE49-F238E27FC236}">
                <a16:creationId xmlns:a16="http://schemas.microsoft.com/office/drawing/2014/main" id="{4AFF808D-672F-42B7-AC1C-F784113945A8}"/>
              </a:ext>
            </a:extLst>
          </p:cNvPr>
          <p:cNvSpPr>
            <a:spLocks xmlns:a="http://schemas.openxmlformats.org/drawingml/2006/main" noGrp="1"/>
          </p:cNvSpPr>
          <p:nvPr/>
        </p:nvSpPr>
        <p:spPr>
          <a:xfrm xmlns:a="http://schemas.openxmlformats.org/drawingml/2006/main">
            <a:off x="1504950" y="299085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Railroad corporations exercised quasi-governmental power.</a:t>
            </a:r>
          </a:p>
        </p:txBody>
      </p:sp>
      <p:sp>
        <p:nvSpPr>
          <p:cNvPr id="8" name="rule-158-422">
            <a:extLst xmlns:a="http://schemas.openxmlformats.org/drawingml/2006/main">
              <a:ext uri="{FF2B5EF4-FFF2-40B4-BE49-F238E27FC236}">
                <a16:creationId xmlns:a16="http://schemas.microsoft.com/office/drawing/2014/main" id="{60239DFB-3819-428C-91C1-1D8B870C3C9A}"/>
              </a:ext>
            </a:extLst>
          </p:cNvPr>
          <p:cNvSpPr>
            <a:spLocks xmlns:a="http://schemas.openxmlformats.org/drawingml/2006/main" noGrp="1"/>
          </p:cNvSpPr>
          <p:nvPr/>
        </p:nvSpPr>
        <p:spPr>
          <a:xfrm xmlns:a="http://schemas.openxmlformats.org/drawingml/2006/main">
            <a:off x="1504950" y="4019550"/>
            <a:ext cx="809625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9" name="evidence-number-2">
            <a:extLst xmlns:a="http://schemas.openxmlformats.org/drawingml/2006/main">
              <a:ext uri="{FF2B5EF4-FFF2-40B4-BE49-F238E27FC236}">
                <a16:creationId xmlns:a16="http://schemas.microsoft.com/office/drawing/2014/main" id="{24E3F2E5-F26F-4156-84BC-07D42D1B4A5F}"/>
              </a:ext>
            </a:extLst>
          </p:cNvPr>
          <p:cNvSpPr>
            <a:spLocks xmlns:a="http://schemas.openxmlformats.org/drawingml/2006/main" noGrp="1"/>
          </p:cNvSpPr>
          <p:nvPr/>
        </p:nvSpPr>
        <p:spPr>
          <a:xfrm xmlns:a="http://schemas.openxmlformats.org/drawingml/2006/main">
            <a:off x="685800" y="436245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3</a:t>
            </a:r>
          </a:p>
        </p:txBody>
      </p:sp>
      <p:sp>
        <p:nvSpPr>
          <p:cNvPr id="10" name="evidence-2">
            <a:extLst xmlns:a="http://schemas.openxmlformats.org/drawingml/2006/main">
              <a:ext uri="{FF2B5EF4-FFF2-40B4-BE49-F238E27FC236}">
                <a16:creationId xmlns:a16="http://schemas.microsoft.com/office/drawing/2014/main" id="{B0BBF94C-7938-40C4-9FD4-AC5233DC3EED}"/>
              </a:ext>
            </a:extLst>
          </p:cNvPr>
          <p:cNvSpPr>
            <a:spLocks xmlns:a="http://schemas.openxmlformats.org/drawingml/2006/main" noGrp="1"/>
          </p:cNvSpPr>
          <p:nvPr/>
        </p:nvSpPr>
        <p:spPr>
          <a:xfrm xmlns:a="http://schemas.openxmlformats.org/drawingml/2006/main">
            <a:off x="1504950" y="434340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Routes reorganized markets, settlement, and military movement.</a:t>
            </a:r>
          </a:p>
        </p:txBody>
      </p:sp>
      <p:sp>
        <p:nvSpPr>
          <p:cNvPr id="11" name="rule-72-666">
            <a:extLst xmlns:a="http://schemas.openxmlformats.org/drawingml/2006/main">
              <a:ext uri="{FF2B5EF4-FFF2-40B4-BE49-F238E27FC236}">
                <a16:creationId xmlns:a16="http://schemas.microsoft.com/office/drawing/2014/main" id="{FF8F8A6D-3D88-4490-9382-920B424FA03B}"/>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footer-course">
            <a:extLst xmlns:a="http://schemas.openxmlformats.org/drawingml/2006/main">
              <a:ext uri="{FF2B5EF4-FFF2-40B4-BE49-F238E27FC236}">
                <a16:creationId xmlns:a16="http://schemas.microsoft.com/office/drawing/2014/main" id="{1A6B9D30-91F9-47DD-9C21-3A6E16E9B88B}"/>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8</a:t>
            </a:r>
          </a:p>
        </p:txBody>
      </p:sp>
      <p:sp>
        <p:nvSpPr>
          <p:cNvPr id="13" name="footer-number">
            <a:extLst xmlns:a="http://schemas.openxmlformats.org/drawingml/2006/main">
              <a:ext uri="{FF2B5EF4-FFF2-40B4-BE49-F238E27FC236}">
                <a16:creationId xmlns:a16="http://schemas.microsoft.com/office/drawing/2014/main" id="{311EB9D8-A56D-48F6-A942-116EDD3E7755}"/>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6 / 17</a:t>
            </a:r>
          </a:p>
        </p:txBody>
      </p:sp>
    </p:spTree>
    <p:extLst>
      <p:ext uri="{BB962C8B-B14F-4D97-AF65-F5344CB8AC3E}">
        <p14:creationId xmlns:p14="http://schemas.microsoft.com/office/powerpoint/2010/main" val="1051977040"/>
      </p:ext>
    </p:extLst>
  </p:cSld>
</p:sld>
</file>

<file path=ppt/slides/slide7.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 name="image-field">
            <a:extLst xmlns:a="http://schemas.openxmlformats.org/drawingml/2006/main">
              <a:ext uri="{FF2B5EF4-FFF2-40B4-BE49-F238E27FC236}">
                <a16:creationId xmlns:a16="http://schemas.microsoft.com/office/drawing/2014/main" id="{21F3BF37-8BF5-4DFD-8042-A70BB877C625}"/>
              </a:ext>
            </a:extLst>
          </p:cNvPr>
          <p:cNvSpPr>
            <a:spLocks xmlns:a="http://schemas.openxmlformats.org/drawingml/2006/main" noGrp="1"/>
          </p:cNvSpPr>
          <p:nvPr/>
        </p:nvSpPr>
        <p:spPr>
          <a:xfrm xmlns:a="http://schemas.openxmlformats.org/drawingml/2006/main">
            <a:off x="0" y="0"/>
            <a:ext cx="6324600" cy="6858000"/>
          </a:xfrm>
          <a:prstGeom xmlns:a="http://schemas.openxmlformats.org/drawingml/2006/main" prst="rect">
            <a:avLst/>
          </a:prstGeom>
          <a:solidFill xmlns:a="http://schemas.openxmlformats.org/drawingml/2006/main">
            <a:srgbClr val="172536"/>
          </a:solidFill>
          <a:ln xmlns:a="http://schemas.openxmlformats.org/drawingml/2006/main" w="0">
            <a:noFill/>
            <a:prstDash val="solid"/>
          </a:ln>
        </p:spPr>
      </p:sp>
      <p:pic>
        <p:nvPicPr>
          <p:cNvPr id="11" name=""/>
          <p:cNvPicPr>
            <a:picLocks xmlns:a="http://schemas.openxmlformats.org/drawingml/2006/main" noChangeAspect="1"/>
          </p:cNvPicPr>
          <p:nvPr/>
        </p:nvPicPr>
        <p:blipFill>
          <a:blip xmlns:r="http://schemas.openxmlformats.org/officeDocument/2006/relationships" xmlns:a="http://schemas.openxmlformats.org/drawingml/2006/main" r:embed="Ree56c8db779747eb"/>
          <a:stretch xmlns:a="http://schemas.openxmlformats.org/drawingml/2006/main"/>
        </p:blipFill>
        <p:spPr>
          <a:xfrm xmlns:a="http://schemas.openxmlformats.org/drawingml/2006/main">
            <a:off x="1255812" y="361950"/>
            <a:ext cx="3812977" cy="5715000"/>
          </a:xfrm>
          <a:prstGeom xmlns:a="http://schemas.openxmlformats.org/drawingml/2006/main" prst="rect">
            <a:avLst/>
          </a:prstGeom>
        </p:spPr>
      </p:pic>
      <p:sp>
        <p:nvSpPr>
          <p:cNvPr id="3" name="image-caption">
            <a:extLst xmlns:a="http://schemas.openxmlformats.org/drawingml/2006/main">
              <a:ext uri="{FF2B5EF4-FFF2-40B4-BE49-F238E27FC236}">
                <a16:creationId xmlns:a16="http://schemas.microsoft.com/office/drawing/2014/main" id="{82C6AE93-8434-42DD-A343-5B7D5790764A}"/>
              </a:ext>
            </a:extLst>
          </p:cNvPr>
          <p:cNvSpPr>
            <a:spLocks xmlns:a="http://schemas.openxmlformats.org/drawingml/2006/main" noGrp="1"/>
          </p:cNvSpPr>
          <p:nvPr/>
        </p:nvSpPr>
        <p:spPr>
          <a:xfrm xmlns:a="http://schemas.openxmlformats.org/drawingml/2006/main">
            <a:off x="361950" y="6153150"/>
            <a:ext cx="56007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0" i="0">
                <a:solidFill>
                  <a:srgbClr val="D4DBE2"/>
                </a:solidFill>
              </a:defRPr>
            </a:pPr>
            <a:r>
              <a:rPr sz="900" b="0" i="0">
                <a:solidFill>
                  <a:srgbClr val="D4DBE2"/>
                </a:solidFill>
              </a:rPr>
              <a:t>Empire's Tracks book cover</a:t>
            </a:r>
          </a:p>
        </p:txBody>
      </p:sp>
      <p:sp>
        <p:nvSpPr>
          <p:cNvPr id="4" name="source-title">
            <a:extLst xmlns:a="http://schemas.openxmlformats.org/drawingml/2006/main">
              <a:ext uri="{FF2B5EF4-FFF2-40B4-BE49-F238E27FC236}">
                <a16:creationId xmlns:a16="http://schemas.microsoft.com/office/drawing/2014/main" id="{7BBE3D2A-3915-4D7F-B99A-1374E1E190BA}"/>
              </a:ext>
            </a:extLst>
          </p:cNvPr>
          <p:cNvSpPr>
            <a:spLocks xmlns:a="http://schemas.openxmlformats.org/drawingml/2006/main" noGrp="1"/>
          </p:cNvSpPr>
          <p:nvPr/>
        </p:nvSpPr>
        <p:spPr>
          <a:xfrm xmlns:a="http://schemas.openxmlformats.org/drawingml/2006/main">
            <a:off x="6819900" y="647700"/>
            <a:ext cx="4667250" cy="857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Read the source before using it</a:t>
            </a:r>
          </a:p>
        </p:txBody>
      </p:sp>
      <p:sp>
        <p:nvSpPr>
          <p:cNvPr id="5" name="source-question">
            <a:extLst xmlns:a="http://schemas.openxmlformats.org/drawingml/2006/main">
              <a:ext uri="{FF2B5EF4-FFF2-40B4-BE49-F238E27FC236}">
                <a16:creationId xmlns:a16="http://schemas.microsoft.com/office/drawing/2014/main" id="{96B0FC22-9CAC-4A57-BD4F-D1DCFE725D88}"/>
              </a:ext>
            </a:extLst>
          </p:cNvPr>
          <p:cNvSpPr>
            <a:spLocks xmlns:a="http://schemas.openxmlformats.org/drawingml/2006/main" noGrp="1"/>
          </p:cNvSpPr>
          <p:nvPr/>
        </p:nvSpPr>
        <p:spPr>
          <a:xfrm xmlns:a="http://schemas.openxmlformats.org/drawingml/2006/main">
            <a:off x="6819900" y="1847850"/>
            <a:ext cx="4591050" cy="1562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00" b="1" i="0">
                <a:solidFill>
                  <a:srgbClr val="252A2E"/>
                </a:solidFill>
              </a:defRPr>
            </a:pPr>
            <a:r>
              <a:rPr sz="2100" b="1" i="0">
                <a:solidFill>
                  <a:srgbClr val="252A2E"/>
                </a:solidFill>
              </a:rPr>
              <a:t>What can this source show about railroad promotion—and what must be corroborated elsewhere?</a:t>
            </a:r>
          </a:p>
        </p:txBody>
      </p:sp>
      <p:sp>
        <p:nvSpPr>
          <p:cNvPr id="6" name="source-moves">
            <a:extLst xmlns:a="http://schemas.openxmlformats.org/drawingml/2006/main">
              <a:ext uri="{FF2B5EF4-FFF2-40B4-BE49-F238E27FC236}">
                <a16:creationId xmlns:a16="http://schemas.microsoft.com/office/drawing/2014/main" id="{34E63A9A-7FDF-4B00-B8CD-EEAD4DB9CEB1}"/>
              </a:ext>
            </a:extLst>
          </p:cNvPr>
          <p:cNvSpPr>
            <a:spLocks xmlns:a="http://schemas.openxmlformats.org/drawingml/2006/main" noGrp="1"/>
          </p:cNvSpPr>
          <p:nvPr/>
        </p:nvSpPr>
        <p:spPr>
          <a:xfrm xmlns:a="http://schemas.openxmlformats.org/drawingml/2006/main">
            <a:off x="6819900" y="4286250"/>
            <a:ext cx="4514850" cy="5905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SOURCE  ·  CONTEXT  ·  PURPOSE  ·  CORROBORATION</a:t>
            </a:r>
          </a:p>
        </p:txBody>
      </p:sp>
      <p:sp>
        <p:nvSpPr>
          <p:cNvPr id="7" name="rule-72-666">
            <a:extLst xmlns:a="http://schemas.openxmlformats.org/drawingml/2006/main">
              <a:ext uri="{FF2B5EF4-FFF2-40B4-BE49-F238E27FC236}">
                <a16:creationId xmlns:a16="http://schemas.microsoft.com/office/drawing/2014/main" id="{644F3F0F-E11D-4FE6-8CA2-6443083DFD8C}"/>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8" name="footer-course">
            <a:extLst xmlns:a="http://schemas.openxmlformats.org/drawingml/2006/main">
              <a:ext uri="{FF2B5EF4-FFF2-40B4-BE49-F238E27FC236}">
                <a16:creationId xmlns:a16="http://schemas.microsoft.com/office/drawing/2014/main" id="{8DF97188-AB28-4ECE-A0DD-497C4BDD92C8}"/>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8</a:t>
            </a:r>
          </a:p>
        </p:txBody>
      </p:sp>
      <p:sp>
        <p:nvSpPr>
          <p:cNvPr id="9" name="footer-number">
            <a:extLst xmlns:a="http://schemas.openxmlformats.org/drawingml/2006/main">
              <a:ext uri="{FF2B5EF4-FFF2-40B4-BE49-F238E27FC236}">
                <a16:creationId xmlns:a16="http://schemas.microsoft.com/office/drawing/2014/main" id="{25C425E1-2D96-4086-878A-F6084D781FE4}"/>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7 / 17</a:t>
            </a:r>
          </a:p>
        </p:txBody>
      </p:sp>
    </p:spTree>
    <p:extLst>
      <p:ext uri="{BB962C8B-B14F-4D97-AF65-F5344CB8AC3E}">
        <p14:creationId xmlns:p14="http://schemas.microsoft.com/office/powerpoint/2010/main" val="560057258"/>
      </p:ext>
    </p:extLst>
  </p:cSld>
</p:sld>
</file>

<file path=ppt/slides/slide8.xml><?xml version="1.0" encoding="utf-8"?>
<p:sld xmlns:p="http://schemas.openxmlformats.org/presentationml/2006/main">
  <p:cSld>
    <p:bg>
      <p:bgPr>
        <a:solidFill xmlns:a="http://schemas.openxmlformats.org/drawingml/2006/main">
          <a:srgbClr val="53604F"/>
        </a:solidFill>
      </p:bgPr>
    </p:bg>
    <p:spTree>
      <p:nvGrpSpPr>
        <p:cNvPr id="1" name=""/>
        <p:cNvGrpSpPr/>
        <p:nvPr/>
      </p:nvGrpSpPr>
      <p:grpSpPr>
        <a:xfrm xmlns:a="http://schemas.openxmlformats.org/drawingml/2006/main"/>
      </p:grpSpPr>
      <p:sp>
        <p:nvSpPr>
          <p:cNvPr id="1" name="activity-eyebrow">
            <a:extLst xmlns:a="http://schemas.openxmlformats.org/drawingml/2006/main">
              <a:ext uri="{FF2B5EF4-FFF2-40B4-BE49-F238E27FC236}">
                <a16:creationId xmlns:a16="http://schemas.microsoft.com/office/drawing/2014/main" id="{09C57F7D-ACED-4443-A43C-0170B25CFA0E}"/>
              </a:ext>
            </a:extLst>
          </p:cNvPr>
          <p:cNvSpPr>
            <a:spLocks xmlns:a="http://schemas.openxmlformats.org/drawingml/2006/main" noGrp="1"/>
          </p:cNvSpPr>
          <p:nvPr/>
        </p:nvSpPr>
        <p:spPr>
          <a:xfrm xmlns:a="http://schemas.openxmlformats.org/drawingml/2006/main">
            <a:off x="685800" y="628650"/>
            <a:ext cx="9525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E1D4AE"/>
                </a:solidFill>
              </a:defRPr>
            </a:pPr>
            <a:r>
              <a:rPr sz="1350" b="1" i="0">
                <a:solidFill>
                  <a:srgbClr val="E1D4AE"/>
                </a:solidFill>
              </a:rPr>
              <a:t>MAKE THE INTERPRETATION</a:t>
            </a:r>
          </a:p>
        </p:txBody>
      </p:sp>
      <p:sp>
        <p:nvSpPr>
          <p:cNvPr id="2" name="activity-prompt">
            <a:extLst xmlns:a="http://schemas.openxmlformats.org/drawingml/2006/main">
              <a:ext uri="{FF2B5EF4-FFF2-40B4-BE49-F238E27FC236}">
                <a16:creationId xmlns:a16="http://schemas.microsoft.com/office/drawing/2014/main" id="{A8D2B373-BE80-4337-91ED-06856C20DF5F}"/>
              </a:ext>
            </a:extLst>
          </p:cNvPr>
          <p:cNvSpPr>
            <a:spLocks xmlns:a="http://schemas.openxmlformats.org/drawingml/2006/main" noGrp="1"/>
          </p:cNvSpPr>
          <p:nvPr/>
        </p:nvSpPr>
        <p:spPr>
          <a:xfrm xmlns:a="http://schemas.openxmlformats.org/drawingml/2006/main">
            <a:off x="685800" y="1276350"/>
            <a:ext cx="10287000" cy="1809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700" b="1" i="0">
                <a:solidFill>
                  <a:srgbClr val="FFFFFF"/>
                </a:solidFill>
              </a:defRPr>
            </a:pPr>
            <a:r>
              <a:rPr sz="2700" b="1" i="0">
                <a:solidFill>
                  <a:srgbClr val="FFFFFF"/>
                </a:solidFill>
              </a:rPr>
              <a:t>Follow one mile of track backward through land, finance, law, and labor.</a:t>
            </a:r>
          </a:p>
        </p:txBody>
      </p:sp>
      <p:sp>
        <p:nvSpPr>
          <p:cNvPr id="3" name="activity-step-1">
            <a:extLst xmlns:a="http://schemas.openxmlformats.org/drawingml/2006/main">
              <a:ext uri="{FF2B5EF4-FFF2-40B4-BE49-F238E27FC236}">
                <a16:creationId xmlns:a16="http://schemas.microsoft.com/office/drawing/2014/main" id="{D7480782-B3A6-4C78-AD3D-0E22E7D08271}"/>
              </a:ext>
            </a:extLst>
          </p:cNvPr>
          <p:cNvSpPr>
            <a:spLocks xmlns:a="http://schemas.openxmlformats.org/drawingml/2006/main" noGrp="1"/>
          </p:cNvSpPr>
          <p:nvPr/>
        </p:nvSpPr>
        <p:spPr>
          <a:xfrm xmlns:a="http://schemas.openxmlformats.org/drawingml/2006/main">
            <a:off x="685800" y="3848100"/>
            <a:ext cx="28575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1  OBSERVE</a:t>
            </a:r>
          </a:p>
        </p:txBody>
      </p:sp>
      <p:sp>
        <p:nvSpPr>
          <p:cNvPr id="4" name="activity-step-2">
            <a:extLst xmlns:a="http://schemas.openxmlformats.org/drawingml/2006/main">
              <a:ext uri="{FF2B5EF4-FFF2-40B4-BE49-F238E27FC236}">
                <a16:creationId xmlns:a16="http://schemas.microsoft.com/office/drawing/2014/main" id="{1DB45E9C-4014-4694-857D-1BF516739A72}"/>
              </a:ext>
            </a:extLst>
          </p:cNvPr>
          <p:cNvSpPr>
            <a:spLocks xmlns:a="http://schemas.openxmlformats.org/drawingml/2006/main" noGrp="1"/>
          </p:cNvSpPr>
          <p:nvPr/>
        </p:nvSpPr>
        <p:spPr>
          <a:xfrm xmlns:a="http://schemas.openxmlformats.org/drawingml/2006/main">
            <a:off x="4095750" y="3848100"/>
            <a:ext cx="3143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2  TEST A CLAIM</a:t>
            </a:r>
          </a:p>
        </p:txBody>
      </p:sp>
      <p:sp>
        <p:nvSpPr>
          <p:cNvPr id="5" name="activity-step-3">
            <a:extLst xmlns:a="http://schemas.openxmlformats.org/drawingml/2006/main">
              <a:ext uri="{FF2B5EF4-FFF2-40B4-BE49-F238E27FC236}">
                <a16:creationId xmlns:a16="http://schemas.microsoft.com/office/drawing/2014/main" id="{EC92270E-D49F-40A3-8AF0-9A82A40AA8F0}"/>
              </a:ext>
            </a:extLst>
          </p:cNvPr>
          <p:cNvSpPr>
            <a:spLocks xmlns:a="http://schemas.openxmlformats.org/drawingml/2006/main" noGrp="1"/>
          </p:cNvSpPr>
          <p:nvPr/>
        </p:nvSpPr>
        <p:spPr>
          <a:xfrm xmlns:a="http://schemas.openxmlformats.org/drawingml/2006/main">
            <a:off x="8039100" y="3848100"/>
            <a:ext cx="3143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3  RECORD A LIMIT</a:t>
            </a:r>
          </a:p>
        </p:txBody>
      </p:sp>
      <p:sp>
        <p:nvSpPr>
          <p:cNvPr id="6" name="activity-detail-1">
            <a:extLst xmlns:a="http://schemas.openxmlformats.org/drawingml/2006/main">
              <a:ext uri="{FF2B5EF4-FFF2-40B4-BE49-F238E27FC236}">
                <a16:creationId xmlns:a16="http://schemas.microsoft.com/office/drawing/2014/main" id="{01D99F70-C087-497F-8CFD-821D4D36A9E2}"/>
              </a:ext>
            </a:extLst>
          </p:cNvPr>
          <p:cNvSpPr>
            <a:spLocks xmlns:a="http://schemas.openxmlformats.org/drawingml/2006/main" noGrp="1"/>
          </p:cNvSpPr>
          <p:nvPr/>
        </p:nvSpPr>
        <p:spPr>
          <a:xfrm xmlns:a="http://schemas.openxmlformats.org/drawingml/2006/main">
            <a:off x="685800" y="4362450"/>
            <a:ext cx="285750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Observe before interpreting.</a:t>
            </a:r>
          </a:p>
        </p:txBody>
      </p:sp>
      <p:sp>
        <p:nvSpPr>
          <p:cNvPr id="7" name="activity-detail-2">
            <a:extLst xmlns:a="http://schemas.openxmlformats.org/drawingml/2006/main">
              <a:ext uri="{FF2B5EF4-FFF2-40B4-BE49-F238E27FC236}">
                <a16:creationId xmlns:a16="http://schemas.microsoft.com/office/drawing/2014/main" id="{50E31134-3E11-4432-BDD3-99128AE842A5}"/>
              </a:ext>
            </a:extLst>
          </p:cNvPr>
          <p:cNvSpPr>
            <a:spLocks xmlns:a="http://schemas.openxmlformats.org/drawingml/2006/main" noGrp="1"/>
          </p:cNvSpPr>
          <p:nvPr/>
        </p:nvSpPr>
        <p:spPr>
          <a:xfrm xmlns:a="http://schemas.openxmlformats.org/drawingml/2006/main">
            <a:off x="4095750" y="4362450"/>
            <a:ext cx="314325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Use specific evidence to support or revise the working claim.</a:t>
            </a:r>
          </a:p>
        </p:txBody>
      </p:sp>
      <p:sp>
        <p:nvSpPr>
          <p:cNvPr id="8" name="activity-detail-3">
            <a:extLst xmlns:a="http://schemas.openxmlformats.org/drawingml/2006/main">
              <a:ext uri="{FF2B5EF4-FFF2-40B4-BE49-F238E27FC236}">
                <a16:creationId xmlns:a16="http://schemas.microsoft.com/office/drawing/2014/main" id="{B9F042C8-96B2-4488-8DC2-CAB066B23C19}"/>
              </a:ext>
            </a:extLst>
          </p:cNvPr>
          <p:cNvSpPr>
            <a:spLocks xmlns:a="http://schemas.openxmlformats.org/drawingml/2006/main" noGrp="1"/>
          </p:cNvSpPr>
          <p:nvPr/>
        </p:nvSpPr>
        <p:spPr>
          <a:xfrm xmlns:a="http://schemas.openxmlformats.org/drawingml/2006/main">
            <a:off x="8039100" y="4362450"/>
            <a:ext cx="314325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Identify uncertainty, missing voices, or a source constraint.</a:t>
            </a:r>
          </a:p>
        </p:txBody>
      </p:sp>
      <p:sp>
        <p:nvSpPr>
          <p:cNvPr id="9" name="rule-72-666">
            <a:extLst xmlns:a="http://schemas.openxmlformats.org/drawingml/2006/main">
              <a:ext uri="{FF2B5EF4-FFF2-40B4-BE49-F238E27FC236}">
                <a16:creationId xmlns:a16="http://schemas.microsoft.com/office/drawing/2014/main" id="{0D55090E-552B-4B88-A52E-E54E67848650}"/>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0" name="footer-course">
            <a:extLst xmlns:a="http://schemas.openxmlformats.org/drawingml/2006/main">
              <a:ext uri="{FF2B5EF4-FFF2-40B4-BE49-F238E27FC236}">
                <a16:creationId xmlns:a16="http://schemas.microsoft.com/office/drawing/2014/main" id="{DF860369-5FEB-4688-BAC9-88C28ED26A6C}"/>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8</a:t>
            </a:r>
          </a:p>
        </p:txBody>
      </p:sp>
      <p:sp>
        <p:nvSpPr>
          <p:cNvPr id="11" name="footer-number">
            <a:extLst xmlns:a="http://schemas.openxmlformats.org/drawingml/2006/main">
              <a:ext uri="{FF2B5EF4-FFF2-40B4-BE49-F238E27FC236}">
                <a16:creationId xmlns:a16="http://schemas.microsoft.com/office/drawing/2014/main" id="{B7CBFCE7-3419-4422-8F2F-9ED60053D539}"/>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8 / 17</a:t>
            </a:r>
          </a:p>
        </p:txBody>
      </p:sp>
    </p:spTree>
    <p:extLst>
      <p:ext uri="{BB962C8B-B14F-4D97-AF65-F5344CB8AC3E}">
        <p14:creationId xmlns:p14="http://schemas.microsoft.com/office/powerpoint/2010/main" val="319737625"/>
      </p:ext>
    </p:extLst>
  </p:cSld>
</p:sld>
</file>

<file path=ppt/slides/slide9.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exit-eyebrow">
            <a:extLst xmlns:a="http://schemas.openxmlformats.org/drawingml/2006/main">
              <a:ext uri="{FF2B5EF4-FFF2-40B4-BE49-F238E27FC236}">
                <a16:creationId xmlns:a16="http://schemas.microsoft.com/office/drawing/2014/main" id="{5AEA33BE-5B11-44F2-8E80-AE0963725DB7}"/>
              </a:ext>
            </a:extLst>
          </p:cNvPr>
          <p:cNvSpPr>
            <a:spLocks xmlns:a="http://schemas.openxmlformats.org/drawingml/2006/main" noGrp="1"/>
          </p:cNvSpPr>
          <p:nvPr/>
        </p:nvSpPr>
        <p:spPr>
          <a:xfrm xmlns:a="http://schemas.openxmlformats.org/drawingml/2006/main">
            <a:off x="685800" y="704850"/>
            <a:ext cx="93345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EXIT: REVISE THE OPENING</a:t>
            </a:r>
          </a:p>
        </p:txBody>
      </p:sp>
      <p:sp>
        <p:nvSpPr>
          <p:cNvPr id="2" name="exit-question">
            <a:extLst xmlns:a="http://schemas.openxmlformats.org/drawingml/2006/main">
              <a:ext uri="{FF2B5EF4-FFF2-40B4-BE49-F238E27FC236}">
                <a16:creationId xmlns:a16="http://schemas.microsoft.com/office/drawing/2014/main" id="{D7E78496-DC65-4A16-A735-E3AE9A3FD526}"/>
              </a:ext>
            </a:extLst>
          </p:cNvPr>
          <p:cNvSpPr>
            <a:spLocks xmlns:a="http://schemas.openxmlformats.org/drawingml/2006/main" noGrp="1"/>
          </p:cNvSpPr>
          <p:nvPr/>
        </p:nvSpPr>
        <p:spPr>
          <a:xfrm xmlns:a="http://schemas.openxmlformats.org/drawingml/2006/main">
            <a:off x="685800" y="1466850"/>
            <a:ext cx="10287000" cy="2457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150" b="1" i="0">
                <a:solidFill>
                  <a:srgbClr val="24364B"/>
                </a:solidFill>
              </a:defRPr>
            </a:pPr>
            <a:r>
              <a:rPr sz="3150" b="1" i="0">
                <a:solidFill>
                  <a:srgbClr val="24364B"/>
                </a:solidFill>
              </a:rPr>
              <a:t>Identify the public decision most essential to the railroad’s private profitability.</a:t>
            </a:r>
          </a:p>
        </p:txBody>
      </p:sp>
      <p:sp>
        <p:nvSpPr>
          <p:cNvPr id="3" name="rule-72-474">
            <a:extLst xmlns:a="http://schemas.openxmlformats.org/drawingml/2006/main">
              <a:ext uri="{FF2B5EF4-FFF2-40B4-BE49-F238E27FC236}">
                <a16:creationId xmlns:a16="http://schemas.microsoft.com/office/drawing/2014/main" id="{B85B2E48-16E4-444D-AB05-91DDDF8055A2}"/>
              </a:ext>
            </a:extLst>
          </p:cNvPr>
          <p:cNvSpPr>
            <a:spLocks xmlns:a="http://schemas.openxmlformats.org/drawingml/2006/main" noGrp="1"/>
          </p:cNvSpPr>
          <p:nvPr/>
        </p:nvSpPr>
        <p:spPr>
          <a:xfrm xmlns:a="http://schemas.openxmlformats.org/drawingml/2006/main">
            <a:off x="685800" y="4514850"/>
            <a:ext cx="1428750" cy="57150"/>
          </a:xfrm>
          <a:prstGeom xmlns:a="http://schemas.openxmlformats.org/drawingml/2006/main" prst="rect">
            <a:avLst/>
          </a:prstGeom>
          <a:solidFill xmlns:a="http://schemas.openxmlformats.org/drawingml/2006/main">
            <a:srgbClr val="C4A45F"/>
          </a:solidFill>
          <a:ln xmlns:a="http://schemas.openxmlformats.org/drawingml/2006/main" w="0">
            <a:noFill/>
            <a:prstDash val="solid"/>
          </a:ln>
        </p:spPr>
      </p:sp>
      <p:sp>
        <p:nvSpPr>
          <p:cNvPr id="4" name="exit-direction">
            <a:extLst xmlns:a="http://schemas.openxmlformats.org/drawingml/2006/main">
              <a:ext uri="{FF2B5EF4-FFF2-40B4-BE49-F238E27FC236}">
                <a16:creationId xmlns:a16="http://schemas.microsoft.com/office/drawing/2014/main" id="{969A949D-11FA-4308-9401-F8CA81FCF6C3}"/>
              </a:ext>
            </a:extLst>
          </p:cNvPr>
          <p:cNvSpPr>
            <a:spLocks xmlns:a="http://schemas.openxmlformats.org/drawingml/2006/main" noGrp="1"/>
          </p:cNvSpPr>
          <p:nvPr/>
        </p:nvSpPr>
        <p:spPr>
          <a:xfrm xmlns:a="http://schemas.openxmlformats.org/drawingml/2006/main">
            <a:off x="685800" y="4933950"/>
            <a:ext cx="87630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Use one piece of evidence. Name one remaining uncertainty.</a:t>
            </a:r>
          </a:p>
        </p:txBody>
      </p:sp>
      <p:sp>
        <p:nvSpPr>
          <p:cNvPr id="5" name="rule-72-666">
            <a:extLst xmlns:a="http://schemas.openxmlformats.org/drawingml/2006/main">
              <a:ext uri="{FF2B5EF4-FFF2-40B4-BE49-F238E27FC236}">
                <a16:creationId xmlns:a16="http://schemas.microsoft.com/office/drawing/2014/main" id="{242460F3-12BE-4188-82E3-774A5AD59E0A}"/>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6" name="footer-course">
            <a:extLst xmlns:a="http://schemas.openxmlformats.org/drawingml/2006/main">
              <a:ext uri="{FF2B5EF4-FFF2-40B4-BE49-F238E27FC236}">
                <a16:creationId xmlns:a16="http://schemas.microsoft.com/office/drawing/2014/main" id="{29FFB731-3DEA-40D9-926F-DD47B43BEA62}"/>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8</a:t>
            </a:r>
          </a:p>
        </p:txBody>
      </p:sp>
      <p:sp>
        <p:nvSpPr>
          <p:cNvPr id="7" name="footer-number">
            <a:extLst xmlns:a="http://schemas.openxmlformats.org/drawingml/2006/main">
              <a:ext uri="{FF2B5EF4-FFF2-40B4-BE49-F238E27FC236}">
                <a16:creationId xmlns:a16="http://schemas.microsoft.com/office/drawing/2014/main" id="{A0AA0B70-6084-4E68-8545-9D10BE019D3A}"/>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9 / 17</a:t>
            </a:r>
          </a:p>
        </p:txBody>
      </p:sp>
    </p:spTree>
    <p:extLst>
      <p:ext uri="{BB962C8B-B14F-4D97-AF65-F5344CB8AC3E}">
        <p14:creationId xmlns:p14="http://schemas.microsoft.com/office/powerpoint/2010/main" val="89867630"/>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2026-08-05T21:47:33.7970000Z</dcterms:created>
  <dcterms:modified xsi:type="dcterms:W3CDTF">2026-08-05T21:47:33.7970000Z</dcterms:modified>
</coreProperties>
</file>